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2.xml" ContentType="application/vnd.openxmlformats-officedocument.drawingml.chart+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ink/ink1.xml" ContentType="application/inkml+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99"/>
  </p:notesMasterIdLst>
  <p:sldIdLst>
    <p:sldId id="256" r:id="rId2"/>
    <p:sldId id="257" r:id="rId3"/>
    <p:sldId id="258" r:id="rId4"/>
    <p:sldId id="259" r:id="rId5"/>
    <p:sldId id="260" r:id="rId6"/>
    <p:sldId id="307" r:id="rId7"/>
    <p:sldId id="295" r:id="rId8"/>
    <p:sldId id="296" r:id="rId9"/>
    <p:sldId id="297" r:id="rId10"/>
    <p:sldId id="298" r:id="rId11"/>
    <p:sldId id="299" r:id="rId12"/>
    <p:sldId id="300" r:id="rId13"/>
    <p:sldId id="301" r:id="rId14"/>
    <p:sldId id="302" r:id="rId15"/>
    <p:sldId id="303" r:id="rId16"/>
    <p:sldId id="304" r:id="rId17"/>
    <p:sldId id="264" r:id="rId18"/>
    <p:sldId id="310" r:id="rId19"/>
    <p:sldId id="311" r:id="rId20"/>
    <p:sldId id="312" r:id="rId21"/>
    <p:sldId id="313" r:id="rId22"/>
    <p:sldId id="314" r:id="rId23"/>
    <p:sldId id="315" r:id="rId24"/>
    <p:sldId id="316" r:id="rId25"/>
    <p:sldId id="317" r:id="rId26"/>
    <p:sldId id="265" r:id="rId27"/>
    <p:sldId id="268" r:id="rId28"/>
    <p:sldId id="318" r:id="rId29"/>
    <p:sldId id="319" r:id="rId30"/>
    <p:sldId id="320" r:id="rId31"/>
    <p:sldId id="269" r:id="rId32"/>
    <p:sldId id="271" r:id="rId33"/>
    <p:sldId id="321" r:id="rId34"/>
    <p:sldId id="306" r:id="rId35"/>
    <p:sldId id="305" r:id="rId36"/>
    <p:sldId id="323" r:id="rId37"/>
    <p:sldId id="325" r:id="rId38"/>
    <p:sldId id="326" r:id="rId39"/>
    <p:sldId id="327" r:id="rId40"/>
    <p:sldId id="308" r:id="rId41"/>
    <p:sldId id="261" r:id="rId42"/>
    <p:sldId id="262" r:id="rId43"/>
    <p:sldId id="328" r:id="rId44"/>
    <p:sldId id="329" r:id="rId45"/>
    <p:sldId id="322" r:id="rId46"/>
    <p:sldId id="330" r:id="rId47"/>
    <p:sldId id="332" r:id="rId48"/>
    <p:sldId id="331" r:id="rId49"/>
    <p:sldId id="333" r:id="rId50"/>
    <p:sldId id="334" r:id="rId51"/>
    <p:sldId id="335" r:id="rId52"/>
    <p:sldId id="267" r:id="rId53"/>
    <p:sldId id="263"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9" r:id="rId67"/>
    <p:sldId id="348" r:id="rId68"/>
    <p:sldId id="350" r:id="rId69"/>
    <p:sldId id="273" r:id="rId70"/>
    <p:sldId id="351" r:id="rId71"/>
    <p:sldId id="278" r:id="rId72"/>
    <p:sldId id="274" r:id="rId73"/>
    <p:sldId id="352" r:id="rId74"/>
    <p:sldId id="353" r:id="rId75"/>
    <p:sldId id="279" r:id="rId76"/>
    <p:sldId id="354" r:id="rId77"/>
    <p:sldId id="355" r:id="rId78"/>
    <p:sldId id="356" r:id="rId79"/>
    <p:sldId id="357" r:id="rId80"/>
    <p:sldId id="358" r:id="rId81"/>
    <p:sldId id="360" r:id="rId82"/>
    <p:sldId id="361" r:id="rId83"/>
    <p:sldId id="362" r:id="rId84"/>
    <p:sldId id="363" r:id="rId85"/>
    <p:sldId id="364" r:id="rId86"/>
    <p:sldId id="365" r:id="rId87"/>
    <p:sldId id="366" r:id="rId88"/>
    <p:sldId id="367" r:id="rId89"/>
    <p:sldId id="368" r:id="rId90"/>
    <p:sldId id="369" r:id="rId91"/>
    <p:sldId id="370" r:id="rId92"/>
    <p:sldId id="371" r:id="rId93"/>
    <p:sldId id="372" r:id="rId94"/>
    <p:sldId id="373" r:id="rId95"/>
    <p:sldId id="375" r:id="rId96"/>
    <p:sldId id="374" r:id="rId97"/>
    <p:sldId id="376" r:id="rId98"/>
    <p:sldId id="377" r:id="rId99"/>
    <p:sldId id="378" r:id="rId100"/>
    <p:sldId id="379" r:id="rId101"/>
    <p:sldId id="380" r:id="rId102"/>
    <p:sldId id="381" r:id="rId103"/>
    <p:sldId id="382" r:id="rId104"/>
    <p:sldId id="383" r:id="rId105"/>
    <p:sldId id="384" r:id="rId106"/>
    <p:sldId id="385" r:id="rId107"/>
    <p:sldId id="386" r:id="rId108"/>
    <p:sldId id="387" r:id="rId109"/>
    <p:sldId id="388" r:id="rId110"/>
    <p:sldId id="389" r:id="rId111"/>
    <p:sldId id="390" r:id="rId112"/>
    <p:sldId id="391" r:id="rId113"/>
    <p:sldId id="392" r:id="rId114"/>
    <p:sldId id="393" r:id="rId115"/>
    <p:sldId id="394" r:id="rId116"/>
    <p:sldId id="395" r:id="rId117"/>
    <p:sldId id="396" r:id="rId118"/>
    <p:sldId id="397" r:id="rId119"/>
    <p:sldId id="399" r:id="rId120"/>
    <p:sldId id="400" r:id="rId121"/>
    <p:sldId id="401" r:id="rId122"/>
    <p:sldId id="402" r:id="rId123"/>
    <p:sldId id="403" r:id="rId124"/>
    <p:sldId id="405" r:id="rId125"/>
    <p:sldId id="406" r:id="rId126"/>
    <p:sldId id="404" r:id="rId127"/>
    <p:sldId id="407" r:id="rId128"/>
    <p:sldId id="408" r:id="rId129"/>
    <p:sldId id="409" r:id="rId130"/>
    <p:sldId id="410" r:id="rId131"/>
    <p:sldId id="411" r:id="rId132"/>
    <p:sldId id="412" r:id="rId133"/>
    <p:sldId id="413" r:id="rId134"/>
    <p:sldId id="414" r:id="rId135"/>
    <p:sldId id="415" r:id="rId136"/>
    <p:sldId id="416" r:id="rId137"/>
    <p:sldId id="417" r:id="rId138"/>
    <p:sldId id="418" r:id="rId139"/>
    <p:sldId id="419" r:id="rId140"/>
    <p:sldId id="420" r:id="rId141"/>
    <p:sldId id="421" r:id="rId142"/>
    <p:sldId id="422" r:id="rId143"/>
    <p:sldId id="423" r:id="rId144"/>
    <p:sldId id="424" r:id="rId145"/>
    <p:sldId id="425" r:id="rId146"/>
    <p:sldId id="426" r:id="rId147"/>
    <p:sldId id="431" r:id="rId148"/>
    <p:sldId id="427" r:id="rId149"/>
    <p:sldId id="428" r:id="rId150"/>
    <p:sldId id="429" r:id="rId151"/>
    <p:sldId id="430" r:id="rId152"/>
    <p:sldId id="432" r:id="rId153"/>
    <p:sldId id="433" r:id="rId154"/>
    <p:sldId id="434" r:id="rId155"/>
    <p:sldId id="435" r:id="rId156"/>
    <p:sldId id="436" r:id="rId157"/>
    <p:sldId id="437" r:id="rId158"/>
    <p:sldId id="438" r:id="rId159"/>
    <p:sldId id="439" r:id="rId160"/>
    <p:sldId id="440" r:id="rId161"/>
    <p:sldId id="441" r:id="rId162"/>
    <p:sldId id="442" r:id="rId163"/>
    <p:sldId id="443" r:id="rId164"/>
    <p:sldId id="444" r:id="rId165"/>
    <p:sldId id="445" r:id="rId166"/>
    <p:sldId id="446" r:id="rId167"/>
    <p:sldId id="447" r:id="rId168"/>
    <p:sldId id="448" r:id="rId169"/>
    <p:sldId id="449" r:id="rId170"/>
    <p:sldId id="450" r:id="rId171"/>
    <p:sldId id="451" r:id="rId172"/>
    <p:sldId id="452" r:id="rId173"/>
    <p:sldId id="453" r:id="rId174"/>
    <p:sldId id="454" r:id="rId175"/>
    <p:sldId id="455" r:id="rId176"/>
    <p:sldId id="456" r:id="rId177"/>
    <p:sldId id="457" r:id="rId178"/>
    <p:sldId id="458" r:id="rId179"/>
    <p:sldId id="459" r:id="rId180"/>
    <p:sldId id="460" r:id="rId181"/>
    <p:sldId id="461" r:id="rId182"/>
    <p:sldId id="462" r:id="rId183"/>
    <p:sldId id="463" r:id="rId184"/>
    <p:sldId id="464" r:id="rId185"/>
    <p:sldId id="465" r:id="rId186"/>
    <p:sldId id="466" r:id="rId187"/>
    <p:sldId id="467" r:id="rId188"/>
    <p:sldId id="468" r:id="rId189"/>
    <p:sldId id="469" r:id="rId190"/>
    <p:sldId id="470" r:id="rId191"/>
    <p:sldId id="471" r:id="rId192"/>
    <p:sldId id="472" r:id="rId193"/>
    <p:sldId id="473" r:id="rId194"/>
    <p:sldId id="474" r:id="rId195"/>
    <p:sldId id="475" r:id="rId196"/>
    <p:sldId id="476" r:id="rId197"/>
    <p:sldId id="477" r:id="rId198"/>
    <p:sldId id="478" r:id="rId199"/>
    <p:sldId id="479" r:id="rId200"/>
    <p:sldId id="480" r:id="rId201"/>
    <p:sldId id="481" r:id="rId202"/>
    <p:sldId id="482" r:id="rId203"/>
    <p:sldId id="483" r:id="rId204"/>
    <p:sldId id="484" r:id="rId205"/>
    <p:sldId id="485" r:id="rId206"/>
    <p:sldId id="486" r:id="rId207"/>
    <p:sldId id="487" r:id="rId208"/>
    <p:sldId id="488" r:id="rId209"/>
    <p:sldId id="489" r:id="rId210"/>
    <p:sldId id="490" r:id="rId211"/>
    <p:sldId id="491" r:id="rId212"/>
    <p:sldId id="492" r:id="rId213"/>
    <p:sldId id="493" r:id="rId214"/>
    <p:sldId id="494" r:id="rId215"/>
    <p:sldId id="495" r:id="rId216"/>
    <p:sldId id="497" r:id="rId217"/>
    <p:sldId id="498" r:id="rId218"/>
    <p:sldId id="499" r:id="rId219"/>
    <p:sldId id="500" r:id="rId220"/>
    <p:sldId id="502" r:id="rId221"/>
    <p:sldId id="503" r:id="rId222"/>
    <p:sldId id="504" r:id="rId223"/>
    <p:sldId id="501" r:id="rId224"/>
    <p:sldId id="505" r:id="rId225"/>
    <p:sldId id="506" r:id="rId226"/>
    <p:sldId id="507" r:id="rId227"/>
    <p:sldId id="508" r:id="rId228"/>
    <p:sldId id="509" r:id="rId229"/>
    <p:sldId id="510" r:id="rId230"/>
    <p:sldId id="511" r:id="rId231"/>
    <p:sldId id="512" r:id="rId232"/>
    <p:sldId id="513" r:id="rId233"/>
    <p:sldId id="514" r:id="rId234"/>
    <p:sldId id="515" r:id="rId235"/>
    <p:sldId id="516" r:id="rId236"/>
    <p:sldId id="517" r:id="rId237"/>
    <p:sldId id="519" r:id="rId238"/>
    <p:sldId id="520" r:id="rId239"/>
    <p:sldId id="521" r:id="rId240"/>
    <p:sldId id="522" r:id="rId241"/>
    <p:sldId id="523" r:id="rId242"/>
    <p:sldId id="524" r:id="rId243"/>
    <p:sldId id="525" r:id="rId244"/>
    <p:sldId id="526" r:id="rId245"/>
    <p:sldId id="527" r:id="rId246"/>
    <p:sldId id="528" r:id="rId247"/>
    <p:sldId id="529" r:id="rId248"/>
    <p:sldId id="496" r:id="rId249"/>
    <p:sldId id="530" r:id="rId250"/>
    <p:sldId id="531" r:id="rId251"/>
    <p:sldId id="532" r:id="rId252"/>
    <p:sldId id="533" r:id="rId253"/>
    <p:sldId id="534" r:id="rId254"/>
    <p:sldId id="535" r:id="rId255"/>
    <p:sldId id="536" r:id="rId256"/>
    <p:sldId id="537" r:id="rId257"/>
    <p:sldId id="538" r:id="rId258"/>
    <p:sldId id="539" r:id="rId259"/>
    <p:sldId id="540" r:id="rId260"/>
    <p:sldId id="541" r:id="rId261"/>
    <p:sldId id="542" r:id="rId262"/>
    <p:sldId id="543" r:id="rId263"/>
    <p:sldId id="544" r:id="rId264"/>
    <p:sldId id="545" r:id="rId265"/>
    <p:sldId id="546" r:id="rId266"/>
    <p:sldId id="547" r:id="rId267"/>
    <p:sldId id="548" r:id="rId268"/>
    <p:sldId id="549" r:id="rId269"/>
    <p:sldId id="550" r:id="rId270"/>
    <p:sldId id="551" r:id="rId271"/>
    <p:sldId id="552" r:id="rId272"/>
    <p:sldId id="553" r:id="rId273"/>
    <p:sldId id="554" r:id="rId274"/>
    <p:sldId id="555" r:id="rId275"/>
    <p:sldId id="556" r:id="rId276"/>
    <p:sldId id="557" r:id="rId277"/>
    <p:sldId id="558" r:id="rId278"/>
    <p:sldId id="559" r:id="rId279"/>
    <p:sldId id="560" r:id="rId280"/>
    <p:sldId id="563" r:id="rId281"/>
    <p:sldId id="562" r:id="rId282"/>
    <p:sldId id="564" r:id="rId283"/>
    <p:sldId id="569" r:id="rId284"/>
    <p:sldId id="570" r:id="rId285"/>
    <p:sldId id="571" r:id="rId286"/>
    <p:sldId id="572" r:id="rId287"/>
    <p:sldId id="565" r:id="rId288"/>
    <p:sldId id="566" r:id="rId289"/>
    <p:sldId id="567" r:id="rId290"/>
    <p:sldId id="568" r:id="rId291"/>
    <p:sldId id="573" r:id="rId292"/>
    <p:sldId id="574" r:id="rId293"/>
    <p:sldId id="575" r:id="rId294"/>
    <p:sldId id="576" r:id="rId295"/>
    <p:sldId id="577" r:id="rId296"/>
    <p:sldId id="359" r:id="rId297"/>
    <p:sldId id="266" r:id="rId298"/>
  </p:sldIdLst>
  <p:sldSz cx="9144000" cy="5143500" type="screen16x9"/>
  <p:notesSz cx="6858000" cy="9144000"/>
  <p:embeddedFontLst>
    <p:embeddedFont>
      <p:font typeface="Arial Black" panose="020B0A04020102020204" pitchFamily="34" charset="0"/>
      <p:bold r:id="rId300"/>
    </p:embeddedFont>
    <p:embeddedFont>
      <p:font typeface="Arial Narrow" panose="020B0606020202030204" pitchFamily="34" charset="0"/>
      <p:regular r:id="rId301"/>
      <p:bold r:id="rId302"/>
      <p:italic r:id="rId303"/>
      <p:boldItalic r:id="rId304"/>
    </p:embeddedFont>
    <p:embeddedFont>
      <p:font typeface="Book Antiqua" panose="02040602050305030304" pitchFamily="18" charset="0"/>
      <p:regular r:id="rId305"/>
      <p:bold r:id="rId306"/>
      <p:italic r:id="rId307"/>
      <p:boldItalic r:id="rId308"/>
    </p:embeddedFont>
    <p:embeddedFont>
      <p:font typeface="Bookman Old Style" panose="02050604050505020204" pitchFamily="18" charset="0"/>
      <p:regular r:id="rId309"/>
      <p:bold r:id="rId310"/>
      <p:italic r:id="rId311"/>
      <p:boldItalic r:id="rId312"/>
    </p:embeddedFont>
    <p:embeddedFont>
      <p:font typeface="Calibri" panose="020F0502020204030204" pitchFamily="34" charset="0"/>
      <p:regular r:id="rId313"/>
      <p:bold r:id="rId314"/>
      <p:italic r:id="rId315"/>
      <p:boldItalic r:id="rId316"/>
    </p:embeddedFont>
    <p:embeddedFont>
      <p:font typeface="Cambria" panose="02040503050406030204" pitchFamily="18" charset="0"/>
      <p:regular r:id="rId317"/>
      <p:bold r:id="rId318"/>
      <p:italic r:id="rId319"/>
      <p:boldItalic r:id="rId320"/>
    </p:embeddedFont>
    <p:embeddedFont>
      <p:font typeface="Comic Sans MS" panose="030F0702030302020204" pitchFamily="66" charset="0"/>
      <p:regular r:id="rId321"/>
      <p:bold r:id="rId322"/>
      <p:italic r:id="rId323"/>
      <p:boldItalic r:id="rId324"/>
    </p:embeddedFont>
    <p:embeddedFont>
      <p:font typeface="Constantia" panose="02030602050306030303" pitchFamily="18" charset="0"/>
      <p:regular r:id="rId325"/>
      <p:bold r:id="rId326"/>
      <p:italic r:id="rId327"/>
      <p:boldItalic r:id="rId328"/>
    </p:embeddedFont>
    <p:embeddedFont>
      <p:font typeface="Edwardian Script ITC" panose="030303020407070D0804" pitchFamily="66" charset="0"/>
      <p:regular r:id="rId329"/>
    </p:embeddedFont>
    <p:embeddedFont>
      <p:font typeface="Georgia" panose="02040502050405020303" pitchFamily="18" charset="0"/>
      <p:regular r:id="rId330"/>
      <p:bold r:id="rId331"/>
      <p:italic r:id="rId332"/>
      <p:boldItalic r:id="rId333"/>
    </p:embeddedFont>
    <p:embeddedFont>
      <p:font typeface="Gigi" panose="04040504061007020D02" pitchFamily="82" charset="0"/>
      <p:regular r:id="rId334"/>
    </p:embeddedFont>
    <p:embeddedFont>
      <p:font typeface="Nixie One" panose="020B0604020202020204" charset="0"/>
      <p:regular r:id="rId335"/>
    </p:embeddedFont>
    <p:embeddedFont>
      <p:font typeface="Trebuchet MS" panose="020B0603020202020204" pitchFamily="34" charset="0"/>
      <p:regular r:id="rId336"/>
      <p:bold r:id="rId337"/>
      <p:italic r:id="rId338"/>
      <p:boldItalic r:id="rId339"/>
    </p:embeddedFont>
    <p:embeddedFont>
      <p:font typeface="Varela Round" panose="00000500000000000000" pitchFamily="2" charset="-79"/>
      <p:regular r:id="rId340"/>
    </p:embeddedFont>
    <p:embeddedFont>
      <p:font typeface="Verdana" panose="020B0604030504040204" pitchFamily="34" charset="0"/>
      <p:regular r:id="rId341"/>
      <p:bold r:id="rId342"/>
      <p:italic r:id="rId343"/>
      <p:boldItalic r:id="rId344"/>
    </p:embeddedFont>
    <p:embeddedFont>
      <p:font typeface="Webdings" panose="05030102010509060703" pitchFamily="18" charset="2"/>
      <p:regular r:id="rId345"/>
    </p:embeddedFont>
    <p:embeddedFont>
      <p:font typeface="Wingdings 2" panose="05020102010507070707" pitchFamily="18" charset="2"/>
      <p:regular r:id="rId3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7F4C"/>
    <a:srgbClr val="E2AC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2A20BD-2505-46DF-82F6-A791D1CCFF51}">
  <a:tblStyle styleId="{242A20BD-2505-46DF-82F6-A791D1CCFF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B38DEC-D873-43F8-8245-15F6AB0837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1" autoAdjust="0"/>
    <p:restoredTop sz="88908" autoAdjust="0"/>
  </p:normalViewPr>
  <p:slideViewPr>
    <p:cSldViewPr>
      <p:cViewPr>
        <p:scale>
          <a:sx n="100" d="100"/>
          <a:sy n="100" d="100"/>
        </p:scale>
        <p:origin x="902" y="357"/>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5645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notesMaster" Target="notesMasters/notesMaster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font" Target="fonts/font25.fntdata"/><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font" Target="fonts/font36.fntdata"/><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font" Target="fonts/font5.fntdata"/><Relationship Id="rId346" Type="http://schemas.openxmlformats.org/officeDocument/2006/relationships/font" Target="fonts/font47.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font" Target="fonts/font16.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font" Target="fonts/font27.fntdata"/><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font" Target="fonts/font38.fntdata"/><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font" Target="fonts/font7.fntdata"/><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font" Target="fonts/font18.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font" Target="fonts/font8.fntdata"/><Relationship Id="rId328" Type="http://schemas.openxmlformats.org/officeDocument/2006/relationships/font" Target="fonts/font29.fntdata"/><Relationship Id="rId349"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font" Target="fonts/font19.fntdata"/><Relationship Id="rId339" Type="http://schemas.openxmlformats.org/officeDocument/2006/relationships/font" Target="fonts/font40.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font" Target="fonts/font9.fntdata"/><Relationship Id="rId329" Type="http://schemas.openxmlformats.org/officeDocument/2006/relationships/font" Target="fonts/font30.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font" Target="fonts/font41.fntdata"/><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font" Target="fonts/font2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font" Target="fonts/font31.fntdata"/><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font" Target="fonts/font1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font" Target="fonts/font21.fntdata"/><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font" Target="fonts/font42.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11.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font" Target="fonts/font32.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font" Target="fonts/font1.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font" Target="fonts/font22.fntdata"/><Relationship Id="rId342" Type="http://schemas.openxmlformats.org/officeDocument/2006/relationships/font" Target="fonts/font43.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12.fntdata"/><Relationship Id="rId332" Type="http://schemas.openxmlformats.org/officeDocument/2006/relationships/font" Target="fonts/font33.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2.fntdata"/><Relationship Id="rId322" Type="http://schemas.openxmlformats.org/officeDocument/2006/relationships/font" Target="fonts/font23.fntdata"/><Relationship Id="rId343" Type="http://schemas.openxmlformats.org/officeDocument/2006/relationships/font" Target="fonts/font44.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13.fntdata"/><Relationship Id="rId333" Type="http://schemas.openxmlformats.org/officeDocument/2006/relationships/font" Target="fonts/font34.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3.fntdata"/><Relationship Id="rId323" Type="http://schemas.openxmlformats.org/officeDocument/2006/relationships/font" Target="fonts/font24.fntdata"/><Relationship Id="rId344" Type="http://schemas.openxmlformats.org/officeDocument/2006/relationships/font" Target="fonts/font4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font" Target="fonts/font3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4.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font" Target="fonts/font46.fntdata"/><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15.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font" Target="fonts/font26.fntdata"/><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font" Target="fonts/font37.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font" Target="fonts/font6.fntdata"/><Relationship Id="rId347" Type="http://schemas.openxmlformats.org/officeDocument/2006/relationships/presProps" Target="pres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font" Target="fonts/font17.fntdata"/><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font" Target="fonts/font28.fntdata"/><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font" Target="fonts/font39.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marker>
            <c:symbol val="none"/>
          </c:marker>
          <c:cat>
            <c:numRef>
              <c:f>Sheet1!$B$8:$B$24</c:f>
              <c:numCache>
                <c:formatCode>General</c:formatCode>
                <c:ptCount val="17"/>
                <c:pt idx="0">
                  <c:v>0</c:v>
                </c:pt>
                <c:pt idx="1">
                  <c:v>16</c:v>
                </c:pt>
                <c:pt idx="2">
                  <c:v>32</c:v>
                </c:pt>
                <c:pt idx="3">
                  <c:v>48</c:v>
                </c:pt>
                <c:pt idx="4">
                  <c:v>64</c:v>
                </c:pt>
                <c:pt idx="5">
                  <c:v>80</c:v>
                </c:pt>
                <c:pt idx="6">
                  <c:v>96</c:v>
                </c:pt>
                <c:pt idx="7">
                  <c:v>112</c:v>
                </c:pt>
                <c:pt idx="8">
                  <c:v>128</c:v>
                </c:pt>
                <c:pt idx="9">
                  <c:v>144</c:v>
                </c:pt>
                <c:pt idx="10">
                  <c:v>160</c:v>
                </c:pt>
                <c:pt idx="11">
                  <c:v>176</c:v>
                </c:pt>
                <c:pt idx="12">
                  <c:v>192</c:v>
                </c:pt>
                <c:pt idx="13">
                  <c:v>208</c:v>
                </c:pt>
                <c:pt idx="14">
                  <c:v>224</c:v>
                </c:pt>
                <c:pt idx="15">
                  <c:v>240</c:v>
                </c:pt>
                <c:pt idx="16">
                  <c:v>255</c:v>
                </c:pt>
              </c:numCache>
            </c:numRef>
          </c:cat>
          <c:val>
            <c:numRef>
              <c:f>Sheet1!$C$8:$C$24</c:f>
              <c:numCache>
                <c:formatCode>General</c:formatCode>
                <c:ptCount val="17"/>
                <c:pt idx="0">
                  <c:v>0</c:v>
                </c:pt>
                <c:pt idx="1">
                  <c:v>131</c:v>
                </c:pt>
                <c:pt idx="2">
                  <c:v>161</c:v>
                </c:pt>
                <c:pt idx="3">
                  <c:v>179</c:v>
                </c:pt>
                <c:pt idx="4">
                  <c:v>192</c:v>
                </c:pt>
                <c:pt idx="5">
                  <c:v>203</c:v>
                </c:pt>
                <c:pt idx="6">
                  <c:v>211</c:v>
                </c:pt>
                <c:pt idx="7">
                  <c:v>218</c:v>
                </c:pt>
                <c:pt idx="8">
                  <c:v>224</c:v>
                </c:pt>
                <c:pt idx="9">
                  <c:v>229</c:v>
                </c:pt>
                <c:pt idx="10">
                  <c:v>234</c:v>
                </c:pt>
                <c:pt idx="11">
                  <c:v>239</c:v>
                </c:pt>
                <c:pt idx="12">
                  <c:v>243</c:v>
                </c:pt>
                <c:pt idx="13">
                  <c:v>246</c:v>
                </c:pt>
                <c:pt idx="14">
                  <c:v>250</c:v>
                </c:pt>
                <c:pt idx="15">
                  <c:v>253</c:v>
                </c:pt>
                <c:pt idx="16">
                  <c:v>255</c:v>
                </c:pt>
              </c:numCache>
            </c:numRef>
          </c:val>
          <c:smooth val="0"/>
          <c:extLst>
            <c:ext xmlns:c16="http://schemas.microsoft.com/office/drawing/2014/chart" uri="{C3380CC4-5D6E-409C-BE32-E72D297353CC}">
              <c16:uniqueId val="{00000000-61D0-4DB7-B6DD-B0C989D4EC97}"/>
            </c:ext>
          </c:extLst>
        </c:ser>
        <c:dLbls>
          <c:showLegendKey val="0"/>
          <c:showVal val="0"/>
          <c:showCatName val="0"/>
          <c:showSerName val="0"/>
          <c:showPercent val="0"/>
          <c:showBubbleSize val="0"/>
        </c:dLbls>
        <c:smooth val="0"/>
        <c:axId val="90167168"/>
        <c:axId val="94815360"/>
      </c:lineChart>
      <c:catAx>
        <c:axId val="90167168"/>
        <c:scaling>
          <c:orientation val="minMax"/>
        </c:scaling>
        <c:delete val="0"/>
        <c:axPos val="b"/>
        <c:title>
          <c:tx>
            <c:rich>
              <a:bodyPr/>
              <a:lstStyle/>
              <a:p>
                <a:pPr>
                  <a:defRPr/>
                </a:pPr>
                <a:r>
                  <a:rPr lang="en-US" sz="2000"/>
                  <a:t>r</a:t>
                </a:r>
              </a:p>
            </c:rich>
          </c:tx>
          <c:overlay val="0"/>
        </c:title>
        <c:numFmt formatCode="General" sourceLinked="1"/>
        <c:majorTickMark val="in"/>
        <c:minorTickMark val="none"/>
        <c:tickLblPos val="nextTo"/>
        <c:crossAx val="94815360"/>
        <c:crosses val="autoZero"/>
        <c:auto val="1"/>
        <c:lblAlgn val="ctr"/>
        <c:lblOffset val="100"/>
        <c:tickLblSkip val="1"/>
        <c:tickMarkSkip val="20"/>
        <c:noMultiLvlLbl val="0"/>
      </c:catAx>
      <c:valAx>
        <c:axId val="94815360"/>
        <c:scaling>
          <c:orientation val="minMax"/>
          <c:max val="256"/>
          <c:min val="0"/>
        </c:scaling>
        <c:delete val="0"/>
        <c:axPos val="l"/>
        <c:majorGridlines/>
        <c:title>
          <c:tx>
            <c:rich>
              <a:bodyPr rot="0" vert="wordArtVert"/>
              <a:lstStyle/>
              <a:p>
                <a:pPr>
                  <a:defRPr sz="2000"/>
                </a:pPr>
                <a:r>
                  <a:rPr lang="en-US" sz="2000"/>
                  <a:t>S</a:t>
                </a:r>
              </a:p>
            </c:rich>
          </c:tx>
          <c:layout>
            <c:manualLayout>
              <c:xMode val="edge"/>
              <c:yMode val="edge"/>
              <c:x val="3.0555555555555638E-2"/>
              <c:y val="0.33656423155439047"/>
            </c:manualLayout>
          </c:layout>
          <c:overlay val="0"/>
        </c:title>
        <c:numFmt formatCode="General" sourceLinked="1"/>
        <c:majorTickMark val="in"/>
        <c:minorTickMark val="none"/>
        <c:tickLblPos val="nextTo"/>
        <c:crossAx val="90167168"/>
        <c:crossesAt val="1"/>
        <c:crossBetween val="midCat"/>
        <c:majorUnit val="16"/>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7"/>
    </mc:Choice>
    <mc:Fallback>
      <c:style val="47"/>
    </mc:Fallback>
  </mc:AlternateContent>
  <c:chart>
    <c:autoTitleDeleted val="1"/>
    <c:plotArea>
      <c:layout>
        <c:manualLayout>
          <c:layoutTarget val="inner"/>
          <c:xMode val="edge"/>
          <c:yMode val="edge"/>
          <c:x val="7.6190476190476197E-2"/>
          <c:y val="7.6555023923444973E-2"/>
          <c:w val="0.90952380952380962"/>
          <c:h val="0.76076555023923464"/>
        </c:manualLayout>
      </c:layout>
      <c:barChart>
        <c:barDir val="col"/>
        <c:grouping val="clustered"/>
        <c:varyColors val="0"/>
        <c:ser>
          <c:idx val="0"/>
          <c:order val="0"/>
          <c:tx>
            <c:strRef>
              <c:f>Sheet1!$A$2</c:f>
              <c:strCache>
                <c:ptCount val="1"/>
                <c:pt idx="0">
                  <c:v>5</c:v>
                </c:pt>
              </c:strCache>
            </c:strRef>
          </c:tx>
          <c:invertIfNegative val="0"/>
          <c:cat>
            <c:numRef>
              <c:f>Sheet1!$B$1:$H$1</c:f>
              <c:numCache>
                <c:formatCode>General</c:formatCode>
                <c:ptCount val="7"/>
                <c:pt idx="0">
                  <c:v>0</c:v>
                </c:pt>
                <c:pt idx="1">
                  <c:v>1</c:v>
                </c:pt>
                <c:pt idx="2">
                  <c:v>2</c:v>
                </c:pt>
                <c:pt idx="3">
                  <c:v>3</c:v>
                </c:pt>
                <c:pt idx="4">
                  <c:v>4</c:v>
                </c:pt>
                <c:pt idx="5">
                  <c:v>5</c:v>
                </c:pt>
                <c:pt idx="6">
                  <c:v>6</c:v>
                </c:pt>
              </c:numCache>
            </c:numRef>
          </c:cat>
          <c:val>
            <c:numRef>
              <c:f>Sheet1!$B$2:$H$2</c:f>
              <c:numCache>
                <c:formatCode>General</c:formatCode>
                <c:ptCount val="7"/>
                <c:pt idx="0">
                  <c:v>5</c:v>
                </c:pt>
                <c:pt idx="1">
                  <c:v>6</c:v>
                </c:pt>
                <c:pt idx="2">
                  <c:v>5</c:v>
                </c:pt>
                <c:pt idx="3">
                  <c:v>0</c:v>
                </c:pt>
                <c:pt idx="4">
                  <c:v>3</c:v>
                </c:pt>
                <c:pt idx="5">
                  <c:v>1</c:v>
                </c:pt>
              </c:numCache>
            </c:numRef>
          </c:val>
          <c:extLst>
            <c:ext xmlns:c16="http://schemas.microsoft.com/office/drawing/2014/chart" uri="{C3380CC4-5D6E-409C-BE32-E72D297353CC}">
              <c16:uniqueId val="{00000000-3762-41C7-8B9D-03687620C0B3}"/>
            </c:ext>
          </c:extLst>
        </c:ser>
        <c:dLbls>
          <c:showLegendKey val="0"/>
          <c:showVal val="0"/>
          <c:showCatName val="0"/>
          <c:showSerName val="0"/>
          <c:showPercent val="0"/>
          <c:showBubbleSize val="0"/>
        </c:dLbls>
        <c:gapWidth val="0"/>
        <c:axId val="149743872"/>
        <c:axId val="149753856"/>
      </c:barChart>
      <c:catAx>
        <c:axId val="149743872"/>
        <c:scaling>
          <c:orientation val="minMax"/>
        </c:scaling>
        <c:delete val="0"/>
        <c:axPos val="b"/>
        <c:numFmt formatCode="General" sourceLinked="1"/>
        <c:majorTickMark val="out"/>
        <c:minorTickMark val="none"/>
        <c:tickLblPos val="nextTo"/>
        <c:txPr>
          <a:bodyPr rot="0" vert="horz"/>
          <a:lstStyle/>
          <a:p>
            <a:pPr>
              <a:defRPr/>
            </a:pPr>
            <a:endParaRPr lang="en-US"/>
          </a:p>
        </c:txPr>
        <c:crossAx val="149753856"/>
        <c:crosses val="autoZero"/>
        <c:auto val="1"/>
        <c:lblAlgn val="ctr"/>
        <c:lblOffset val="100"/>
        <c:tickLblSkip val="1"/>
        <c:tickMarkSkip val="1"/>
        <c:noMultiLvlLbl val="0"/>
      </c:catAx>
      <c:valAx>
        <c:axId val="149753856"/>
        <c:scaling>
          <c:orientation val="minMax"/>
        </c:scaling>
        <c:delete val="0"/>
        <c:axPos val="l"/>
        <c:majorGridlines/>
        <c:numFmt formatCode="General" sourceLinked="1"/>
        <c:majorTickMark val="out"/>
        <c:minorTickMark val="none"/>
        <c:tickLblPos val="nextTo"/>
        <c:txPr>
          <a:bodyPr rot="0" vert="horz"/>
          <a:lstStyle/>
          <a:p>
            <a:pPr>
              <a:defRPr/>
            </a:pPr>
            <a:endParaRPr lang="en-US"/>
          </a:p>
        </c:txPr>
        <c:crossAx val="14974387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Lbls>
            <c:delete val="1"/>
          </c:dLbls>
          <c:cat>
            <c:numLit>
              <c:formatCode>General</c:formatCode>
              <c:ptCount val="8"/>
              <c:pt idx="0">
                <c:v>0</c:v>
              </c:pt>
              <c:pt idx="1">
                <c:v>1</c:v>
              </c:pt>
              <c:pt idx="2">
                <c:v>2</c:v>
              </c:pt>
              <c:pt idx="3">
                <c:v>3</c:v>
              </c:pt>
              <c:pt idx="4">
                <c:v>4</c:v>
              </c:pt>
              <c:pt idx="5">
                <c:v>5</c:v>
              </c:pt>
              <c:pt idx="6">
                <c:v>6</c:v>
              </c:pt>
              <c:pt idx="7">
                <c:v>7</c:v>
              </c:pt>
            </c:numLit>
          </c:cat>
          <c:val>
            <c:numRef>
              <c:f>Sheet1!$A$2:$A$9</c:f>
              <c:numCache>
                <c:formatCode>General</c:formatCode>
                <c:ptCount val="8"/>
                <c:pt idx="0">
                  <c:v>0</c:v>
                </c:pt>
                <c:pt idx="1">
                  <c:v>1</c:v>
                </c:pt>
                <c:pt idx="2">
                  <c:v>2</c:v>
                </c:pt>
                <c:pt idx="3">
                  <c:v>3</c:v>
                </c:pt>
                <c:pt idx="4">
                  <c:v>4</c:v>
                </c:pt>
                <c:pt idx="5">
                  <c:v>5</c:v>
                </c:pt>
                <c:pt idx="6">
                  <c:v>6</c:v>
                </c:pt>
                <c:pt idx="7">
                  <c:v>7</c:v>
                </c:pt>
              </c:numCache>
            </c:numRef>
          </c:val>
          <c:extLst>
            <c:ext xmlns:c16="http://schemas.microsoft.com/office/drawing/2014/chart" uri="{C3380CC4-5D6E-409C-BE32-E72D297353CC}">
              <c16:uniqueId val="{00000000-320C-4118-9FDD-CDAE1B216774}"/>
            </c:ext>
          </c:extLst>
        </c:ser>
        <c:ser>
          <c:idx val="1"/>
          <c:order val="1"/>
          <c:spPr>
            <a:solidFill>
              <a:srgbClr val="92D05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Lit>
              <c:formatCode>General</c:formatCode>
              <c:ptCount val="8"/>
              <c:pt idx="0">
                <c:v>0</c:v>
              </c:pt>
              <c:pt idx="1">
                <c:v>1</c:v>
              </c:pt>
              <c:pt idx="2">
                <c:v>2</c:v>
              </c:pt>
              <c:pt idx="3">
                <c:v>3</c:v>
              </c:pt>
              <c:pt idx="4">
                <c:v>4</c:v>
              </c:pt>
              <c:pt idx="5">
                <c:v>5</c:v>
              </c:pt>
              <c:pt idx="6">
                <c:v>6</c:v>
              </c:pt>
              <c:pt idx="7">
                <c:v>7</c:v>
              </c:pt>
            </c:numLit>
          </c:cat>
          <c:val>
            <c:numRef>
              <c:f>Sheet1!$B$2:$B$9</c:f>
              <c:numCache>
                <c:formatCode>General</c:formatCode>
                <c:ptCount val="8"/>
                <c:pt idx="0">
                  <c:v>790</c:v>
                </c:pt>
                <c:pt idx="1">
                  <c:v>1023</c:v>
                </c:pt>
                <c:pt idx="2">
                  <c:v>850</c:v>
                </c:pt>
                <c:pt idx="3">
                  <c:v>656</c:v>
                </c:pt>
                <c:pt idx="4">
                  <c:v>329</c:v>
                </c:pt>
                <c:pt idx="5">
                  <c:v>245</c:v>
                </c:pt>
                <c:pt idx="6">
                  <c:v>122</c:v>
                </c:pt>
                <c:pt idx="7">
                  <c:v>81</c:v>
                </c:pt>
              </c:numCache>
            </c:numRef>
          </c:val>
          <c:extLst>
            <c:ext xmlns:c16="http://schemas.microsoft.com/office/drawing/2014/chart" uri="{C3380CC4-5D6E-409C-BE32-E72D297353CC}">
              <c16:uniqueId val="{00000001-320C-4118-9FDD-CDAE1B216774}"/>
            </c:ext>
          </c:extLst>
        </c:ser>
        <c:dLbls>
          <c:showLegendKey val="0"/>
          <c:showVal val="1"/>
          <c:showCatName val="0"/>
          <c:showSerName val="0"/>
          <c:showPercent val="0"/>
          <c:showBubbleSize val="0"/>
        </c:dLbls>
        <c:gapWidth val="150"/>
        <c:axId val="94834048"/>
        <c:axId val="94848128"/>
      </c:barChart>
      <c:catAx>
        <c:axId val="94834048"/>
        <c:scaling>
          <c:orientation val="minMax"/>
        </c:scaling>
        <c:delete val="0"/>
        <c:axPos val="b"/>
        <c:numFmt formatCode="General" sourceLinked="1"/>
        <c:majorTickMark val="out"/>
        <c:minorTickMark val="none"/>
        <c:tickLblPos val="nextTo"/>
        <c:crossAx val="94848128"/>
        <c:crosses val="autoZero"/>
        <c:auto val="1"/>
        <c:lblAlgn val="ctr"/>
        <c:lblOffset val="100"/>
        <c:noMultiLvlLbl val="0"/>
      </c:catAx>
      <c:valAx>
        <c:axId val="94848128"/>
        <c:scaling>
          <c:orientation val="minMax"/>
        </c:scaling>
        <c:delete val="0"/>
        <c:axPos val="l"/>
        <c:majorGridlines/>
        <c:numFmt formatCode="General" sourceLinked="1"/>
        <c:majorTickMark val="out"/>
        <c:minorTickMark val="none"/>
        <c:tickLblPos val="nextTo"/>
        <c:crossAx val="94834048"/>
        <c:crosses val="autoZero"/>
        <c:crossBetween val="between"/>
      </c:valAx>
    </c:plotArea>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Lbls>
            <c:delete val="1"/>
          </c:dLbls>
          <c:cat>
            <c:numLit>
              <c:formatCode>General</c:formatCode>
              <c:ptCount val="8"/>
              <c:pt idx="0">
                <c:v>0</c:v>
              </c:pt>
              <c:pt idx="1">
                <c:v>1</c:v>
              </c:pt>
              <c:pt idx="2">
                <c:v>2</c:v>
              </c:pt>
              <c:pt idx="3">
                <c:v>3</c:v>
              </c:pt>
              <c:pt idx="4">
                <c:v>4</c:v>
              </c:pt>
              <c:pt idx="5">
                <c:v>5</c:v>
              </c:pt>
              <c:pt idx="6">
                <c:v>6</c:v>
              </c:pt>
              <c:pt idx="7">
                <c:v>7</c:v>
              </c:pt>
            </c:numLit>
          </c:cat>
          <c:val>
            <c:numRef>
              <c:f>Sheet1!$A$12:$A$19</c:f>
              <c:numCache>
                <c:formatCode>General</c:formatCode>
                <c:ptCount val="8"/>
                <c:pt idx="0">
                  <c:v>0</c:v>
                </c:pt>
                <c:pt idx="1">
                  <c:v>1</c:v>
                </c:pt>
                <c:pt idx="2">
                  <c:v>2</c:v>
                </c:pt>
                <c:pt idx="3">
                  <c:v>3</c:v>
                </c:pt>
                <c:pt idx="4">
                  <c:v>4</c:v>
                </c:pt>
                <c:pt idx="5">
                  <c:v>5</c:v>
                </c:pt>
                <c:pt idx="6">
                  <c:v>6</c:v>
                </c:pt>
                <c:pt idx="7">
                  <c:v>7</c:v>
                </c:pt>
              </c:numCache>
            </c:numRef>
          </c:val>
          <c:extLst>
            <c:ext xmlns:c16="http://schemas.microsoft.com/office/drawing/2014/chart" uri="{C3380CC4-5D6E-409C-BE32-E72D297353CC}">
              <c16:uniqueId val="{00000000-D146-4024-85E4-909BC8D7C797}"/>
            </c:ext>
          </c:extLst>
        </c:ser>
        <c:ser>
          <c:idx val="1"/>
          <c:order val="1"/>
          <c:spPr>
            <a:solidFill>
              <a:schemeClr val="accent1"/>
            </a:solidFill>
            <a:ln w="40000" cap="flat" cmpd="sng" algn="ctr">
              <a:solidFill>
                <a:schemeClr val="accent1">
                  <a:shade val="50000"/>
                </a:schemeClr>
              </a:solidFill>
              <a:prstDash val="solid"/>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Lit>
              <c:formatCode>General</c:formatCode>
              <c:ptCount val="8"/>
              <c:pt idx="0">
                <c:v>0</c:v>
              </c:pt>
              <c:pt idx="1">
                <c:v>1</c:v>
              </c:pt>
              <c:pt idx="2">
                <c:v>2</c:v>
              </c:pt>
              <c:pt idx="3">
                <c:v>3</c:v>
              </c:pt>
              <c:pt idx="4">
                <c:v>4</c:v>
              </c:pt>
              <c:pt idx="5">
                <c:v>5</c:v>
              </c:pt>
              <c:pt idx="6">
                <c:v>6</c:v>
              </c:pt>
              <c:pt idx="7">
                <c:v>7</c:v>
              </c:pt>
            </c:numLit>
          </c:cat>
          <c:val>
            <c:numRef>
              <c:f>Sheet1!$B$12:$B$19</c:f>
              <c:numCache>
                <c:formatCode>General</c:formatCode>
                <c:ptCount val="8"/>
                <c:pt idx="0">
                  <c:v>0</c:v>
                </c:pt>
                <c:pt idx="1">
                  <c:v>790</c:v>
                </c:pt>
                <c:pt idx="2">
                  <c:v>0</c:v>
                </c:pt>
                <c:pt idx="3">
                  <c:v>1023</c:v>
                </c:pt>
                <c:pt idx="4">
                  <c:v>0</c:v>
                </c:pt>
                <c:pt idx="5">
                  <c:v>850</c:v>
                </c:pt>
                <c:pt idx="6">
                  <c:v>985</c:v>
                </c:pt>
                <c:pt idx="7">
                  <c:v>448</c:v>
                </c:pt>
              </c:numCache>
            </c:numRef>
          </c:val>
          <c:extLst>
            <c:ext xmlns:c16="http://schemas.microsoft.com/office/drawing/2014/chart" uri="{C3380CC4-5D6E-409C-BE32-E72D297353CC}">
              <c16:uniqueId val="{00000001-D146-4024-85E4-909BC8D7C797}"/>
            </c:ext>
          </c:extLst>
        </c:ser>
        <c:dLbls>
          <c:showLegendKey val="0"/>
          <c:showVal val="1"/>
          <c:showCatName val="0"/>
          <c:showSerName val="0"/>
          <c:showPercent val="0"/>
          <c:showBubbleSize val="0"/>
        </c:dLbls>
        <c:gapWidth val="150"/>
        <c:axId val="94884992"/>
        <c:axId val="94886528"/>
      </c:barChart>
      <c:catAx>
        <c:axId val="94884992"/>
        <c:scaling>
          <c:orientation val="minMax"/>
        </c:scaling>
        <c:delete val="0"/>
        <c:axPos val="b"/>
        <c:numFmt formatCode="General" sourceLinked="1"/>
        <c:majorTickMark val="out"/>
        <c:minorTickMark val="none"/>
        <c:tickLblPos val="nextTo"/>
        <c:crossAx val="94886528"/>
        <c:crosses val="autoZero"/>
        <c:auto val="1"/>
        <c:lblAlgn val="ctr"/>
        <c:lblOffset val="100"/>
        <c:noMultiLvlLbl val="0"/>
      </c:catAx>
      <c:valAx>
        <c:axId val="94886528"/>
        <c:scaling>
          <c:orientation val="minMax"/>
        </c:scaling>
        <c:delete val="0"/>
        <c:axPos val="l"/>
        <c:majorGridlines/>
        <c:numFmt formatCode="General" sourceLinked="1"/>
        <c:majorTickMark val="out"/>
        <c:minorTickMark val="none"/>
        <c:tickLblPos val="nextTo"/>
        <c:crossAx val="94884992"/>
        <c:crosses val="autoZero"/>
        <c:crossBetween val="between"/>
      </c:valAx>
    </c:plotArea>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4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8.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image" Target="../media/image19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 Id="rId5" Type="http://schemas.openxmlformats.org/officeDocument/2006/relationships/image" Target="../media/image232.wmf"/><Relationship Id="rId4" Type="http://schemas.openxmlformats.org/officeDocument/2006/relationships/image" Target="../media/image2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 Id="rId4" Type="http://schemas.openxmlformats.org/officeDocument/2006/relationships/image" Target="../media/image24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8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8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1.wmf"/><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71.wmf"/><Relationship Id="rId1" Type="http://schemas.openxmlformats.org/officeDocument/2006/relationships/image" Target="../media/image8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1.wmf"/></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1-09-13T07:34:31.5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198 198,'0'0,"0"25,0-25,0 25,0-25,0 25,0-25,0 0,0 24,0-24,0 25,0-25,0 25,0-25,0 25,0 0,0-25,0 24,0-24,0 25,0-25,0 25,0 0,0-25,0 25,0-25,0 25,0-25,0 24,-25 1,25-25,-24 25,-1-25,25 0,0 25,-25-25,0 0,25 0,-25 0,25 0,0 0,-24 0,-1 0,25 0,0-25,0 0,0 25,0-25,0 25</inkml:trace>
  <inkml:trace contextRef="#ctx0" brushRef="#br0" timeOffset="3532">149 0</inkml:trace>
  <inkml:trace contextRef="#ctx0" brushRef="#br0" timeOffset="4782">471 273,'0'24,"0"-24,25 0,-25 0,0-24,0 24,25-25,-25 25,25 0,-25 0,24 0,-24 0,25 0,0 0,-25 0,0 0,0 25,0-25,0 24,0-24,0 0,0 25,0-25,0 25,0-25,0 25,0-25,0 25,-25-1,25-24,-25 25,1-25,24 25,-25-25,25 0,0 25,-25-25,0 25,25-25,-25 0,25 25,-24-25,-1 0,25 0,-25 0,0 0,25 0,-25 0,25 0,-24 0,24 0,0 0,-25 0,0 0,25 0,25 0,-25 0,25 0,-25 0,24 0,1 0,0 0,-25 0,25 0,0 0,-1 0,-24 0,25 0,-25 0,50 0,-50 0,25 0,-25 0,24 0,-24 0,25 0,0 0,-25 0,25 0,-25 0,0 0,25 0,-1 0,-24 0,25 0</inkml:trace>
  <inkml:trace contextRef="#ctx0" brushRef="#br0" timeOffset="7375">1066 248,'0'0,"-24"0,-1 0,25 25,0-25,-25 0,25 0,0 24,0-24,-25 25,25-25,0 25,0-25,0 25,0 0,0-25,0 24,0-24,0 25,0-25</inkml:trace>
  <inkml:trace contextRef="#ctx0" brushRef="#br0" timeOffset="8563">1190 297,'0'0,"0"25,0-25,0 25,0-25,0 25,0-25,0 25,0-1,0-24,0 25,0-25,0 25,0-25,0 25,0 0,0-25,0 0</inkml:trace>
  <inkml:trace contextRef="#ctx0" brushRef="#br0" timeOffset="9953">893 124,'0'25,"0"-50,25 25,-25 0,24 0,-24 0,25 0,-25 0,25 0,0 0,-25 0,0 0,0 0,25 0,-25 0,24 0,-24 0,25 0,-25 0,25 0,0 0,-25 0,25 0,-25 0,24 0,-24 0,0 0,25 0,-25 0,25 0,-25 0,25 25,-25-25,25 0,-1 0,-24 0</inkml:trace>
  <inkml:trace contextRef="#ctx0" brushRef="#br0" timeOffset="13657">446 1711,'0'-24,"0"-1,0 25,0-25,0 25,0-25,0 25,0-50,0 50,0-24,0 24,0-25,0 0,0 0,0 25,0-25,0 25,0-24,0-1,0 0,0 25,0-25,0 0,0 25,0-24,0 24,0-25,0 25,0-25,0 25,0-25,0 0,0 25,0-24,0 24,0-25,0 25,0-25,0 0,0 25,0-25,0 25,0-24,0 24,0-25,0 0,0 25,0-25,0 25,0-25,0 25,0-24,0-1,0 25,0-25,0 25,0-25,0 25,0-25,0 1,0 24,0-25,0 25,0-25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SI_derived_unit"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en.wikipedia.org/wiki/Visible_light" TargetMode="External"/><Relationship Id="rId4" Type="http://schemas.openxmlformats.org/officeDocument/2006/relationships/hyperlink" Target="https://en.wikipedia.org/wiki/Luminous_flux"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xfrm>
            <a:off x="3884613" y="8685213"/>
            <a:ext cx="2971800" cy="457200"/>
          </a:xfrm>
          <a:prstGeom prst="rect">
            <a:avLst/>
          </a:prstGeom>
          <a:noFill/>
        </p:spPr>
        <p:txBody>
          <a:bodyPr/>
          <a:lstStyle/>
          <a:p>
            <a:fld id="{851E6FF1-1836-4423-A68F-F2D8BF7926E3}" type="slidenum">
              <a:rPr lang="en-US"/>
              <a:pPr/>
              <a:t>12</a:t>
            </a:fld>
            <a:endParaRPr lang="en-US"/>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dirty="0">
                <a:solidFill>
                  <a:srgbClr val="000000"/>
                </a:solidFill>
                <a:latin typeface="Arial"/>
                <a:ea typeface="Arial"/>
                <a:cs typeface="Arial"/>
                <a:sym typeface="Arial"/>
              </a:rPr>
              <a:t>The pixels are shown as squares to simplify the graphics.</a:t>
            </a:r>
          </a:p>
          <a:p>
            <a:endParaRPr lang="en-IN"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A filtered pixel value typically is assigned to a corresponding location in a new image created to hold the results of filtering. </a:t>
            </a:r>
          </a:p>
          <a:p>
            <a:r>
              <a:rPr lang="en-US" sz="1100" b="0" i="0" u="none" strike="noStrike" cap="none" baseline="0" dirty="0">
                <a:solidFill>
                  <a:srgbClr val="000000"/>
                </a:solidFill>
                <a:latin typeface="Arial"/>
                <a:ea typeface="Arial"/>
                <a:cs typeface="Arial"/>
                <a:sym typeface="Arial"/>
              </a:rPr>
              <a:t>It is seldom the case that filtered pixels replace the values of the corresponding location in the original image, as this would change the content of the image while filtering is being performed.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156</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a:t>0 / 0</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162</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163</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165</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166</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lgn="just"/>
            <a:r>
              <a:rPr lang="en-GB" dirty="0"/>
              <a:t>To generate a complete filtered image, the above equation must be applied for</a:t>
            </a:r>
          </a:p>
          <a:p>
            <a:pPr algn="ctr"/>
            <a:r>
              <a:rPr lang="en-GB" dirty="0"/>
              <a:t>x = 0, 1, …, M-1	&amp;	y = 0, 1, …, N-1</a:t>
            </a:r>
          </a:p>
          <a:p>
            <a:endParaRPr lang="en-GB" dirty="0"/>
          </a:p>
        </p:txBody>
      </p:sp>
      <p:sp>
        <p:nvSpPr>
          <p:cNvPr id="63492"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A5A2DB09-AFCC-4F13-A6FE-3EF34FB2446C}" type="slidenum">
              <a:rPr lang="en-GB" smtClean="0"/>
              <a:pPr/>
              <a:t>167</a:t>
            </a:fld>
            <a:endParaRPr lang="en-GB"/>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168</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The median filter replaces the value of a pixel by the median of the gray levels in the neighbourhood of that pixel (the original value of the pixel is included in the computation of the median.)</a:t>
            </a:r>
          </a:p>
        </p:txBody>
      </p:sp>
      <p:sp>
        <p:nvSpPr>
          <p:cNvPr id="64516"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0146B0F0-36A6-4551-B94D-930D3AFFDA24}" type="slidenum">
              <a:rPr lang="en-GB" smtClean="0"/>
              <a:pPr/>
              <a:t>170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xfrm>
            <a:off x="3884613" y="8685213"/>
            <a:ext cx="2971800" cy="457200"/>
          </a:xfrm>
          <a:prstGeom prst="rect">
            <a:avLst/>
          </a:prstGeom>
          <a:noFill/>
        </p:spPr>
        <p:txBody>
          <a:bodyPr/>
          <a:lstStyle/>
          <a:p>
            <a:fld id="{8BFF2407-53AC-40B4-9E57-1DF7237E4ECE}" type="slidenum">
              <a:rPr lang="en-US"/>
              <a:pPr/>
              <a:t>13</a:t>
            </a:fld>
            <a:endParaRPr lang="en-US"/>
          </a:p>
        </p:txBody>
      </p:sp>
      <p:sp>
        <p:nvSpPr>
          <p:cNvPr id="58371" name="Rectangle 2"/>
          <p:cNvSpPr>
            <a:spLocks noGrp="1" noRot="1" noChangeAspect="1" noChangeArrowheads="1" noTextEdit="1"/>
          </p:cNvSpPr>
          <p:nvPr>
            <p:ph type="sldImg"/>
          </p:nvPr>
        </p:nvSpPr>
        <p:spPr>
          <a:xfrm>
            <a:off x="381000" y="685800"/>
            <a:ext cx="6096000" cy="3429000"/>
          </a:xfrm>
          <a:ln/>
        </p:spPr>
      </p:sp>
      <p:sp>
        <p:nvSpPr>
          <p:cNvPr id="58372"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performance poor when # of noise pixels in the window is greater than 1/2 # in the window</a:t>
            </a:r>
          </a:p>
          <a:p>
            <a:r>
              <a:rPr lang="en-US" sz="1100" b="0" i="0" u="none" strike="noStrike" cap="none" baseline="0" dirty="0">
                <a:solidFill>
                  <a:srgbClr val="000000"/>
                </a:solidFill>
                <a:latin typeface="Arial"/>
                <a:ea typeface="Arial"/>
                <a:cs typeface="Arial"/>
                <a:sym typeface="Arial"/>
              </a:rPr>
              <a:t>performs poorly with Gaussian noise</a:t>
            </a:r>
          </a:p>
          <a:p>
            <a:r>
              <a:rPr lang="en-IN" sz="1100" b="0" i="0" u="none" strike="noStrike" cap="none" baseline="0" dirty="0">
                <a:solidFill>
                  <a:srgbClr val="000000"/>
                </a:solidFill>
                <a:latin typeface="Arial"/>
                <a:ea typeface="Arial"/>
                <a:cs typeface="Arial"/>
                <a:sym typeface="Arial"/>
              </a:rPr>
              <a:t>Class</a:t>
            </a:r>
            <a:endParaRPr lang="en-IN"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173</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175</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baseline="0" dirty="0">
                <a:solidFill>
                  <a:srgbClr val="000000"/>
                </a:solidFill>
                <a:latin typeface="Arial"/>
                <a:ea typeface="Arial"/>
                <a:cs typeface="Arial"/>
                <a:sym typeface="Arial"/>
              </a:rPr>
              <a:t>one-dimensional function </a:t>
            </a:r>
            <a:r>
              <a:rPr lang="en-IN" sz="1100" b="0" i="1" u="none" strike="noStrike" cap="none" baseline="0" dirty="0">
                <a:solidFill>
                  <a:srgbClr val="000000"/>
                </a:solidFill>
                <a:latin typeface="Arial"/>
                <a:ea typeface="Arial"/>
                <a:cs typeface="Arial"/>
                <a:sym typeface="Arial"/>
              </a:rPr>
              <a:t>f (x)</a:t>
            </a:r>
            <a:endParaRPr lang="en-IN"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181</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187</a:t>
            </a:fld>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188</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189</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191</a:t>
            </a:fld>
            <a:endParaRPr lang="en-GB"/>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192</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3884613" y="8685213"/>
            <a:ext cx="2971800" cy="457200"/>
          </a:xfrm>
          <a:prstGeom prst="rect">
            <a:avLst/>
          </a:prstGeom>
          <a:noFill/>
        </p:spPr>
        <p:txBody>
          <a:bodyPr/>
          <a:lstStyle/>
          <a:p>
            <a:fld id="{4BC5BFC4-C599-47FE-A884-40650E37F016}" type="slidenum">
              <a:rPr lang="en-US"/>
              <a:pPr/>
              <a:t>14</a:t>
            </a:fld>
            <a:endParaRPr lang="en-US"/>
          </a:p>
        </p:txBody>
      </p:sp>
      <p:sp>
        <p:nvSpPr>
          <p:cNvPr id="60419" name="Rectangle 2"/>
          <p:cNvSpPr>
            <a:spLocks noGrp="1" noRot="1" noChangeAspect="1" noChangeArrowheads="1" noTextEdit="1"/>
          </p:cNvSpPr>
          <p:nvPr>
            <p:ph type="sldImg"/>
          </p:nvPr>
        </p:nvSpPr>
        <p:spPr>
          <a:xfrm>
            <a:off x="381000" y="685800"/>
            <a:ext cx="6096000" cy="3429000"/>
          </a:xfrm>
          <a:ln/>
        </p:spPr>
      </p:sp>
      <p:sp>
        <p:nvSpPr>
          <p:cNvPr id="60420"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193</a:t>
            </a:fld>
            <a:endParaRPr lang="en-GB"/>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194</a:t>
            </a:fld>
            <a:endParaRPr lang="en-GB"/>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195</a:t>
            </a:fld>
            <a:endParaRPr lang="en-GB"/>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3398058B-B2C2-4B95-BC10-8468DBCEA823}" type="slidenum">
              <a:rPr lang="en-US" smtClean="0">
                <a:latin typeface="Arial" charset="0"/>
              </a:rPr>
              <a:pPr/>
              <a:t>196</a:t>
            </a:fld>
            <a:endParaRPr lang="en-US">
              <a:latin typeface="Arial" charset="0"/>
            </a:endParaRPr>
          </a:p>
        </p:txBody>
      </p:sp>
      <p:sp>
        <p:nvSpPr>
          <p:cNvPr id="39939" name="Rectangle 2"/>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p:spPr>
      </p:sp>
      <p:sp>
        <p:nvSpPr>
          <p:cNvPr id="399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atin typeface="Arial"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a:t>This formulation is the Fourier transform &amp; its utility is even greater than the Fourier series.</a:t>
            </a:r>
          </a:p>
        </p:txBody>
      </p:sp>
      <p:sp>
        <p:nvSpPr>
          <p:cNvPr id="4198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FC0A317F-F9B3-44BF-90F2-C5CAF06EDF51}" type="slidenum">
              <a:rPr lang="en-GB" smtClean="0"/>
              <a:pPr/>
              <a:t>197</a:t>
            </a:fld>
            <a:endParaRPr lang="en-GB"/>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202</a:t>
            </a:fld>
            <a:endParaRPr lang="en-GB"/>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203</a:t>
            </a:fld>
            <a:endParaRPr lang="en-GB"/>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204</a:t>
            </a:fld>
            <a:endParaRPr lang="en-GB"/>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205</a:t>
            </a:fld>
            <a:endParaRPr lang="en-GB"/>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xfrm>
            <a:off x="3884613" y="8685213"/>
            <a:ext cx="2971800" cy="457200"/>
          </a:xfrm>
          <a:prstGeom prst="rect">
            <a:avLst/>
          </a:prstGeom>
          <a:noFill/>
        </p:spPr>
        <p:txBody>
          <a:bodyPr/>
          <a:lstStyle/>
          <a:p>
            <a:fld id="{D55D9105-AE6B-4BAF-9132-67306B890306}" type="slidenum">
              <a:rPr lang="en-US"/>
              <a:pPr/>
              <a:t>15</a:t>
            </a:fld>
            <a:endParaRPr lang="en-US"/>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361950" indent="-361950">
              <a:spcAft>
                <a:spcPts val="1200"/>
              </a:spcAft>
              <a:buClr>
                <a:srgbClr val="0070C0"/>
              </a:buClr>
              <a:buFont typeface="Georgia" pitchFamily="18" charset="0"/>
              <a:buChar char="◊"/>
            </a:pPr>
            <a:r>
              <a:rPr lang="en-US" sz="1100" b="0" i="0" u="none" strike="noStrike" cap="none" dirty="0">
                <a:solidFill>
                  <a:srgbClr val="000000"/>
                </a:solidFill>
                <a:latin typeface="Arial"/>
                <a:ea typeface="Arial"/>
                <a:cs typeface="Arial"/>
                <a:sym typeface="Arial"/>
              </a:rPr>
              <a:t>The </a:t>
            </a:r>
            <a:r>
              <a:rPr lang="en-US" sz="1100" b="0" i="0" u="none" strike="noStrike" cap="none" dirty="0" err="1">
                <a:solidFill>
                  <a:srgbClr val="000000"/>
                </a:solidFill>
                <a:latin typeface="Arial"/>
                <a:ea typeface="Arial"/>
                <a:cs typeface="Arial"/>
                <a:sym typeface="Arial"/>
              </a:rPr>
              <a:t>x’s</a:t>
            </a:r>
            <a:r>
              <a:rPr lang="en-US" sz="1100" b="0" i="0" u="none" strike="noStrike" cap="none" dirty="0">
                <a:solidFill>
                  <a:srgbClr val="000000"/>
                </a:solidFill>
                <a:latin typeface="Arial"/>
                <a:ea typeface="Arial"/>
                <a:cs typeface="Arial"/>
                <a:sym typeface="Arial"/>
              </a:rPr>
              <a:t> also affect the frequencies, but they are summed out &amp; they all make the same contributions for each value of u.</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GB" dirty="0"/>
              <a:t>f(x) &amp; F(u) are discrete quantities, but the pts are linked to make them easier to follow visually. </a:t>
            </a:r>
          </a:p>
          <a:p>
            <a:pPr>
              <a:defRPr/>
            </a:pPr>
            <a:endParaRPr lang="en-GB" dirty="0"/>
          </a:p>
          <a:p>
            <a:pPr>
              <a:defRPr/>
            </a:pPr>
            <a:r>
              <a:rPr lang="en-GB" dirty="0"/>
              <a:t>The spectrum is centred at u = 0. This is accomplished by multiplying f(x) by </a:t>
            </a:r>
            <a:r>
              <a:rPr lang="en-GB" b="1" dirty="0"/>
              <a:t>(-1)</a:t>
            </a:r>
            <a:r>
              <a:rPr lang="en-GB" b="1" baseline="30000" dirty="0"/>
              <a:t>x</a:t>
            </a:r>
            <a:r>
              <a:rPr lang="en-GB" b="1" dirty="0"/>
              <a:t> </a:t>
            </a:r>
            <a:r>
              <a:rPr lang="en-GB" dirty="0"/>
              <a:t>before making the transform.</a:t>
            </a:r>
          </a:p>
          <a:p>
            <a:pPr>
              <a:defRPr/>
            </a:pPr>
            <a:endParaRPr lang="en-GB" dirty="0"/>
          </a:p>
          <a:p>
            <a:pPr>
              <a:defRPr/>
            </a:pPr>
            <a:r>
              <a:rPr lang="en-GB" dirty="0"/>
              <a:t>When K = 16 points</a:t>
            </a:r>
          </a:p>
          <a:p>
            <a:pPr marL="228600" indent="-228600">
              <a:buFontTx/>
              <a:buAutoNum type="arabicParenR"/>
              <a:defRPr/>
            </a:pPr>
            <a:r>
              <a:rPr lang="en-GB" dirty="0"/>
              <a:t>The height of the spectrum doubled as the area under the curve in the x-domain doubled</a:t>
            </a:r>
          </a:p>
          <a:p>
            <a:pPr marL="228600" indent="-228600">
              <a:buFontTx/>
              <a:buAutoNum type="arabicParenR"/>
              <a:defRPr/>
            </a:pPr>
            <a:r>
              <a:rPr lang="en-GB" dirty="0"/>
              <a:t>The no. of zeros in the spectrum in the same interval doubled as the length of the function doubled.</a:t>
            </a:r>
          </a:p>
        </p:txBody>
      </p:sp>
      <p:sp>
        <p:nvSpPr>
          <p:cNvPr id="44036"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AC8E1E43-D285-4585-8698-AF18023B5F69}" type="slidenum">
              <a:rPr lang="en-GB" smtClean="0"/>
              <a:pPr/>
              <a:t>214</a:t>
            </a:fld>
            <a:endParaRPr lang="en-GB"/>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216</a:t>
            </a:fld>
            <a:endParaRPr lang="en-GB"/>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a:t>Cos 90 = 0; sin 90 = 1</a:t>
            </a:r>
          </a:p>
          <a:p>
            <a:r>
              <a:rPr lang="en-IN" dirty="0"/>
              <a:t>Cos 270 = 0; sin 270 = -1</a:t>
            </a:r>
          </a:p>
          <a:p>
            <a:endParaRPr lang="en-IN"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a:t>Cos 90 = 0; sin 90 = 1</a:t>
            </a:r>
          </a:p>
          <a:p>
            <a:r>
              <a:rPr lang="en-IN" dirty="0"/>
              <a:t>Cos 270 = 0; sin 270 = -1</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222</a:t>
            </a:fld>
            <a:endParaRPr lang="en-GB"/>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224</a:t>
            </a:fld>
            <a:endParaRPr lang="en-GB"/>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IN" sz="1100" b="0" i="0" u="none" strike="noStrike" cap="none" dirty="0">
                <a:solidFill>
                  <a:srgbClr val="C00000"/>
                </a:solidFill>
                <a:latin typeface="Arial"/>
                <a:ea typeface="Arial"/>
                <a:cs typeface="Arial"/>
                <a:sym typeface="Arial"/>
              </a:rPr>
              <a:t>The size of the DFT matrix depends on the number of points in the input sequence.</a:t>
            </a:r>
          </a:p>
          <a:p>
            <a:endParaRPr lang="en-IN"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defRPr/>
            </a:pPr>
            <a:r>
              <a:rPr lang="en-GB" sz="1100" dirty="0"/>
              <a:t>u &amp; v - Transform or Frequency variable</a:t>
            </a:r>
          </a:p>
          <a:p>
            <a:pPr algn="l">
              <a:defRPr/>
            </a:pPr>
            <a:r>
              <a:rPr lang="en-GB" sz="1100" dirty="0"/>
              <a:t>x &amp; y - Spatial or image variable</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a:t>This expression must be computed for values of u=0, 1, …, M-1 &amp; also for v=0, 1, …, N-1</a:t>
            </a:r>
          </a:p>
          <a:p>
            <a:pPr algn="l">
              <a:defRPr/>
            </a:pPr>
            <a:endParaRPr lang="en-GB" sz="1100" dirty="0"/>
          </a:p>
          <a:p>
            <a:endParaRPr lang="en-IN"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239</a:t>
            </a:fld>
            <a:endParaRPr lang="en-GB"/>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242</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3884613" y="8685213"/>
            <a:ext cx="2971800" cy="457200"/>
          </a:xfrm>
          <a:prstGeom prst="rect">
            <a:avLst/>
          </a:prstGeom>
          <a:noFill/>
        </p:spPr>
        <p:txBody>
          <a:bodyPr/>
          <a:lstStyle/>
          <a:p>
            <a:fld id="{939CA100-7C7B-4DC6-A756-12B9B31CE71C}" type="slidenum">
              <a:rPr lang="en-US"/>
              <a:pPr/>
              <a:t>16</a:t>
            </a:fld>
            <a:endParaRPr lang="en-US"/>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pPr eaLnBrk="1" hangingPunct="1"/>
            <a:r>
              <a:rPr lang="en-GB" dirty="0">
                <a:latin typeface="Arial" pitchFamily="34" charset="0"/>
              </a:rPr>
              <a:t>L 1</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243</a:t>
            </a:fld>
            <a:endParaRPr lang="en-GB"/>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244</a:t>
            </a:fld>
            <a:endParaRPr lang="en-GB"/>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250</a:t>
            </a:fld>
            <a:endParaRPr lang="en-GB"/>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257</a:t>
            </a:fld>
            <a:endParaRPr lang="en-GB"/>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259</a:t>
            </a:fld>
            <a:endParaRPr lang="en-GB"/>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a:t>Due to properties of exponentials, we get the above eq.</a:t>
            </a:r>
          </a:p>
          <a:p>
            <a:endParaRPr lang="en-IN"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CE47F1-7FF3-43FF-9252-CF482ACB821E}" type="slidenum">
              <a:rPr lang="en-GB" smtClean="0"/>
              <a:pPr>
                <a:defRPr/>
              </a:pPr>
              <a:t>263</a:t>
            </a:fld>
            <a:endParaRPr lang="en-GB"/>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1" u="none" strike="noStrike" cap="none" dirty="0">
                <a:solidFill>
                  <a:srgbClr val="000000"/>
                </a:solidFill>
                <a:latin typeface="Arial"/>
                <a:ea typeface="Arial"/>
                <a:cs typeface="Arial"/>
                <a:sym typeface="Arial"/>
              </a:rPr>
              <a:t>Each term of F(</a:t>
            </a:r>
            <a:r>
              <a:rPr lang="en-US" sz="1100" b="0" i="1" u="none" strike="noStrike" cap="none" dirty="0" err="1">
                <a:solidFill>
                  <a:srgbClr val="000000"/>
                </a:solidFill>
                <a:latin typeface="Arial"/>
                <a:ea typeface="Arial"/>
                <a:cs typeface="Arial"/>
                <a:sym typeface="Arial"/>
              </a:rPr>
              <a:t>u,v</a:t>
            </a:r>
            <a:r>
              <a:rPr lang="en-US" sz="1100" b="0" i="1" u="none" strike="noStrike" cap="none" dirty="0">
                <a:solidFill>
                  <a:srgbClr val="000000"/>
                </a:solidFill>
                <a:latin typeface="Arial"/>
                <a:ea typeface="Arial"/>
                <a:cs typeface="Arial"/>
                <a:sym typeface="Arial"/>
              </a:rPr>
              <a:t>) contains all values of f (x, y), modified by the values of the exponential terms. </a:t>
            </a:r>
          </a:p>
          <a:p>
            <a:r>
              <a:rPr lang="en-US" sz="1100" b="0" i="1" u="none" strike="noStrike" cap="none" dirty="0">
                <a:solidFill>
                  <a:srgbClr val="000000"/>
                </a:solidFill>
                <a:latin typeface="Arial"/>
                <a:ea typeface="Arial"/>
                <a:cs typeface="Arial"/>
                <a:sym typeface="Arial"/>
              </a:rPr>
              <a:t>Thus,</a:t>
            </a:r>
            <a:r>
              <a:rPr lang="en-US" sz="1100" b="0" i="0" u="none" strike="noStrike" cap="none" dirty="0">
                <a:solidFill>
                  <a:srgbClr val="000000"/>
                </a:solidFill>
                <a:latin typeface="Arial"/>
                <a:ea typeface="Arial"/>
                <a:cs typeface="Arial"/>
                <a:sym typeface="Arial"/>
              </a:rPr>
              <a:t> it is usually impossible to make direct associations between specific</a:t>
            </a:r>
          </a:p>
          <a:p>
            <a:r>
              <a:rPr lang="en-US" sz="1100" b="0" i="0" u="none" strike="noStrike" cap="none" dirty="0">
                <a:solidFill>
                  <a:srgbClr val="000000"/>
                </a:solidFill>
                <a:latin typeface="Arial"/>
                <a:ea typeface="Arial"/>
                <a:cs typeface="Arial"/>
                <a:sym typeface="Arial"/>
              </a:rPr>
              <a:t>components of an image and its transform.</a:t>
            </a:r>
          </a:p>
          <a:p>
            <a:endParaRPr lang="en-IN"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a:t>It is called a notch filter because it is a constant function with a hole (notch) at the centre.</a:t>
            </a:r>
          </a:p>
          <a:p>
            <a:endParaRPr lang="en-IN"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Scanning Electron Microscopy (SEM) </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A </a:t>
            </a:r>
            <a:r>
              <a:rPr lang="en-US" dirty="0"/>
              <a:t>SEM image is formed by a beam of electrons focused to a few billionths of a meter that is swept across the surface of a sample in a series </a:t>
            </a:r>
            <a:r>
              <a:rPr lang="en-US"/>
              <a:t>of stacked </a:t>
            </a:r>
            <a:r>
              <a:rPr lang="en-US" dirty="0"/>
              <a:t>rows until a complete two dimensional pattern is formed.</a:t>
            </a:r>
          </a:p>
          <a:p>
            <a:br>
              <a:rPr lang="en-US" dirty="0"/>
            </a:br>
            <a:endParaRPr lang="en-I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736D440-DDEA-4EB9-B991-98C53C8A56F4}" type="slidenum">
              <a:rPr lang="en-GB" smtClean="0"/>
              <a:pPr>
                <a:defRPr/>
              </a:pPr>
              <a:t>273</a:t>
            </a:fld>
            <a:endParaRPr lang="en-GB"/>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736D440-DDEA-4EB9-B991-98C53C8A56F4}" type="slidenum">
              <a:rPr lang="en-GB" smtClean="0"/>
              <a:pPr>
                <a:defRPr/>
              </a:pPr>
              <a:t>274</a:t>
            </a:fld>
            <a:endParaRPr lang="en-GB"/>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a:solidFill>
                  <a:schemeClr val="bg1"/>
                </a:solidFill>
              </a:rPr>
              <a:t>All frequencies inside a circle of radius D</a:t>
            </a:r>
            <a:r>
              <a:rPr lang="en-GB" sz="1100" baseline="-25000" dirty="0">
                <a:solidFill>
                  <a:schemeClr val="bg1"/>
                </a:solidFill>
              </a:rPr>
              <a:t>0</a:t>
            </a:r>
            <a:r>
              <a:rPr lang="en-GB" sz="1100" dirty="0">
                <a:solidFill>
                  <a:schemeClr val="bg1"/>
                </a:solidFill>
              </a:rPr>
              <a:t> are passed with no attenuation</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a:solidFill>
                  <a:schemeClr val="bg1"/>
                </a:solidFill>
              </a:rPr>
              <a:t>All frequencies outside the circle are  completely attenuated</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a:solidFill>
                  <a:schemeClr val="bg1"/>
                </a:solidFill>
              </a:rPr>
              <a:t>Hence the name </a:t>
            </a:r>
            <a:r>
              <a:rPr lang="en-GB" sz="1100" i="1" dirty="0">
                <a:solidFill>
                  <a:schemeClr val="bg1"/>
                </a:solidFill>
              </a:rPr>
              <a:t>ideal filter</a:t>
            </a:r>
            <a:endParaRPr lang="en-GB" sz="1100" dirty="0">
              <a:solidFill>
                <a:schemeClr val="bg1"/>
              </a:solidFill>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736D440-DDEA-4EB9-B991-98C53C8A56F4}" type="slidenum">
              <a:rPr lang="en-GB" smtClean="0"/>
              <a:pPr>
                <a:defRPr/>
              </a:pPr>
              <a:t>278</a:t>
            </a:fld>
            <a:endParaRPr lang="en-GB"/>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a:defRPr/>
            </a:pPr>
            <a:r>
              <a:rPr lang="en-GB" sz="1100" b="0" i="0" u="none" strike="noStrike" cap="none" dirty="0">
                <a:solidFill>
                  <a:schemeClr val="bg1"/>
                </a:solidFill>
                <a:latin typeface="Arial"/>
                <a:ea typeface="Arial"/>
                <a:cs typeface="Arial"/>
                <a:sym typeface="Arial"/>
              </a:rPr>
              <a:t>ILPF not v practical</a:t>
            </a:r>
          </a:p>
          <a:p>
            <a:pPr algn="l">
              <a:defRPr/>
            </a:pPr>
            <a:r>
              <a:rPr lang="en-GB" sz="1100" b="0" i="0" u="none" strike="noStrike" cap="none" dirty="0">
                <a:solidFill>
                  <a:schemeClr val="bg1"/>
                </a:solidFill>
                <a:latin typeface="Arial"/>
                <a:ea typeface="Arial"/>
                <a:cs typeface="Arial"/>
                <a:sym typeface="Arial"/>
              </a:rPr>
              <a:t>But it is studied </a:t>
            </a:r>
            <a:r>
              <a:rPr lang="en-GB" sz="1100" b="0" i="0" u="none" strike="noStrike" cap="none" dirty="0" err="1">
                <a:solidFill>
                  <a:schemeClr val="bg1"/>
                </a:solidFill>
                <a:latin typeface="Arial"/>
                <a:ea typeface="Arial"/>
                <a:cs typeface="Arial"/>
                <a:sym typeface="Arial"/>
              </a:rPr>
              <a:t>bec</a:t>
            </a:r>
            <a:r>
              <a:rPr lang="en-GB" sz="1100" b="0" i="0" u="none" strike="noStrike" cap="none" dirty="0">
                <a:solidFill>
                  <a:schemeClr val="bg1"/>
                </a:solidFill>
                <a:latin typeface="Arial"/>
                <a:ea typeface="Arial"/>
                <a:cs typeface="Arial"/>
                <a:sym typeface="Arial"/>
              </a:rPr>
              <a:t> it can be implemented on a computer</a:t>
            </a:r>
          </a:p>
          <a:p>
            <a:pPr algn="l"/>
            <a:endParaRPr lang="en-IN"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l-GR" dirty="0">
                <a:latin typeface="Arial" charset="0"/>
                <a:cs typeface="Arial" charset="0"/>
              </a:rPr>
              <a:t>σ</a:t>
            </a:r>
            <a:r>
              <a:rPr lang="en-GB" dirty="0">
                <a:latin typeface="Arial" charset="0"/>
                <a:cs typeface="Arial" charset="0"/>
              </a:rPr>
              <a:t> (small sigma) is the standard deviation. Gaussian distribution is aka normal distribution.</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a:latin typeface="Arial" charset="0"/>
                <a:cs typeface="Arial" charset="0"/>
              </a:rPr>
              <a:t>D(</a:t>
            </a:r>
            <a:r>
              <a:rPr lang="en-GB" dirty="0" err="1">
                <a:latin typeface="Arial" charset="0"/>
                <a:cs typeface="Arial" charset="0"/>
              </a:rPr>
              <a:t>u,v</a:t>
            </a:r>
            <a:r>
              <a:rPr lang="en-GB" dirty="0">
                <a:latin typeface="Arial" charset="0"/>
                <a:cs typeface="Arial" charset="0"/>
              </a:rPr>
              <a:t>) is the distance of pt (u, v) from origin</a:t>
            </a:r>
            <a:endParaRPr lang="en-GB" dirty="0"/>
          </a:p>
          <a:p>
            <a:endParaRPr lang="en-IN"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736D440-DDEA-4EB9-B991-98C53C8A56F4}" type="slidenum">
              <a:rPr lang="en-GB" smtClean="0"/>
              <a:pPr>
                <a:defRPr/>
              </a:pPr>
              <a:t>292</a:t>
            </a:fld>
            <a:endParaRPr lang="en-GB"/>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D</a:t>
            </a:r>
            <a:r>
              <a:rPr lang="en-GB" baseline="-25000"/>
              <a:t>0</a:t>
            </a:r>
            <a:r>
              <a:rPr lang="en-GB"/>
              <a:t> is the cut off distance from the origin of the frequency rectangle</a:t>
            </a:r>
          </a:p>
        </p:txBody>
      </p:sp>
      <p:sp>
        <p:nvSpPr>
          <p:cNvPr id="5734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fld id="{59FB6885-77AC-4D9E-949B-FD5A35F38581}" type="slidenum">
              <a:rPr lang="en-GB" smtClean="0"/>
              <a:pPr/>
              <a:t>293</a:t>
            </a:fld>
            <a:endParaRPr lang="en-GB"/>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l-GR" dirty="0">
                <a:latin typeface="Arial" charset="0"/>
                <a:cs typeface="Arial" charset="0"/>
              </a:rPr>
              <a:t>σ</a:t>
            </a:r>
            <a:r>
              <a:rPr lang="en-GB" dirty="0">
                <a:latin typeface="Arial" charset="0"/>
                <a:cs typeface="Arial" charset="0"/>
              </a:rPr>
              <a:t> (small sigma) is the standard deviation. Gaussian distribution is aka normal distribution.</a:t>
            </a:r>
            <a:endParaRPr lang="en-GB" dirty="0"/>
          </a:p>
          <a:p>
            <a:endParaRPr lang="en-IN"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3884613" y="8685213"/>
            <a:ext cx="2971800" cy="457200"/>
          </a:xfrm>
          <a:prstGeom prst="rect">
            <a:avLst/>
          </a:prstGeom>
          <a:noFill/>
        </p:spPr>
        <p:txBody>
          <a:bodyPr/>
          <a:lstStyle/>
          <a:p>
            <a:fld id="{58A0F246-07A5-4B29-B4E7-2F175A5C448B}" type="slidenum">
              <a:rPr lang="en-US" smtClean="0"/>
              <a:pPr/>
              <a:t>18</a:t>
            </a:fld>
            <a:endParaRPr lang="en-US"/>
          </a:p>
        </p:txBody>
      </p:sp>
      <p:sp>
        <p:nvSpPr>
          <p:cNvPr id="35843" name="Rectangle 2"/>
          <p:cNvSpPr>
            <a:spLocks noGrp="1" noRot="1" noChangeAspect="1" noChangeArrowheads="1" noTextEdit="1"/>
          </p:cNvSpPr>
          <p:nvPr>
            <p:ph type="sldImg"/>
          </p:nvPr>
        </p:nvSpPr>
        <p:spPr>
          <a:xfrm>
            <a:off x="381000" y="685800"/>
            <a:ext cx="6096000" cy="3429000"/>
          </a:xfrm>
          <a:ln/>
        </p:spPr>
      </p:sp>
      <p:sp>
        <p:nvSpPr>
          <p:cNvPr id="35844" name="Rectangle 3"/>
          <p:cNvSpPr>
            <a:spLocks noGrp="1" noChangeArrowheads="1"/>
          </p:cNvSpPr>
          <p:nvPr>
            <p:ph type="body" idx="1"/>
          </p:nvPr>
        </p:nvSpPr>
        <p:spPr>
          <a:noFill/>
          <a:ln/>
        </p:spPr>
        <p:txBody>
          <a:bodyPr/>
          <a:lstStyle/>
          <a:p>
            <a:pPr eaLnBrk="1" hangingPunct="1"/>
            <a:r>
              <a:rPr lang="en-US"/>
              <a:t>DIP is built on the foundations of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xfrm>
            <a:off x="3884613" y="8685213"/>
            <a:ext cx="2971800" cy="457200"/>
          </a:xfrm>
          <a:prstGeom prst="rect">
            <a:avLst/>
          </a:prstGeom>
          <a:noFill/>
        </p:spPr>
        <p:txBody>
          <a:bodyPr/>
          <a:lstStyle/>
          <a:p>
            <a:fld id="{BF0632D1-3779-4066-A407-794462DBC91D}" type="slidenum">
              <a:rPr lang="en-US" smtClean="0"/>
              <a:pPr/>
              <a:t>24</a:t>
            </a:fld>
            <a:endParaRPr lang="en-US"/>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p:spPr>
        <p:txBody>
          <a:bodyPr/>
          <a:lstStyle/>
          <a:p>
            <a:pPr eaLnBrk="1" hangingPunct="1"/>
            <a:r>
              <a:rPr lang="en-US"/>
              <a:t>No receptors in the blind spot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Similar triangles – ratio of side/altitude </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chemeClr val="accent4">
                    <a:lumMod val="75000"/>
                  </a:schemeClr>
                </a:solidFill>
                <a:latin typeface="Arial"/>
                <a:ea typeface="Arial"/>
                <a:cs typeface="Arial"/>
                <a:sym typeface="Arial"/>
              </a:rPr>
              <a:t>For a given set of conditions, the current sensitivity level of the visual system is called the </a:t>
            </a:r>
            <a:r>
              <a:rPr lang="en-US" sz="1100" b="1" i="0" u="none" strike="noStrike" cap="none" dirty="0">
                <a:solidFill>
                  <a:schemeClr val="accent4">
                    <a:lumMod val="75000"/>
                  </a:schemeClr>
                </a:solidFill>
                <a:latin typeface="Arial"/>
                <a:ea typeface="Arial"/>
                <a:cs typeface="Arial"/>
                <a:sym typeface="Arial"/>
              </a:rPr>
              <a:t>brightness adaptation level</a:t>
            </a:r>
            <a:endParaRPr lang="en-GB" sz="1100" b="1" i="0" u="none" strike="noStrike" cap="none" dirty="0">
              <a:solidFill>
                <a:schemeClr val="accent4">
                  <a:lumMod val="75000"/>
                </a:schemeClr>
              </a:solidFill>
              <a:latin typeface="Arial"/>
              <a:ea typeface="Arial"/>
              <a:cs typeface="Arial"/>
              <a:sym typeface="Arial"/>
            </a:endParaRPr>
          </a:p>
          <a:p>
            <a:endParaRPr lang="en-I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 y="685800"/>
            <a:ext cx="6096000" cy="3429000"/>
          </a:xfrm>
          <a:ln/>
        </p:spPr>
      </p:sp>
      <p:sp>
        <p:nvSpPr>
          <p:cNvPr id="37891" name="Notes Placeholder 2"/>
          <p:cNvSpPr>
            <a:spLocks noGrp="1"/>
          </p:cNvSpPr>
          <p:nvPr>
            <p:ph type="body" idx="1"/>
          </p:nvPr>
        </p:nvSpPr>
        <p:spPr>
          <a:noFill/>
          <a:ln/>
        </p:spPr>
        <p:txBody>
          <a:bodyPr/>
          <a:lstStyle/>
          <a:p>
            <a:r>
              <a:rPr lang="en-US" dirty="0"/>
              <a:t>Gonzalez 4e Pg 59</a:t>
            </a:r>
            <a:endParaRPr lang="en-GB" dirty="0"/>
          </a:p>
        </p:txBody>
      </p:sp>
      <p:sp>
        <p:nvSpPr>
          <p:cNvPr id="37892" name="Slide Number Placeholder 3"/>
          <p:cNvSpPr>
            <a:spLocks noGrp="1"/>
          </p:cNvSpPr>
          <p:nvPr>
            <p:ph type="sldNum" sz="quarter" idx="5"/>
          </p:nvPr>
        </p:nvSpPr>
        <p:spPr>
          <a:xfrm>
            <a:off x="3884613" y="8685213"/>
            <a:ext cx="2971800" cy="457200"/>
          </a:xfrm>
          <a:prstGeom prst="rect">
            <a:avLst/>
          </a:prstGeom>
          <a:noFill/>
        </p:spPr>
        <p:txBody>
          <a:bodyPr/>
          <a:lstStyle/>
          <a:p>
            <a:fld id="{0759F076-976C-43D7-ACDF-010F753DF109}"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a:solidFill>
                  <a:srgbClr val="000000"/>
                </a:solidFill>
                <a:latin typeface="Arial"/>
                <a:ea typeface="Arial"/>
                <a:cs typeface="Arial"/>
                <a:sym typeface="Arial"/>
              </a:rPr>
              <a:t>The value of </a:t>
            </a:r>
            <a:r>
              <a:rPr lang="en-US" sz="1100" b="0" i="1" u="none" strike="noStrike" cap="none" baseline="0" dirty="0">
                <a:solidFill>
                  <a:srgbClr val="000000"/>
                </a:solidFill>
                <a:latin typeface="Arial"/>
                <a:ea typeface="Arial"/>
                <a:cs typeface="Arial"/>
                <a:sym typeface="Arial"/>
              </a:rPr>
              <a:t>f at spatial coordinates (x, y) is a scalar quantity whose</a:t>
            </a:r>
          </a:p>
          <a:p>
            <a:r>
              <a:rPr lang="en-US" sz="1100" b="0" i="0" u="none" strike="noStrike" cap="none" baseline="0" dirty="0">
                <a:solidFill>
                  <a:srgbClr val="000000"/>
                </a:solidFill>
                <a:latin typeface="Arial"/>
                <a:ea typeface="Arial"/>
                <a:cs typeface="Arial"/>
                <a:sym typeface="Arial"/>
              </a:rPr>
              <a:t>physical meaning is determined by the source of the image, and whose values are</a:t>
            </a:r>
          </a:p>
          <a:p>
            <a:r>
              <a:rPr lang="en-US" sz="1100" b="0" i="0" u="none" strike="noStrike" cap="none" baseline="0" dirty="0">
                <a:solidFill>
                  <a:srgbClr val="000000"/>
                </a:solidFill>
                <a:latin typeface="Arial"/>
                <a:ea typeface="Arial"/>
                <a:cs typeface="Arial"/>
                <a:sym typeface="Arial"/>
              </a:rPr>
              <a:t>proportional to energy radiated by a physical source (e.g., electromagnetic waves).</a:t>
            </a:r>
          </a:p>
          <a:p>
            <a:r>
              <a:rPr lang="en-US" sz="1100" b="0" i="0" u="none" strike="noStrike" cap="none" baseline="0" dirty="0">
                <a:solidFill>
                  <a:srgbClr val="000000"/>
                </a:solidFill>
                <a:latin typeface="Arial"/>
                <a:ea typeface="Arial"/>
                <a:cs typeface="Arial"/>
                <a:sym typeface="Arial"/>
              </a:rPr>
              <a:t>As a consequence, </a:t>
            </a:r>
            <a:r>
              <a:rPr lang="en-US" sz="1100" b="0" i="1" u="none" strike="noStrike" cap="none" baseline="0" dirty="0">
                <a:solidFill>
                  <a:srgbClr val="000000"/>
                </a:solidFill>
                <a:latin typeface="Arial"/>
                <a:ea typeface="Arial"/>
                <a:cs typeface="Arial"/>
                <a:sym typeface="Arial"/>
              </a:rPr>
              <a:t>f (x, y) must be nonnegative† and finite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a:solidFill>
                  <a:srgbClr val="000000"/>
                </a:solidFill>
                <a:latin typeface="Arial"/>
                <a:ea typeface="Arial"/>
                <a:cs typeface="Arial"/>
                <a:sym typeface="Arial"/>
              </a:rPr>
              <a:t>Thus, reflectance is bounded by 0 (total absorption) and 1 (total reflectance). </a:t>
            </a:r>
          </a:p>
          <a:p>
            <a:r>
              <a:rPr lang="en-US" sz="1100" b="0" i="0" u="none" strike="noStrike" cap="none" baseline="0" dirty="0">
                <a:solidFill>
                  <a:srgbClr val="000000"/>
                </a:solidFill>
                <a:latin typeface="Arial"/>
                <a:ea typeface="Arial"/>
                <a:cs typeface="Arial"/>
                <a:sym typeface="Arial"/>
              </a:rPr>
              <a:t>The nature of </a:t>
            </a:r>
            <a:r>
              <a:rPr lang="en-US" sz="1100" b="0" i="1" u="none" strike="noStrike" cap="none" baseline="0" dirty="0" err="1">
                <a:solidFill>
                  <a:srgbClr val="000000"/>
                </a:solidFill>
                <a:latin typeface="Arial"/>
                <a:ea typeface="Arial"/>
                <a:cs typeface="Arial"/>
                <a:sym typeface="Arial"/>
              </a:rPr>
              <a:t>i</a:t>
            </a:r>
            <a:r>
              <a:rPr lang="en-US" sz="1100" b="0" i="1" u="none" strike="noStrike" cap="none" baseline="0" dirty="0">
                <a:solidFill>
                  <a:srgbClr val="000000"/>
                </a:solidFill>
                <a:latin typeface="Arial"/>
                <a:ea typeface="Arial"/>
                <a:cs typeface="Arial"/>
                <a:sym typeface="Arial"/>
              </a:rPr>
              <a:t>(x, y) is determined by the illumination source, and </a:t>
            </a:r>
          </a:p>
          <a:p>
            <a:r>
              <a:rPr lang="en-US" sz="1100" b="0" i="1" u="none" strike="noStrike" cap="none" baseline="0" dirty="0">
                <a:solidFill>
                  <a:srgbClr val="000000"/>
                </a:solidFill>
                <a:latin typeface="Arial"/>
                <a:ea typeface="Arial"/>
                <a:cs typeface="Arial"/>
                <a:sym typeface="Arial"/>
              </a:rPr>
              <a:t>r(x, y) is determined </a:t>
            </a:r>
            <a:r>
              <a:rPr lang="en-US" sz="1100" b="0" i="0" u="none" strike="noStrike" cap="none" baseline="0" dirty="0">
                <a:solidFill>
                  <a:srgbClr val="000000"/>
                </a:solidFill>
                <a:latin typeface="Arial"/>
                <a:ea typeface="Arial"/>
                <a:cs typeface="Arial"/>
                <a:sym typeface="Arial"/>
              </a:rPr>
              <a:t>by the characteristics of the imaged objects.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a:solidFill>
                  <a:srgbClr val="000000"/>
                </a:solidFill>
                <a:latin typeface="Arial"/>
                <a:ea typeface="Arial"/>
                <a:cs typeface="Arial"/>
                <a:sym typeface="Arial"/>
              </a:rPr>
              <a:t>The </a:t>
            </a:r>
            <a:r>
              <a:rPr lang="en-US" sz="1100" b="1" i="0" u="none" strike="noStrike" cap="none" dirty="0">
                <a:solidFill>
                  <a:srgbClr val="000000"/>
                </a:solidFill>
                <a:latin typeface="Arial"/>
                <a:ea typeface="Arial"/>
                <a:cs typeface="Arial"/>
                <a:sym typeface="Arial"/>
              </a:rPr>
              <a:t>lumen</a:t>
            </a:r>
            <a:r>
              <a:rPr lang="en-US" sz="1100" b="0" i="0" u="none" strike="noStrike" cap="none" dirty="0">
                <a:solidFill>
                  <a:srgbClr val="000000"/>
                </a:solidFill>
                <a:latin typeface="Arial"/>
                <a:ea typeface="Arial"/>
                <a:cs typeface="Arial"/>
                <a:sym typeface="Arial"/>
              </a:rPr>
              <a:t> (symbol: </a:t>
            </a:r>
            <a:r>
              <a:rPr lang="en-US" sz="1100" b="1" i="0" u="none" strike="noStrike" cap="none" dirty="0">
                <a:solidFill>
                  <a:srgbClr val="000000"/>
                </a:solidFill>
                <a:latin typeface="Arial"/>
                <a:ea typeface="Arial"/>
                <a:cs typeface="Arial"/>
                <a:sym typeface="Arial"/>
              </a:rPr>
              <a:t>lm</a:t>
            </a:r>
            <a:r>
              <a:rPr lang="en-US" sz="1100" b="0" i="0" u="none" strike="noStrike" cap="none" dirty="0">
                <a:solidFill>
                  <a:srgbClr val="000000"/>
                </a:solidFill>
                <a:latin typeface="Arial"/>
                <a:ea typeface="Arial"/>
                <a:cs typeface="Arial"/>
                <a:sym typeface="Arial"/>
              </a:rPr>
              <a:t>) is the </a:t>
            </a:r>
            <a:r>
              <a:rPr lang="en-US" sz="1100" b="0" i="0" u="none" strike="noStrike" cap="none" dirty="0">
                <a:solidFill>
                  <a:srgbClr val="000000"/>
                </a:solidFill>
                <a:latin typeface="Arial"/>
                <a:ea typeface="Arial"/>
                <a:cs typeface="Arial"/>
                <a:sym typeface="Arial"/>
                <a:hlinkClick r:id="rId3" tooltip="SI derived unit"/>
              </a:rPr>
              <a:t>SI derived unit</a:t>
            </a:r>
            <a:r>
              <a:rPr lang="en-US" sz="1100" b="0" i="0" u="none" strike="noStrike" cap="none" dirty="0">
                <a:solidFill>
                  <a:srgbClr val="000000"/>
                </a:solidFill>
                <a:latin typeface="Arial"/>
                <a:ea typeface="Arial"/>
                <a:cs typeface="Arial"/>
                <a:sym typeface="Arial"/>
              </a:rPr>
              <a:t> of </a:t>
            </a:r>
            <a:r>
              <a:rPr lang="en-US" sz="1100" b="0" i="0" u="none" strike="noStrike" cap="none" dirty="0">
                <a:solidFill>
                  <a:srgbClr val="000000"/>
                </a:solidFill>
                <a:latin typeface="Arial"/>
                <a:ea typeface="Arial"/>
                <a:cs typeface="Arial"/>
                <a:sym typeface="Arial"/>
                <a:hlinkClick r:id="rId4" tooltip="Luminous flux"/>
              </a:rPr>
              <a:t>luminous flux</a:t>
            </a:r>
            <a:r>
              <a:rPr lang="en-US" sz="1100" b="0" i="0" u="none" strike="noStrike" cap="none" dirty="0">
                <a:solidFill>
                  <a:srgbClr val="000000"/>
                </a:solidFill>
                <a:latin typeface="Arial"/>
                <a:ea typeface="Arial"/>
                <a:cs typeface="Arial"/>
                <a:sym typeface="Arial"/>
              </a:rPr>
              <a:t>, a measure of the total quantity of </a:t>
            </a:r>
            <a:r>
              <a:rPr lang="en-US" sz="1100" b="0" i="0" u="none" strike="noStrike" cap="none" dirty="0">
                <a:solidFill>
                  <a:srgbClr val="000000"/>
                </a:solidFill>
                <a:latin typeface="Arial"/>
                <a:ea typeface="Arial"/>
                <a:cs typeface="Arial"/>
                <a:sym typeface="Arial"/>
                <a:hlinkClick r:id="rId5" tooltip="Visible light"/>
              </a:rPr>
              <a:t>visible light</a:t>
            </a:r>
            <a:r>
              <a:rPr lang="en-US" sz="1100" b="0" i="0" u="none" strike="noStrike" cap="none" dirty="0">
                <a:solidFill>
                  <a:srgbClr val="000000"/>
                </a:solidFill>
                <a:latin typeface="Arial"/>
                <a:ea typeface="Arial"/>
                <a:cs typeface="Arial"/>
                <a:sym typeface="Arial"/>
              </a:rPr>
              <a:t> emitted by a source per unit of time.</a:t>
            </a:r>
            <a:endParaRPr lang="en-I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41A1DFA-749B-495C-A7B6-A9A772F4FF28}" type="slidenum">
              <a:rPr lang="en-US"/>
              <a:pPr/>
              <a:t>34</a:t>
            </a:fld>
            <a:endParaRPr lang="en-US"/>
          </a:p>
        </p:txBody>
      </p:sp>
      <p:sp>
        <p:nvSpPr>
          <p:cNvPr id="18434" name="Rectangle 2"/>
          <p:cNvSpPr>
            <a:spLocks noGrp="1" noRot="1" noChangeAspect="1" noChangeArrowheads="1" noTextEdit="1"/>
          </p:cNvSpPr>
          <p:nvPr>
            <p:ph type="sldImg"/>
          </p:nvPr>
        </p:nvSpPr>
        <p:spPr>
          <a:xfrm>
            <a:off x="381000" y="685800"/>
            <a:ext cx="6096000" cy="3429000"/>
          </a:xfrm>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C44CDC07-8126-4EBF-BB39-FCB242D3F0AD}" type="slidenum">
              <a:rPr lang="en-US"/>
              <a:pPr/>
              <a:t>40</a:t>
            </a:fld>
            <a:endParaRPr lang="en-US"/>
          </a:p>
        </p:txBody>
      </p:sp>
      <p:sp>
        <p:nvSpPr>
          <p:cNvPr id="19458" name="Rectangle 2"/>
          <p:cNvSpPr>
            <a:spLocks noGrp="1" noRot="1" noChangeAspect="1" noChangeArrowheads="1" noTextEdit="1"/>
          </p:cNvSpPr>
          <p:nvPr>
            <p:ph type="sldImg"/>
          </p:nvPr>
        </p:nvSpPr>
        <p:spPr>
          <a:xfrm>
            <a:off x="381000" y="685800"/>
            <a:ext cx="6096000" cy="3429000"/>
          </a:xfrm>
          <a:ln/>
        </p:spPr>
      </p:sp>
      <p:sp>
        <p:nvSpPr>
          <p:cNvPr id="19459" name="Rectangle 3"/>
          <p:cNvSpPr>
            <a:spLocks noGrp="1" noChangeArrowheads="1"/>
          </p:cNvSpPr>
          <p:nvPr>
            <p:ph type="body" idx="1"/>
          </p:nvPr>
        </p:nvSpPr>
        <p:spPr/>
        <p:txBody>
          <a:bodyPr/>
          <a:lstStyle/>
          <a:p>
            <a:r>
              <a:rPr lang="en-GB" dirty="0"/>
              <a:t>Gonzalez, Woods</a:t>
            </a:r>
          </a:p>
          <a:p>
            <a:r>
              <a:rPr lang="en-US" sz="1100" b="0" i="0" u="none" strike="noStrike" cap="none" baseline="0" dirty="0">
                <a:solidFill>
                  <a:srgbClr val="000000"/>
                </a:solidFill>
                <a:latin typeface="Arial"/>
                <a:ea typeface="Arial"/>
                <a:cs typeface="Arial"/>
                <a:sym typeface="Arial"/>
              </a:rPr>
              <a:t>we define the </a:t>
            </a:r>
            <a:r>
              <a:rPr lang="en-US" sz="1100" b="0" i="1" u="none" strike="noStrike" cap="none" baseline="0" dirty="0">
                <a:solidFill>
                  <a:srgbClr val="000000"/>
                </a:solidFill>
                <a:latin typeface="Arial"/>
                <a:ea typeface="Arial"/>
                <a:cs typeface="Arial"/>
                <a:sym typeface="Arial"/>
              </a:rPr>
              <a:t>origin of an image at the top left corner. This is </a:t>
            </a:r>
            <a:r>
              <a:rPr lang="en-US" sz="1100" b="0" i="0" u="none" strike="noStrike" cap="none" baseline="0" dirty="0">
                <a:solidFill>
                  <a:srgbClr val="000000"/>
                </a:solidFill>
                <a:latin typeface="Arial"/>
                <a:ea typeface="Arial"/>
                <a:cs typeface="Arial"/>
                <a:sym typeface="Arial"/>
              </a:rPr>
              <a:t>a convention based on the fact that many image displays (e.g., TV monitors) sweep an image starting at the top left and moving to the right, one row at a time. </a:t>
            </a:r>
          </a:p>
          <a:p>
            <a:r>
              <a:rPr lang="en-US" sz="1100" b="0" i="0" u="none" strike="noStrike" cap="none" baseline="0" dirty="0">
                <a:solidFill>
                  <a:srgbClr val="000000"/>
                </a:solidFill>
                <a:latin typeface="Arial"/>
                <a:ea typeface="Arial"/>
                <a:cs typeface="Arial"/>
                <a:sym typeface="Arial"/>
              </a:rPr>
              <a:t>More important is the fact that the first element of a matrix is by convention at the top left of the array. Choosing the origin of </a:t>
            </a:r>
            <a:r>
              <a:rPr lang="en-US" sz="1100" b="0" i="1" u="none" strike="noStrike" cap="none" baseline="0" dirty="0">
                <a:solidFill>
                  <a:srgbClr val="000000"/>
                </a:solidFill>
                <a:latin typeface="Arial"/>
                <a:ea typeface="Arial"/>
                <a:cs typeface="Arial"/>
                <a:sym typeface="Arial"/>
              </a:rPr>
              <a:t>f (x, y) at that point makes sense mathematically </a:t>
            </a:r>
            <a:r>
              <a:rPr lang="en-US" sz="1100" b="0" i="0" u="none" strike="noStrike" cap="none" baseline="0" dirty="0">
                <a:solidFill>
                  <a:srgbClr val="000000"/>
                </a:solidFill>
                <a:latin typeface="Arial"/>
                <a:ea typeface="Arial"/>
                <a:cs typeface="Arial"/>
                <a:sym typeface="Arial"/>
              </a:rPr>
              <a:t>because digital images in reality are matrices.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a:solidFill>
                  <a:srgbClr val="000000"/>
                </a:solidFill>
                <a:latin typeface="Arial"/>
                <a:ea typeface="Arial"/>
                <a:cs typeface="Arial"/>
                <a:sym typeface="Arial"/>
              </a:rPr>
              <a:t>The number, </a:t>
            </a:r>
            <a:r>
              <a:rPr lang="en-US" sz="1100" b="0" i="1" u="none" strike="noStrike" cap="none" baseline="0" dirty="0">
                <a:solidFill>
                  <a:srgbClr val="000000"/>
                </a:solidFill>
                <a:latin typeface="Arial"/>
                <a:ea typeface="Arial"/>
                <a:cs typeface="Arial"/>
                <a:sym typeface="Arial"/>
              </a:rPr>
              <a:t>b, of bits required to store a digital image is </a:t>
            </a:r>
            <a:r>
              <a:rPr lang="en-IN" sz="1100" b="0" i="1" u="none" strike="noStrike" cap="none" baseline="0" dirty="0">
                <a:solidFill>
                  <a:srgbClr val="000000"/>
                </a:solidFill>
                <a:latin typeface="Arial"/>
                <a:ea typeface="Arial"/>
                <a:cs typeface="Arial"/>
                <a:sym typeface="Arial"/>
              </a:rPr>
              <a:t>b = M * N * k</a:t>
            </a:r>
          </a:p>
          <a:p>
            <a:r>
              <a:rPr lang="en-US" sz="1100" b="0" i="0" u="none" strike="noStrike" cap="none" baseline="0" dirty="0">
                <a:solidFill>
                  <a:srgbClr val="000000"/>
                </a:solidFill>
                <a:latin typeface="Arial"/>
                <a:ea typeface="Arial"/>
                <a:cs typeface="Arial"/>
                <a:sym typeface="Arial"/>
              </a:rPr>
              <a:t>When </a:t>
            </a:r>
            <a:r>
              <a:rPr lang="en-US" sz="1100" b="0" i="1" u="none" strike="noStrike" cap="none" baseline="0" dirty="0">
                <a:solidFill>
                  <a:srgbClr val="000000"/>
                </a:solidFill>
                <a:latin typeface="Arial"/>
                <a:ea typeface="Arial"/>
                <a:cs typeface="Arial"/>
                <a:sym typeface="Arial"/>
              </a:rPr>
              <a:t>M = N, this equation becomes </a:t>
            </a:r>
            <a:r>
              <a:rPr lang="en-IN" sz="1100" b="0" i="1" u="none" strike="noStrike" cap="none" baseline="0" dirty="0">
                <a:solidFill>
                  <a:srgbClr val="000000"/>
                </a:solidFill>
                <a:latin typeface="Arial"/>
                <a:ea typeface="Arial"/>
                <a:cs typeface="Arial"/>
                <a:sym typeface="Arial"/>
              </a:rPr>
              <a:t>b = N</a:t>
            </a:r>
            <a:r>
              <a:rPr lang="en-IN" sz="1100" b="0" i="1" u="none" strike="noStrike" cap="none" baseline="30000" dirty="0">
                <a:solidFill>
                  <a:srgbClr val="000000"/>
                </a:solidFill>
                <a:latin typeface="Arial"/>
                <a:ea typeface="Arial"/>
                <a:cs typeface="Arial"/>
                <a:sym typeface="Arial"/>
              </a:rPr>
              <a:t>2</a:t>
            </a:r>
            <a:r>
              <a:rPr lang="en-IN" sz="1100" b="0" i="1" u="none" strike="noStrike" cap="none" baseline="0" dirty="0">
                <a:solidFill>
                  <a:srgbClr val="000000"/>
                </a:solidFill>
                <a:latin typeface="Arial"/>
                <a:ea typeface="Arial"/>
                <a:cs typeface="Arial"/>
                <a:sym typeface="Arial"/>
              </a:rPr>
              <a:t>k</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Some programming languages (e.g., MATLAB)  start indexing at 1 instead of at 0. The center of an image in that case is found at</a:t>
            </a:r>
          </a:p>
          <a:p>
            <a:r>
              <a:rPr lang="en-US" sz="1100" b="0" i="0" u="none" strike="noStrike" cap="none" baseline="0" dirty="0">
                <a:solidFill>
                  <a:srgbClr val="000000"/>
                </a:solidFill>
                <a:latin typeface="Arial"/>
                <a:ea typeface="Arial"/>
                <a:cs typeface="Arial"/>
                <a:sym typeface="Arial"/>
              </a:rPr>
              <a:t>(</a:t>
            </a:r>
            <a:r>
              <a:rPr lang="en-US" sz="1100" b="0" i="1" u="none" strike="noStrike" cap="none" baseline="0" dirty="0" err="1">
                <a:solidFill>
                  <a:srgbClr val="000000"/>
                </a:solidFill>
                <a:latin typeface="Arial"/>
                <a:ea typeface="Arial"/>
                <a:cs typeface="Arial"/>
                <a:sym typeface="Arial"/>
              </a:rPr>
              <a:t>x</a:t>
            </a:r>
            <a:r>
              <a:rPr lang="en-US" sz="1100" b="0" i="1" u="none" strike="noStrike" cap="none" baseline="-25000" dirty="0" err="1">
                <a:solidFill>
                  <a:srgbClr val="000000"/>
                </a:solidFill>
                <a:latin typeface="Arial"/>
                <a:ea typeface="Arial"/>
                <a:cs typeface="Arial"/>
                <a:sym typeface="Arial"/>
              </a:rPr>
              <a:t>c</a:t>
            </a:r>
            <a:r>
              <a:rPr lang="en-US" sz="1100" b="0" i="1" u="none" strike="noStrike" cap="none" baseline="0" dirty="0">
                <a:solidFill>
                  <a:srgbClr val="000000"/>
                </a:solidFill>
                <a:latin typeface="Arial"/>
                <a:ea typeface="Arial"/>
                <a:cs typeface="Arial"/>
                <a:sym typeface="Arial"/>
              </a:rPr>
              <a:t> , </a:t>
            </a:r>
            <a:r>
              <a:rPr lang="en-US" sz="1100" b="0" i="1" u="none" strike="noStrike" cap="none" baseline="0" dirty="0" err="1">
                <a:solidFill>
                  <a:srgbClr val="000000"/>
                </a:solidFill>
                <a:latin typeface="Arial"/>
                <a:ea typeface="Arial"/>
                <a:cs typeface="Arial"/>
                <a:sym typeface="Arial"/>
              </a:rPr>
              <a:t>y</a:t>
            </a:r>
            <a:r>
              <a:rPr lang="en-US" sz="1100" b="0" i="1" u="none" strike="noStrike" cap="none" baseline="-25000" dirty="0" err="1">
                <a:solidFill>
                  <a:srgbClr val="000000"/>
                </a:solidFill>
                <a:latin typeface="Arial"/>
                <a:ea typeface="Arial"/>
                <a:cs typeface="Arial"/>
                <a:sym typeface="Arial"/>
              </a:rPr>
              <a:t>c</a:t>
            </a:r>
            <a:r>
              <a:rPr lang="en-US" sz="1100" b="0" i="1" u="none" strike="noStrike" cap="none" baseline="0" dirty="0">
                <a:solidFill>
                  <a:srgbClr val="000000"/>
                </a:solidFill>
                <a:latin typeface="Arial"/>
                <a:ea typeface="Arial"/>
                <a:cs typeface="Arial"/>
                <a:sym typeface="Arial"/>
              </a:rPr>
              <a:t> ) = (floor (M/2 )+ 1 ), (floor (N/2) + 1)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a:t>Interval is called gray scale</a:t>
            </a:r>
          </a:p>
          <a:p>
            <a:pPr eaLnBrk="1" hangingPunct="1"/>
            <a:r>
              <a:rPr lang="en-US" dirty="0"/>
              <a:t>L 02</a:t>
            </a:r>
            <a:endParaRPr lang="en-GB"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6B91AFE3-0936-42A5-9A34-914EC248E20A}" type="slidenum">
              <a:rPr lang="en-GB" smtClean="0"/>
              <a:pPr>
                <a:defRPr/>
              </a:pPr>
              <a:t>45</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baseline="0" dirty="0">
                <a:solidFill>
                  <a:srgbClr val="000000"/>
                </a:solidFill>
                <a:latin typeface="Arial"/>
                <a:ea typeface="Arial"/>
                <a:cs typeface="Arial"/>
                <a:sym typeface="Arial"/>
              </a:rPr>
              <a:t>To say </a:t>
            </a:r>
            <a:r>
              <a:rPr lang="en-US" sz="1100" b="0" i="0" u="none" strike="noStrike" cap="none" baseline="0" dirty="0">
                <a:solidFill>
                  <a:srgbClr val="000000"/>
                </a:solidFill>
                <a:latin typeface="Arial"/>
                <a:ea typeface="Arial"/>
                <a:cs typeface="Arial"/>
                <a:sym typeface="Arial"/>
              </a:rPr>
              <a:t>that an image has a resolution of 1024 * 1024 pixels is not a meaningful statement without stating the spatial dimensions encompassed by the image. </a:t>
            </a:r>
          </a:p>
          <a:p>
            <a:r>
              <a:rPr lang="en-US" sz="1100" b="0" i="0" u="none" strike="noStrike" cap="none" baseline="0" dirty="0">
                <a:solidFill>
                  <a:srgbClr val="000000"/>
                </a:solidFill>
                <a:latin typeface="Arial"/>
                <a:ea typeface="Arial"/>
                <a:cs typeface="Arial"/>
                <a:sym typeface="Arial"/>
              </a:rPr>
              <a:t>Size by itself is helpful only in making comparisons between imaging capabilities. For instance, a digital camera with a 20-megapixel CCD imaging chip can be expected to have a higher capability to resolve detail than an 8-megapixel camera, assuming that both  cameras are equipped with comparable lenses and the comparison images are taken </a:t>
            </a:r>
            <a:r>
              <a:rPr lang="en-IN" sz="1100" b="0" i="0" u="none" strike="noStrike" cap="none" baseline="0" dirty="0">
                <a:solidFill>
                  <a:srgbClr val="000000"/>
                </a:solidFill>
                <a:latin typeface="Arial"/>
                <a:ea typeface="Arial"/>
                <a:cs typeface="Arial"/>
                <a:sym typeface="Arial"/>
              </a:rPr>
              <a:t>at the same distance.</a:t>
            </a:r>
            <a:endParaRPr lang="en-I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Subsampling done by deleting appropriate no. of rows &amp; columns.</a:t>
            </a:r>
          </a:p>
          <a:p>
            <a:r>
              <a:rPr lang="en-US"/>
              <a:t>e.g. 512x512 image was obtained by deleting every other row &amp; col of 1024x1024 image.</a:t>
            </a:r>
            <a:endParaRPr lang="en-GB"/>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B4BC3CAC-1BD0-4304-81D5-FEF33AD20B18}" type="slidenum">
              <a:rPr lang="en-GB" smtClean="0"/>
              <a:pPr>
                <a:defRPr/>
              </a:pPr>
              <a:t>50</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256 gray levels </a:t>
            </a:r>
            <a:r>
              <a:rPr lang="en-US">
                <a:sym typeface="Wingdings" pitchFamily="2" charset="2"/>
              </a:rPr>
              <a:t> 8 bits needed</a:t>
            </a:r>
            <a:endParaRPr lang="en-GB"/>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5CA5E6DD-2861-4AB0-B83E-56C2DA81F157}" type="slidenum">
              <a:rPr lang="en-GB" smtClean="0"/>
              <a:pPr>
                <a:defRPr/>
              </a:pPr>
              <a:t>58</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L 4</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 adjacent but not 4 adjacent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12763" indent="-512763">
              <a:spcBef>
                <a:spcPct val="50000"/>
              </a:spcBef>
              <a:buFontTx/>
              <a:buBlip>
                <a:blip r:embed="rId3"/>
              </a:buBlip>
            </a:pPr>
            <a:r>
              <a:rPr lang="en-US" sz="1100" dirty="0"/>
              <a:t>Early days of computing, data was numerical.</a:t>
            </a:r>
          </a:p>
          <a:p>
            <a:pPr marL="512763" indent="-512763">
              <a:spcBef>
                <a:spcPct val="50000"/>
              </a:spcBef>
              <a:buFontTx/>
              <a:buBlip>
                <a:blip r:embed="rId3"/>
              </a:buBlip>
            </a:pPr>
            <a:r>
              <a:rPr lang="en-US" sz="1100" dirty="0"/>
              <a:t>Later, textual data became more common.</a:t>
            </a:r>
          </a:p>
          <a:p>
            <a:pPr marL="512763" indent="-512763">
              <a:spcBef>
                <a:spcPct val="50000"/>
              </a:spcBef>
              <a:buFontTx/>
              <a:buBlip>
                <a:blip r:embed="rId3"/>
              </a:buBlip>
            </a:pPr>
            <a:r>
              <a:rPr lang="en-US" sz="1100" dirty="0"/>
              <a:t>Today, many other forms of data exist: voice, music, speech, images, computer graphics, etc</a:t>
            </a:r>
          </a:p>
          <a:p>
            <a:pPr marL="512763" indent="-512763">
              <a:spcBef>
                <a:spcPct val="50000"/>
              </a:spcBef>
              <a:buFontTx/>
              <a:buBlip>
                <a:blip r:embed="rId3"/>
              </a:buBlip>
            </a:pPr>
            <a:r>
              <a:rPr lang="en-US" sz="1100" dirty="0"/>
              <a:t>Each of these types of data are </a:t>
            </a:r>
            <a:r>
              <a:rPr lang="en-US" sz="1100" dirty="0">
                <a:solidFill>
                  <a:srgbClr val="FF0000"/>
                </a:solidFill>
                <a:effectLst>
                  <a:outerShdw blurRad="38100" dist="38100" dir="2700000" algn="tl">
                    <a:srgbClr val="000000">
                      <a:alpha val="43137"/>
                    </a:srgbClr>
                  </a:outerShdw>
                </a:effectLst>
              </a:rPr>
              <a:t>signals</a:t>
            </a:r>
            <a:r>
              <a:rPr lang="en-US" sz="1100" dirty="0"/>
              <a:t>.</a:t>
            </a:r>
          </a:p>
          <a:p>
            <a:pPr marL="512763" indent="-512763">
              <a:spcBef>
                <a:spcPct val="50000"/>
              </a:spcBef>
              <a:buFontTx/>
              <a:buBlip>
                <a:blip r:embed="rId3"/>
              </a:buBlip>
            </a:pPr>
            <a:r>
              <a:rPr lang="en-US" sz="1100" b="1" dirty="0">
                <a:ln w="24500" cmpd="dbl">
                  <a:solidFill>
                    <a:schemeClr val="accent2">
                      <a:shade val="85000"/>
                      <a:satMod val="155000"/>
                    </a:schemeClr>
                  </a:solidFill>
                  <a:prstDash val="solid"/>
                  <a:miter lim="800000"/>
                </a:ln>
                <a:solidFill>
                  <a:schemeClr val="tx2">
                    <a:lumMod val="60000"/>
                    <a:lumOff val="40000"/>
                  </a:schemeClr>
                </a:solidFill>
                <a:effectLst>
                  <a:outerShdw blurRad="38100" dist="38100" dir="7020000" algn="tl">
                    <a:srgbClr val="000000">
                      <a:alpha val="35000"/>
                    </a:srgbClr>
                  </a:outerShdw>
                </a:effectLst>
              </a:rPr>
              <a:t>Loosely defined, a signal is a function that conveys information.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a:solidFill>
                  <a:srgbClr val="000000"/>
                </a:solidFill>
                <a:latin typeface="Arial"/>
                <a:ea typeface="Arial"/>
                <a:cs typeface="Arial"/>
                <a:sym typeface="Arial"/>
              </a:rPr>
              <a:t>none of which touches the image border - </a:t>
            </a:r>
            <a:r>
              <a:rPr lang="en-US" sz="1100" b="0" i="0" u="none" strike="noStrike" cap="none" baseline="0" dirty="0">
                <a:solidFill>
                  <a:srgbClr val="000000"/>
                </a:solidFill>
                <a:latin typeface="Arial"/>
                <a:ea typeface="Arial"/>
                <a:cs typeface="Arial"/>
                <a:sym typeface="Arial"/>
              </a:rPr>
              <a:t>We make this assumption to avoid having to deal with special cases. This can be done without loss of generality because if one or more regions touch the border of an image, we can simply pad the image with a 1-pixel-wide </a:t>
            </a:r>
            <a:r>
              <a:rPr lang="en-IN" sz="1100" b="0" i="0" u="none" strike="noStrike" cap="none" baseline="0" dirty="0">
                <a:solidFill>
                  <a:srgbClr val="000000"/>
                </a:solidFill>
                <a:latin typeface="Arial"/>
                <a:ea typeface="Arial"/>
                <a:cs typeface="Arial"/>
                <a:sym typeface="Arial"/>
              </a:rPr>
              <a:t>border of background values.</a:t>
            </a:r>
            <a:endParaRPr lang="en-I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It is a boundary pixel if 8 adjacency is taken; not for 4 adjacency.</a:t>
            </a:r>
            <a:endParaRPr lang="en-GB" dirty="0"/>
          </a:p>
          <a:p>
            <a:pPr marL="0" lvl="0" indent="0" algn="l" rtl="0">
              <a:spcBef>
                <a:spcPts val="0"/>
              </a:spcBef>
              <a:spcAft>
                <a:spcPts val="0"/>
              </a:spcAft>
              <a:buNone/>
            </a:pPr>
            <a:r>
              <a:rPr lang="en-US" sz="1100" b="0" i="0" u="none" strike="noStrike" cap="none" baseline="0" dirty="0">
                <a:solidFill>
                  <a:srgbClr val="000000"/>
                </a:solidFill>
                <a:latin typeface="Arial"/>
                <a:ea typeface="Arial"/>
                <a:cs typeface="Arial"/>
                <a:sym typeface="Arial"/>
              </a:rPr>
              <a:t>Here again, we must specify the connectivity being used to define adjacency.</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defRPr/>
            </a:pPr>
            <a:r>
              <a:rPr lang="en-US" sz="1100" b="0" i="0" u="none" strike="noStrike" cap="none" dirty="0">
                <a:solidFill>
                  <a:schemeClr val="tx2">
                    <a:lumMod val="50000"/>
                  </a:schemeClr>
                </a:solidFill>
                <a:latin typeface="Arial"/>
                <a:ea typeface="Arial"/>
                <a:cs typeface="Arial"/>
                <a:sym typeface="Arial"/>
              </a:rPr>
              <a:t>For instance, the inner border of the 1-valued region is the region itself. This border does not satisfy the definition of a closed path. </a:t>
            </a:r>
          </a:p>
          <a:p>
            <a:pPr>
              <a:defRPr/>
            </a:pPr>
            <a:r>
              <a:rPr lang="en-US" sz="1100" b="0" i="0" u="none" strike="noStrike" cap="none" dirty="0">
                <a:solidFill>
                  <a:schemeClr val="tx2">
                    <a:lumMod val="50000"/>
                  </a:schemeClr>
                </a:solidFill>
                <a:latin typeface="Arial"/>
                <a:ea typeface="Arial"/>
                <a:cs typeface="Arial"/>
                <a:sym typeface="Arial"/>
              </a:rPr>
              <a:t>On the other hand, the outer border of the region does form a closed path around the region.</a:t>
            </a:r>
            <a:endParaRPr lang="en-GB" sz="1100" b="0" i="0" u="none" strike="noStrike" cap="none" dirty="0">
              <a:solidFill>
                <a:schemeClr val="tx2">
                  <a:lumMod val="50000"/>
                </a:schemeClr>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It is possible to link edge points into edge segments, and sometimes these segments are linked in such a way that they correspond to boundaries, but this is not always the case.</a:t>
            </a:r>
            <a:endParaRPr lang="en-I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dirty="0">
                <a:solidFill>
                  <a:srgbClr val="000000"/>
                </a:solidFill>
                <a:latin typeface="Arial"/>
                <a:ea typeface="Arial"/>
                <a:cs typeface="Arial"/>
                <a:sym typeface="Arial"/>
              </a:rPr>
              <a:t>D</a:t>
            </a:r>
            <a:r>
              <a:rPr lang="en-IN" sz="1100" b="0" i="0" u="none" strike="noStrike" cap="none" baseline="-25000" dirty="0">
                <a:solidFill>
                  <a:srgbClr val="000000"/>
                </a:solidFill>
                <a:latin typeface="Arial"/>
                <a:ea typeface="Arial"/>
                <a:cs typeface="Arial"/>
                <a:sym typeface="Arial"/>
              </a:rPr>
              <a:t>m</a:t>
            </a:r>
            <a:r>
              <a:rPr lang="en-IN" sz="1100" b="0" i="0" u="none" strike="noStrike" cap="none" dirty="0">
                <a:solidFill>
                  <a:srgbClr val="000000"/>
                </a:solidFill>
                <a:latin typeface="Arial"/>
                <a:ea typeface="Arial"/>
                <a:cs typeface="Arial"/>
                <a:sym typeface="Arial"/>
              </a:rPr>
              <a:t>(p, p</a:t>
            </a:r>
            <a:r>
              <a:rPr lang="en-IN" sz="1100" b="0" i="0" u="none" strike="noStrike" cap="none" baseline="-25000" dirty="0">
                <a:solidFill>
                  <a:srgbClr val="000000"/>
                </a:solidFill>
                <a:latin typeface="Arial"/>
                <a:ea typeface="Arial"/>
                <a:cs typeface="Arial"/>
                <a:sym typeface="Arial"/>
              </a:rPr>
              <a:t>4</a:t>
            </a:r>
            <a:r>
              <a:rPr lang="en-IN" sz="1100" b="0" i="0" u="none" strike="noStrike" cap="none" dirty="0">
                <a:solidFill>
                  <a:srgbClr val="000000"/>
                </a:solidFill>
                <a:latin typeface="Arial"/>
                <a:ea typeface="Arial"/>
                <a:cs typeface="Arial"/>
                <a:sym typeface="Arial"/>
              </a:rPr>
              <a:t>) = </a:t>
            </a:r>
            <a:r>
              <a:rPr lang="en-IN" dirty="0"/>
              <a:t>2  / 3</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2000" b="0" i="0" u="none" strike="noStrike" kern="0" cap="none" spc="0" normalizeH="0" baseline="0" noProof="0" dirty="0">
                <a:ln>
                  <a:noFill/>
                </a:ln>
                <a:solidFill>
                  <a:srgbClr val="000000"/>
                </a:solidFill>
                <a:effectLst/>
                <a:uLnTx/>
                <a:uFillTx/>
                <a:latin typeface="Georgia"/>
                <a:cs typeface="Arial"/>
                <a:sym typeface="Arial"/>
              </a:rPr>
              <a:t>Typically, the neighborhood is rectangular, centered on (</a:t>
            </a:r>
            <a:r>
              <a:rPr kumimoji="0" lang="en-US" sz="2000" b="0" i="1" u="none" strike="noStrike" kern="0" cap="none" spc="0" normalizeH="0" baseline="0" noProof="0" dirty="0">
                <a:ln>
                  <a:noFill/>
                </a:ln>
                <a:solidFill>
                  <a:srgbClr val="000000"/>
                </a:solidFill>
                <a:effectLst/>
                <a:uLnTx/>
                <a:uFillTx/>
                <a:latin typeface="Georgia"/>
                <a:cs typeface="Arial"/>
                <a:sym typeface="Arial"/>
              </a:rPr>
              <a:t>x</a:t>
            </a:r>
            <a:r>
              <a:rPr kumimoji="0" lang="en-US" sz="1050" b="0" i="1" u="none" strike="noStrike" kern="0" cap="none" spc="0" normalizeH="0" baseline="0" noProof="0" dirty="0">
                <a:ln>
                  <a:noFill/>
                </a:ln>
                <a:solidFill>
                  <a:srgbClr val="000000"/>
                </a:solidFill>
                <a:effectLst/>
                <a:uLnTx/>
                <a:uFillTx/>
                <a:latin typeface="Georgia"/>
                <a:cs typeface="Arial"/>
                <a:sym typeface="Arial"/>
              </a:rPr>
              <a:t>0 </a:t>
            </a:r>
            <a:r>
              <a:rPr kumimoji="0" lang="en-US" sz="2000" b="0" i="1" u="none" strike="noStrike" kern="0" cap="none" spc="0" normalizeH="0" baseline="0" noProof="0" dirty="0">
                <a:ln>
                  <a:noFill/>
                </a:ln>
                <a:solidFill>
                  <a:srgbClr val="000000"/>
                </a:solidFill>
                <a:effectLst/>
                <a:uLnTx/>
                <a:uFillTx/>
                <a:latin typeface="Georgia"/>
                <a:cs typeface="Arial"/>
                <a:sym typeface="Arial"/>
              </a:rPr>
              <a:t>, y</a:t>
            </a:r>
            <a:r>
              <a:rPr kumimoji="0" lang="en-US" sz="1050" b="0" i="1" u="none" strike="noStrike" kern="0" cap="none" spc="0" normalizeH="0" baseline="0" noProof="0" dirty="0">
                <a:ln>
                  <a:noFill/>
                </a:ln>
                <a:solidFill>
                  <a:srgbClr val="000000"/>
                </a:solidFill>
                <a:effectLst/>
                <a:uLnTx/>
                <a:uFillTx/>
                <a:latin typeface="Georgia"/>
                <a:cs typeface="Arial"/>
                <a:sym typeface="Arial"/>
              </a:rPr>
              <a:t>0 </a:t>
            </a:r>
            <a:r>
              <a:rPr kumimoji="0" lang="en-US" sz="2000" b="0" i="1" u="none" strike="noStrike" kern="0" cap="none" spc="0" normalizeH="0" baseline="0" noProof="0" dirty="0">
                <a:ln>
                  <a:noFill/>
                </a:ln>
                <a:solidFill>
                  <a:srgbClr val="000000"/>
                </a:solidFill>
                <a:effectLst/>
                <a:uLnTx/>
                <a:uFillTx/>
                <a:latin typeface="Georgia"/>
                <a:cs typeface="Arial"/>
                <a:sym typeface="Arial"/>
              </a:rPr>
              <a:t>), and much </a:t>
            </a:r>
            <a:r>
              <a:rPr kumimoji="0" lang="en-US" sz="2000" b="0" i="0" u="none" strike="noStrike" kern="0" cap="none" spc="0" normalizeH="0" baseline="0" noProof="0" dirty="0">
                <a:ln>
                  <a:noFill/>
                </a:ln>
                <a:solidFill>
                  <a:srgbClr val="000000"/>
                </a:solidFill>
                <a:effectLst/>
                <a:uLnTx/>
                <a:uFillTx/>
                <a:latin typeface="Georgia"/>
                <a:cs typeface="Arial"/>
                <a:sym typeface="Arial"/>
              </a:rPr>
              <a:t>smaller in size than the image.</a:t>
            </a:r>
            <a:endParaRPr lang="en-I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a:t>144.44 but we round it to 144 as intensity values are integers</a:t>
            </a:r>
          </a:p>
          <a:p>
            <a:r>
              <a:rPr lang="en-IN" sz="1100" b="0" i="0" u="none" strike="noStrike" cap="none" baseline="0" dirty="0">
                <a:solidFill>
                  <a:srgbClr val="000000"/>
                </a:solidFill>
                <a:latin typeface="Arial"/>
                <a:ea typeface="Arial"/>
                <a:cs typeface="Arial"/>
                <a:sym typeface="Arial"/>
              </a:rPr>
              <a:t>The </a:t>
            </a:r>
            <a:r>
              <a:rPr lang="en-IN" sz="1100" b="0" i="0" u="none" strike="noStrike" cap="none" baseline="0" dirty="0" err="1">
                <a:solidFill>
                  <a:srgbClr val="000000"/>
                </a:solidFill>
                <a:latin typeface="Arial"/>
                <a:ea typeface="Arial"/>
                <a:cs typeface="Arial"/>
                <a:sym typeface="Arial"/>
              </a:rPr>
              <a:t>center</a:t>
            </a:r>
            <a:r>
              <a:rPr lang="en-IN" sz="1100" b="0" i="0" u="none" strike="noStrike" cap="none" baseline="0" dirty="0">
                <a:solidFill>
                  <a:srgbClr val="000000"/>
                </a:solidFill>
                <a:latin typeface="Arial"/>
                <a:ea typeface="Arial"/>
                <a:cs typeface="Arial"/>
                <a:sym typeface="Arial"/>
              </a:rPr>
              <a:t> of </a:t>
            </a:r>
            <a:r>
              <a:rPr lang="en-US" sz="1100" b="0" i="0" u="none" strike="noStrike" cap="none" baseline="0" dirty="0">
                <a:solidFill>
                  <a:srgbClr val="000000"/>
                </a:solidFill>
                <a:latin typeface="Arial"/>
                <a:ea typeface="Arial"/>
                <a:cs typeface="Arial"/>
                <a:sym typeface="Arial"/>
              </a:rPr>
              <a:t>the neighborhood is then moved to the next adjacent location and the procedure is repeated to generate the next value of the output image </a:t>
            </a:r>
            <a:r>
              <a:rPr lang="en-US" sz="1100" b="0" i="1" u="none" strike="noStrike" cap="none" baseline="0" dirty="0">
                <a:solidFill>
                  <a:srgbClr val="000000"/>
                </a:solidFill>
                <a:latin typeface="Arial"/>
                <a:ea typeface="Arial"/>
                <a:cs typeface="Arial"/>
                <a:sym typeface="Arial"/>
              </a:rPr>
              <a:t>g. Typically, the process </a:t>
            </a:r>
            <a:r>
              <a:rPr lang="en-US" sz="1100" b="0" i="0" u="none" strike="noStrike" cap="none" baseline="0" dirty="0">
                <a:solidFill>
                  <a:srgbClr val="000000"/>
                </a:solidFill>
                <a:latin typeface="Arial"/>
                <a:ea typeface="Arial"/>
                <a:cs typeface="Arial"/>
                <a:sym typeface="Arial"/>
              </a:rPr>
              <a:t>starts at the top left of the input image and proceeds pixel by pixel in a horizontal (vertical) scan, one row (column) at a time.</a:t>
            </a:r>
            <a:endParaRPr lang="en-I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we use </a:t>
            </a:r>
            <a:r>
              <a:rPr lang="en-US" sz="1100" b="0" i="1" u="none" strike="noStrike" cap="none" baseline="0" dirty="0">
                <a:solidFill>
                  <a:srgbClr val="000000"/>
                </a:solidFill>
                <a:latin typeface="Arial"/>
                <a:ea typeface="Arial"/>
                <a:cs typeface="Arial"/>
                <a:sym typeface="Arial"/>
              </a:rPr>
              <a:t>s and r to denote, respectively, the intensity </a:t>
            </a:r>
            <a:r>
              <a:rPr lang="en-US" sz="1100" b="0" i="0" u="none" strike="noStrike" cap="none" baseline="0" dirty="0">
                <a:solidFill>
                  <a:srgbClr val="000000"/>
                </a:solidFill>
                <a:latin typeface="Arial"/>
                <a:ea typeface="Arial"/>
                <a:cs typeface="Arial"/>
                <a:sym typeface="Arial"/>
              </a:rPr>
              <a:t>of </a:t>
            </a:r>
            <a:r>
              <a:rPr lang="en-US" sz="1100" b="0" i="1" u="none" strike="noStrike" cap="none" baseline="0" dirty="0">
                <a:solidFill>
                  <a:srgbClr val="000000"/>
                </a:solidFill>
                <a:latin typeface="Arial"/>
                <a:ea typeface="Arial"/>
                <a:cs typeface="Arial"/>
                <a:sym typeface="Arial"/>
              </a:rPr>
              <a:t>g and f at any point (x, y).</a:t>
            </a:r>
          </a:p>
          <a:p>
            <a:r>
              <a:rPr lang="en-IN" sz="1100" b="0" i="0" u="none" strike="noStrike" cap="none" baseline="0" dirty="0">
                <a:solidFill>
                  <a:srgbClr val="000000"/>
                </a:solidFill>
                <a:latin typeface="Arial"/>
                <a:ea typeface="Arial"/>
                <a:cs typeface="Arial"/>
                <a:sym typeface="Arial"/>
              </a:rPr>
              <a:t>The </a:t>
            </a:r>
            <a:r>
              <a:rPr lang="en-US" sz="1100" b="0" i="0" u="none" strike="noStrike" cap="none" baseline="0" dirty="0">
                <a:solidFill>
                  <a:srgbClr val="000000"/>
                </a:solidFill>
                <a:latin typeface="Arial"/>
                <a:ea typeface="Arial"/>
                <a:cs typeface="Arial"/>
                <a:sym typeface="Arial"/>
              </a:rPr>
              <a:t>result of applying the transformation to every pixel in </a:t>
            </a:r>
            <a:r>
              <a:rPr lang="en-US" sz="1100" b="0" i="1" u="none" strike="noStrike" cap="none" baseline="0" dirty="0">
                <a:solidFill>
                  <a:srgbClr val="000000"/>
                </a:solidFill>
                <a:latin typeface="Arial"/>
                <a:ea typeface="Arial"/>
                <a:cs typeface="Arial"/>
                <a:sym typeface="Arial"/>
              </a:rPr>
              <a:t>f to generate the corresponding </a:t>
            </a:r>
            <a:r>
              <a:rPr lang="en-US" sz="1100" b="0" i="0" u="none" strike="noStrike" cap="none" baseline="0" dirty="0">
                <a:solidFill>
                  <a:srgbClr val="000000"/>
                </a:solidFill>
                <a:latin typeface="Arial"/>
                <a:ea typeface="Arial"/>
                <a:cs typeface="Arial"/>
                <a:sym typeface="Arial"/>
              </a:rPr>
              <a:t>pixels in </a:t>
            </a:r>
            <a:r>
              <a:rPr lang="en-US" sz="1100" b="0" i="1" u="none" strike="noStrike" cap="none" baseline="0" dirty="0">
                <a:solidFill>
                  <a:srgbClr val="000000"/>
                </a:solidFill>
                <a:latin typeface="Arial"/>
                <a:ea typeface="Arial"/>
                <a:cs typeface="Arial"/>
                <a:sym typeface="Arial"/>
              </a:rPr>
              <a:t>g would be to produce an image of higher contrast than the original, by </a:t>
            </a:r>
            <a:r>
              <a:rPr lang="en-US" sz="1100" b="0" i="0" u="none" strike="noStrike" cap="none" baseline="0" dirty="0">
                <a:solidFill>
                  <a:srgbClr val="000000"/>
                </a:solidFill>
                <a:latin typeface="Arial"/>
                <a:ea typeface="Arial"/>
                <a:cs typeface="Arial"/>
                <a:sym typeface="Arial"/>
              </a:rPr>
              <a:t>darkening the intensity levels below </a:t>
            </a:r>
            <a:r>
              <a:rPr lang="en-US" sz="1100" b="0" i="1" u="none" strike="noStrike" cap="none" baseline="0" dirty="0">
                <a:solidFill>
                  <a:srgbClr val="000000"/>
                </a:solidFill>
                <a:latin typeface="Arial"/>
                <a:ea typeface="Arial"/>
                <a:cs typeface="Arial"/>
                <a:sym typeface="Arial"/>
              </a:rPr>
              <a:t>k and brightening the levels above k. In this </a:t>
            </a:r>
            <a:r>
              <a:rPr lang="en-US" sz="1100" b="0" i="0" u="none" strike="noStrike" cap="none" baseline="0" dirty="0">
                <a:solidFill>
                  <a:srgbClr val="000000"/>
                </a:solidFill>
                <a:latin typeface="Arial"/>
                <a:ea typeface="Arial"/>
                <a:cs typeface="Arial"/>
                <a:sym typeface="Arial"/>
              </a:rPr>
              <a:t>technique, sometimes called </a:t>
            </a:r>
            <a:r>
              <a:rPr lang="en-US" sz="1100" b="0" i="1" u="none" strike="noStrike" cap="none" baseline="0" dirty="0">
                <a:solidFill>
                  <a:srgbClr val="000000"/>
                </a:solidFill>
                <a:latin typeface="Arial"/>
                <a:ea typeface="Arial"/>
                <a:cs typeface="Arial"/>
                <a:sym typeface="Arial"/>
              </a:rPr>
              <a:t>contrast stretching (see Section 3.2), values of r lower </a:t>
            </a:r>
            <a:r>
              <a:rPr lang="en-US" sz="1100" b="0" i="0" u="none" strike="noStrike" cap="none" baseline="0" dirty="0">
                <a:solidFill>
                  <a:srgbClr val="000000"/>
                </a:solidFill>
                <a:latin typeface="Arial"/>
                <a:ea typeface="Arial"/>
                <a:cs typeface="Arial"/>
                <a:sym typeface="Arial"/>
              </a:rPr>
              <a:t>than </a:t>
            </a:r>
            <a:r>
              <a:rPr lang="en-US" sz="1100" b="0" i="1" u="none" strike="noStrike" cap="none" baseline="0" dirty="0">
                <a:solidFill>
                  <a:srgbClr val="000000"/>
                </a:solidFill>
                <a:latin typeface="Arial"/>
                <a:ea typeface="Arial"/>
                <a:cs typeface="Arial"/>
                <a:sym typeface="Arial"/>
              </a:rPr>
              <a:t>k reduce (darken) the values of s, toward black. The opposite is true for values </a:t>
            </a:r>
            <a:r>
              <a:rPr lang="en-US" sz="1100" b="0" i="0" u="none" strike="noStrike" cap="none" baseline="0" dirty="0">
                <a:solidFill>
                  <a:srgbClr val="000000"/>
                </a:solidFill>
                <a:latin typeface="Arial"/>
                <a:ea typeface="Arial"/>
                <a:cs typeface="Arial"/>
                <a:sym typeface="Arial"/>
              </a:rPr>
              <a:t>of </a:t>
            </a:r>
            <a:r>
              <a:rPr lang="en-US" sz="1100" b="0" i="1" u="none" strike="noStrike" cap="none" baseline="0" dirty="0">
                <a:solidFill>
                  <a:srgbClr val="000000"/>
                </a:solidFill>
                <a:latin typeface="Arial"/>
                <a:ea typeface="Arial"/>
                <a:cs typeface="Arial"/>
                <a:sym typeface="Arial"/>
              </a:rPr>
              <a:t>r higher than k. Observe how an intensity value r0 is mapped to obtain the corresponding </a:t>
            </a:r>
            <a:r>
              <a:rPr lang="en-IN" sz="1100" b="0" i="0" u="none" strike="noStrike" cap="none" baseline="0" dirty="0">
                <a:solidFill>
                  <a:srgbClr val="000000"/>
                </a:solidFill>
                <a:latin typeface="Arial"/>
                <a:ea typeface="Arial"/>
                <a:cs typeface="Arial"/>
                <a:sym typeface="Arial"/>
              </a:rPr>
              <a:t>value </a:t>
            </a:r>
            <a:r>
              <a:rPr lang="en-IN" sz="1100" b="0" i="1" u="none" strike="noStrike" cap="none" baseline="0" dirty="0">
                <a:solidFill>
                  <a:srgbClr val="000000"/>
                </a:solidFill>
                <a:latin typeface="Arial"/>
                <a:ea typeface="Arial"/>
                <a:cs typeface="Arial"/>
                <a:sym typeface="Arial"/>
              </a:rPr>
              <a:t>s0</a:t>
            </a:r>
            <a:endParaRPr lang="en-I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L 5</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86</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a:t>Specific – coz a method that is useful for enhancing X-ray images, may not necessarily be good for infrared images.</a:t>
            </a:r>
          </a:p>
          <a:p>
            <a:endParaRPr lang="en-US" i="1" dirty="0">
              <a:solidFill>
                <a:srgbClr val="C1C1C1"/>
              </a:solidFill>
              <a:latin typeface="Arial" charset="0"/>
            </a:endParaRPr>
          </a:p>
          <a:p>
            <a:pPr>
              <a:buFontTx/>
              <a:buChar char="•"/>
            </a:pPr>
            <a:r>
              <a:rPr lang="en-US" i="1" dirty="0">
                <a:solidFill>
                  <a:srgbClr val="C1C1C1"/>
                </a:solidFill>
                <a:latin typeface="Arial" charset="0"/>
              </a:rPr>
              <a:t>No general theory </a:t>
            </a:r>
            <a:r>
              <a:rPr lang="en-US" i="1" dirty="0">
                <a:solidFill>
                  <a:srgbClr val="000000"/>
                </a:solidFill>
                <a:latin typeface="Arial" charset="0"/>
              </a:rPr>
              <a:t>of image enhancement</a:t>
            </a:r>
          </a:p>
          <a:p>
            <a:r>
              <a:rPr lang="en-US" dirty="0">
                <a:solidFill>
                  <a:srgbClr val="000000"/>
                </a:solidFill>
                <a:latin typeface="Arial" charset="0"/>
              </a:rPr>
              <a:t>• A certain amount of </a:t>
            </a:r>
            <a:r>
              <a:rPr lang="en-US" i="1" dirty="0">
                <a:solidFill>
                  <a:srgbClr val="C1C1C1"/>
                </a:solidFill>
                <a:latin typeface="Arial" charset="0"/>
              </a:rPr>
              <a:t>trial and error </a:t>
            </a:r>
            <a:r>
              <a:rPr lang="en-US" i="1" dirty="0">
                <a:solidFill>
                  <a:srgbClr val="000000"/>
                </a:solidFill>
                <a:latin typeface="Arial" charset="0"/>
              </a:rPr>
              <a:t>is usually </a:t>
            </a:r>
            <a:r>
              <a:rPr lang="en-US" dirty="0">
                <a:solidFill>
                  <a:srgbClr val="000000"/>
                </a:solidFill>
                <a:latin typeface="Arial" charset="0"/>
              </a:rPr>
              <a:t>required before a particular image </a:t>
            </a:r>
            <a:r>
              <a:rPr lang="en-GB" dirty="0">
                <a:solidFill>
                  <a:srgbClr val="000000"/>
                </a:solidFill>
                <a:latin typeface="Arial" charset="0"/>
              </a:rPr>
              <a:t>enhancement approach is selected.</a:t>
            </a:r>
            <a:endParaRPr lang="en-GB" sz="900" dirty="0">
              <a:solidFill>
                <a:srgbClr val="000000"/>
              </a:solidFill>
              <a:latin typeface="Arial" charset="0"/>
            </a:endParaRPr>
          </a:p>
          <a:p>
            <a:pPr eaLnBrk="1" hangingPunct="1"/>
            <a:endParaRPr lang="en-US" dirty="0"/>
          </a:p>
          <a:p>
            <a:pPr eaLnBrk="1" hangingPunct="1"/>
            <a:endParaRPr lang="en-GB"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96614312-153A-42E0-9B96-0DC51CBD7499}" type="slidenum">
              <a:rPr lang="en-GB" smtClean="0"/>
              <a:pPr>
                <a:defRPr/>
              </a:pPr>
              <a:t>87</a:t>
            </a:fld>
            <a:endParaRPr lang="en-GB"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88</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90</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92</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dirty="0"/>
              <a:t>For c = </a:t>
            </a:r>
            <a:r>
              <a:rPr lang="el-GR" dirty="0"/>
              <a:t>γ</a:t>
            </a:r>
            <a:r>
              <a:rPr lang="en-GB" dirty="0"/>
              <a:t> = 1, it reduces to identity function</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b="0" i="0" u="none" strike="noStrike" cap="none" dirty="0">
                <a:solidFill>
                  <a:schemeClr val="accent6">
                    <a:lumMod val="75000"/>
                  </a:schemeClr>
                </a:solidFill>
                <a:latin typeface="Arial"/>
                <a:ea typeface="Arial"/>
                <a:cs typeface="Arial"/>
                <a:sym typeface="Arial"/>
              </a:rPr>
              <a:t>When </a:t>
            </a:r>
            <a:r>
              <a:rPr lang="el-GR" sz="1100" b="0" i="0" u="none" strike="noStrike" cap="none" dirty="0">
                <a:solidFill>
                  <a:schemeClr val="accent6">
                    <a:lumMod val="75000"/>
                  </a:schemeClr>
                </a:solidFill>
                <a:latin typeface="Arial"/>
                <a:ea typeface="Arial"/>
                <a:cs typeface="Arial"/>
                <a:sym typeface="Arial"/>
              </a:rPr>
              <a:t>γ</a:t>
            </a:r>
            <a:r>
              <a:rPr lang="en-GB" sz="1100" b="0" i="0" u="none" strike="noStrike" cap="none" dirty="0">
                <a:solidFill>
                  <a:schemeClr val="accent6">
                    <a:lumMod val="75000"/>
                  </a:schemeClr>
                </a:solidFill>
                <a:latin typeface="Arial"/>
                <a:ea typeface="Arial"/>
                <a:cs typeface="Arial"/>
                <a:sym typeface="Arial"/>
              </a:rPr>
              <a:t> &lt; 1 acts as log transformation</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b="0" i="0" u="none" strike="noStrike" cap="none" dirty="0">
                <a:solidFill>
                  <a:schemeClr val="accent6">
                    <a:lumMod val="75000"/>
                  </a:schemeClr>
                </a:solidFill>
                <a:latin typeface="Arial"/>
                <a:ea typeface="Arial"/>
                <a:cs typeface="Arial"/>
                <a:sym typeface="Arial"/>
              </a:rPr>
              <a:t>When </a:t>
            </a:r>
            <a:r>
              <a:rPr lang="el-GR" sz="1100" b="0" i="0" u="none" strike="noStrike" cap="none" dirty="0">
                <a:solidFill>
                  <a:schemeClr val="accent6">
                    <a:lumMod val="75000"/>
                  </a:schemeClr>
                </a:solidFill>
                <a:latin typeface="Arial"/>
                <a:ea typeface="Arial"/>
                <a:cs typeface="Arial"/>
                <a:sym typeface="Arial"/>
              </a:rPr>
              <a:t>γ</a:t>
            </a:r>
            <a:r>
              <a:rPr lang="en-GB" sz="1100" b="0" i="0" u="none" strike="noStrike" cap="none" dirty="0">
                <a:solidFill>
                  <a:schemeClr val="accent6">
                    <a:lumMod val="75000"/>
                  </a:schemeClr>
                </a:solidFill>
                <a:latin typeface="Arial"/>
                <a:ea typeface="Arial"/>
                <a:cs typeface="Arial"/>
                <a:sym typeface="Arial"/>
              </a:rPr>
              <a:t> &gt; 1 acts opposite to log</a:t>
            </a:r>
            <a:endParaRPr lang="en-I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1143000" indent="-1143000">
              <a:buClr>
                <a:schemeClr val="bg1"/>
              </a:buClr>
              <a:buSzPct val="125000"/>
              <a:buFont typeface="Wingdings" pitchFamily="2" charset="2"/>
              <a:buChar char="q"/>
            </a:pPr>
            <a:r>
              <a:rPr lang="en-GB" sz="1100" b="0" i="0" u="none" strike="noStrike" cap="none" dirty="0">
                <a:solidFill>
                  <a:schemeClr val="tx1"/>
                </a:solidFill>
                <a:latin typeface="Arial"/>
                <a:ea typeface="Arial"/>
                <a:cs typeface="Arial"/>
                <a:sym typeface="Symbol" pitchFamily="18" charset="2"/>
              </a:rPr>
              <a:t></a:t>
            </a:r>
            <a:r>
              <a:rPr lang="en-GB" sz="1100" b="0" i="0" u="none" strike="noStrike" cap="none" dirty="0">
                <a:solidFill>
                  <a:schemeClr val="tx1"/>
                </a:solidFill>
                <a:latin typeface="Arial"/>
                <a:ea typeface="Arial"/>
                <a:cs typeface="Arial"/>
                <a:sym typeface="Arial"/>
              </a:rPr>
              <a:t> = 1 gives identity transformation</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94</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L 6</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99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err="1"/>
              <a:t>Gurudongmar</a:t>
            </a:r>
            <a:r>
              <a:rPr lang="en-US" b="1" dirty="0"/>
              <a:t> Lake</a:t>
            </a:r>
            <a:r>
              <a:rPr lang="en-US" dirty="0"/>
              <a:t> at a height of 17100 ft, is among the top 15 highest lakes in the world and is the second highest lake in Sikkim as well as in India, the first being </a:t>
            </a:r>
            <a:r>
              <a:rPr lang="en-US" dirty="0" err="1"/>
              <a:t>Cholamu</a:t>
            </a:r>
            <a:r>
              <a:rPr lang="en-US" dirty="0"/>
              <a:t> lake at a height of 18000 ft, also situated in Sikkim.  the panoramic and scenic beauty of the place is a sight to behold. Named after Guru </a:t>
            </a:r>
            <a:r>
              <a:rPr lang="en-US" dirty="0" err="1"/>
              <a:t>Dongmar</a:t>
            </a:r>
            <a:r>
              <a:rPr lang="en-US" dirty="0"/>
              <a:t>, the lake has a religious appeal.  The beauty of the lake is awesome and out of the world spectacle. Surrounded by snow clad mountains and crystal clear icy water, it is considered to be a very sacred lake. </a:t>
            </a:r>
          </a:p>
          <a:p>
            <a:r>
              <a:rPr lang="en-US" dirty="0"/>
              <a:t> </a:t>
            </a:r>
          </a:p>
          <a:p>
            <a:r>
              <a:rPr lang="en-US" dirty="0"/>
              <a:t>Legend has it that, Guru </a:t>
            </a:r>
            <a:r>
              <a:rPr lang="en-US" dirty="0" err="1"/>
              <a:t>Padmasambhava</a:t>
            </a:r>
            <a:r>
              <a:rPr lang="en-US" dirty="0"/>
              <a:t> (also known as Guru </a:t>
            </a:r>
            <a:r>
              <a:rPr lang="en-US" dirty="0" err="1"/>
              <a:t>Dongmar</a:t>
            </a:r>
            <a:r>
              <a:rPr lang="en-US" dirty="0"/>
              <a:t>), touched and sanctified the lake, and thus, even in extreme winter, a portion of the lake does not freeze.  The lake is also one of the sources of River </a:t>
            </a:r>
            <a:r>
              <a:rPr lang="en-US" dirty="0" err="1"/>
              <a:t>Teesta</a:t>
            </a:r>
            <a:r>
              <a:rPr lang="en-US" dirty="0"/>
              <a:t>, which flows through Sikkim, West Bengal and Bangladesh to merge with the Bay of Bengal.</a:t>
            </a:r>
          </a:p>
          <a:p>
            <a:r>
              <a:rPr lang="en-US" dirty="0"/>
              <a:t> </a:t>
            </a:r>
          </a:p>
          <a:p>
            <a:r>
              <a:rPr lang="en-US" dirty="0"/>
              <a:t>The water of </a:t>
            </a:r>
            <a:r>
              <a:rPr lang="en-US" b="1" dirty="0" err="1"/>
              <a:t>Gurudongmar</a:t>
            </a:r>
            <a:r>
              <a:rPr lang="en-US" b="1" dirty="0"/>
              <a:t> Lake</a:t>
            </a:r>
            <a:r>
              <a:rPr lang="en-US" dirty="0"/>
              <a:t> are said to have curative properties and many tourists carry the water with them on their way back.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9FADE32-879D-48C9-9A20-03D6F9A570BD}" type="slidenum">
              <a:rPr lang="en-IN" smtClean="0"/>
              <a:pPr/>
              <a:t>6</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xfrm>
            <a:off x="615950" y="877888"/>
            <a:ext cx="5624513" cy="3163887"/>
          </a:xfrm>
          <a:solidFill>
            <a:srgbClr val="FFFFFF"/>
          </a:solidFill>
          <a:ln>
            <a:solidFill>
              <a:srgbClr val="000000"/>
            </a:solidFill>
            <a:miter lim="800000"/>
            <a:headEnd/>
            <a:tailEnd/>
          </a:ln>
        </p:spPr>
      </p:sp>
      <p:sp>
        <p:nvSpPr>
          <p:cNvPr id="48131" name="Rectangle 3"/>
          <p:cNvSpPr txBox="1">
            <a:spLocks noGrp="1" noChangeArrowheads="1"/>
          </p:cNvSpPr>
          <p:nvPr>
            <p:ph type="body" idx="1"/>
          </p:nvPr>
        </p:nvSpPr>
        <p:spPr bwMode="auto">
          <a:xfrm>
            <a:off x="1062038" y="4349750"/>
            <a:ext cx="4738687" cy="184150"/>
          </a:xfrm>
          <a:noFill/>
        </p:spPr>
        <p:txBody>
          <a:bodyPr wrap="square" lIns="0" tIns="0" rIns="0" bIns="0" numCol="1" anchor="t" anchorCtr="0" compatLnSpc="1">
            <a:prstTxWarp prst="textNoShape">
              <a:avLst/>
            </a:prstTxWarp>
            <a:spAutoFit/>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Some of these applications include enhancing features in satellite imagery, such as masses of water, and enhancing flaws in X-ray images.</a:t>
            </a:r>
            <a:endParaRPr lang="en-I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Decomposing an image into its bit planes is useful for analyzing the relative importance of each bit in the image, a process that aids in determining the adequacy of the number of bits used to quantize the image. Also, this type of decomposition is useful for image compression</a:t>
            </a:r>
            <a:endParaRPr lang="en-I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106</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Mostly, we work with normalized histograms, which we refer to simply as </a:t>
            </a:r>
            <a:r>
              <a:rPr lang="en-US" sz="1100" b="0" i="1" u="none" strike="noStrike" cap="none" baseline="0" dirty="0">
                <a:solidFill>
                  <a:srgbClr val="000000"/>
                </a:solidFill>
                <a:latin typeface="Arial"/>
                <a:ea typeface="Arial"/>
                <a:cs typeface="Arial"/>
                <a:sym typeface="Arial"/>
              </a:rPr>
              <a:t>histograms </a:t>
            </a:r>
            <a:r>
              <a:rPr lang="en-US" sz="1100" b="0" i="0" u="none" strike="noStrike" cap="none" baseline="0" dirty="0">
                <a:solidFill>
                  <a:srgbClr val="000000"/>
                </a:solidFill>
                <a:latin typeface="Arial"/>
                <a:ea typeface="Arial"/>
                <a:cs typeface="Arial"/>
                <a:sym typeface="Arial"/>
              </a:rPr>
              <a:t>or </a:t>
            </a:r>
            <a:r>
              <a:rPr lang="en-US" sz="1100" b="0" i="1" u="none" strike="noStrike" cap="none" baseline="0" dirty="0">
                <a:solidFill>
                  <a:srgbClr val="000000"/>
                </a:solidFill>
                <a:latin typeface="Arial"/>
                <a:ea typeface="Arial"/>
                <a:cs typeface="Arial"/>
                <a:sym typeface="Arial"/>
              </a:rPr>
              <a:t>image histograms. The sum of p (</a:t>
            </a:r>
            <a:r>
              <a:rPr lang="en-US" sz="1100" b="0" i="1" u="none" strike="noStrike" cap="none" baseline="0" dirty="0" err="1">
                <a:solidFill>
                  <a:srgbClr val="000000"/>
                </a:solidFill>
                <a:latin typeface="Arial"/>
                <a:ea typeface="Arial"/>
                <a:cs typeface="Arial"/>
                <a:sym typeface="Arial"/>
              </a:rPr>
              <a:t>rk</a:t>
            </a:r>
            <a:r>
              <a:rPr lang="en-US" sz="1100" b="0" i="1" u="none" strike="noStrike" cap="none" baseline="0" dirty="0">
                <a:solidFill>
                  <a:srgbClr val="000000"/>
                </a:solidFill>
                <a:latin typeface="Arial"/>
                <a:ea typeface="Arial"/>
                <a:cs typeface="Arial"/>
                <a:sym typeface="Arial"/>
              </a:rPr>
              <a:t>) for all values of k is always 1. The components </a:t>
            </a:r>
            <a:r>
              <a:rPr lang="en-US" sz="1100" b="0" i="0" u="none" strike="noStrike" cap="none" baseline="0" dirty="0">
                <a:solidFill>
                  <a:srgbClr val="000000"/>
                </a:solidFill>
                <a:latin typeface="Arial"/>
                <a:ea typeface="Arial"/>
                <a:cs typeface="Arial"/>
                <a:sym typeface="Arial"/>
              </a:rPr>
              <a:t>of </a:t>
            </a:r>
            <a:r>
              <a:rPr lang="en-US" sz="1100" b="0" i="1" u="none" strike="noStrike" cap="none" baseline="0" dirty="0">
                <a:solidFill>
                  <a:srgbClr val="000000"/>
                </a:solidFill>
                <a:latin typeface="Arial"/>
                <a:ea typeface="Arial"/>
                <a:cs typeface="Arial"/>
                <a:sym typeface="Arial"/>
              </a:rPr>
              <a:t>p (</a:t>
            </a:r>
            <a:r>
              <a:rPr lang="en-US" sz="1100" b="0" i="1" u="none" strike="noStrike" cap="none" baseline="0" dirty="0" err="1">
                <a:solidFill>
                  <a:srgbClr val="000000"/>
                </a:solidFill>
                <a:latin typeface="Arial"/>
                <a:ea typeface="Arial"/>
                <a:cs typeface="Arial"/>
                <a:sym typeface="Arial"/>
              </a:rPr>
              <a:t>rk</a:t>
            </a:r>
            <a:r>
              <a:rPr lang="en-US" sz="1100" b="0" i="1" u="none" strike="noStrike" cap="none" baseline="0" dirty="0">
                <a:solidFill>
                  <a:srgbClr val="000000"/>
                </a:solidFill>
                <a:latin typeface="Arial"/>
                <a:ea typeface="Arial"/>
                <a:cs typeface="Arial"/>
                <a:sym typeface="Arial"/>
              </a:rPr>
              <a:t>) are estimates of the probabilities of intensity levels occurring in an image.</a:t>
            </a:r>
            <a:endParaRPr lang="en-I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109</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Intuitively, it is reasonable to conclude that an image whose pixels tend to occupy the entire range of possible intensity levels and, in addition, tend to be distributed uniformly, will have an appearance of high contrast and will exhibit a large variety of gray tones. The net effect will be an image that shows a great deal of gray-level detail and has a high dynamic range.</a:t>
            </a:r>
            <a:endParaRPr lang="en-IN"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111</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113</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bwMode="auto">
          <a:xfrm>
            <a:off x="615950" y="877888"/>
            <a:ext cx="5624513" cy="3163887"/>
          </a:xfrm>
          <a:solidFill>
            <a:srgbClr val="FFFFFF"/>
          </a:solidFill>
          <a:ln>
            <a:solidFill>
              <a:srgbClr val="000000"/>
            </a:solidFill>
            <a:miter lim="800000"/>
            <a:headEnd/>
            <a:tailEnd/>
          </a:ln>
        </p:spPr>
      </p:sp>
      <p:sp>
        <p:nvSpPr>
          <p:cNvPr id="47107" name="Rectangle 3"/>
          <p:cNvSpPr txBox="1">
            <a:spLocks noGrp="1" noChangeArrowheads="1"/>
          </p:cNvSpPr>
          <p:nvPr>
            <p:ph type="body" idx="1"/>
          </p:nvPr>
        </p:nvSpPr>
        <p:spPr bwMode="auto">
          <a:xfrm>
            <a:off x="1062038" y="4349750"/>
            <a:ext cx="4738687" cy="184150"/>
          </a:xfrm>
          <a:noFill/>
        </p:spPr>
        <p:txBody>
          <a:bodyPr wrap="square" lIns="0" tIns="0" rIns="0" bIns="0" numCol="1" anchor="t" anchorCtr="0" compatLnSpc="1">
            <a:prstTxWarp prst="textNoShape">
              <a:avLst/>
            </a:prstTxWarp>
            <a:spAutoFit/>
          </a:bodyPr>
          <a:lstStyle/>
          <a:p>
            <a:r>
              <a:rPr lang="en-US" b="1">
                <a:solidFill>
                  <a:srgbClr val="FFFFFF"/>
                </a:solidFill>
                <a:latin typeface="Arial" charset="0"/>
              </a:rPr>
              <a:t>The image consists of an equal number of pixels for every gray-value, the histogram is constant !</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eaLnBrk="1" hangingPunct="1"/>
            <a:r>
              <a:rPr lang="en-IE" dirty="0">
                <a:latin typeface="Arial" pitchFamily="34" charset="0"/>
              </a:rPr>
              <a:t>Give the analogy of the character recognition system.</a:t>
            </a:r>
          </a:p>
          <a:p>
            <a:pPr eaLnBrk="1" hangingPunct="1"/>
            <a:r>
              <a:rPr lang="en-IE" dirty="0">
                <a:latin typeface="Arial" pitchFamily="34" charset="0"/>
              </a:rPr>
              <a:t>Low Level: Cleaning up the image of some text</a:t>
            </a:r>
          </a:p>
          <a:p>
            <a:pPr eaLnBrk="1" hangingPunct="1"/>
            <a:r>
              <a:rPr lang="en-IE" dirty="0">
                <a:latin typeface="Arial" pitchFamily="34" charset="0"/>
              </a:rPr>
              <a:t>Mid level: Segmenting the text from the background and recognising individual characters</a:t>
            </a:r>
          </a:p>
          <a:p>
            <a:pPr eaLnBrk="1" hangingPunct="1"/>
            <a:r>
              <a:rPr lang="en-IE" dirty="0">
                <a:latin typeface="Arial" pitchFamily="34" charset="0"/>
              </a:rPr>
              <a:t>High level: Understanding what the text says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C02E86-BC3A-40EE-81B4-7ED8D02FDA26}"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115</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Tx/>
              <a:buAutoNum type="alphaLcParenBoth"/>
            </a:pPr>
            <a:r>
              <a:rPr lang="en-GB" dirty="0"/>
              <a:t>A transformation function that is not monotonically inc., could result in at least a section of the intensity range being inverted, thus producing some inverted gray levels in the o/p image. </a:t>
            </a:r>
          </a:p>
          <a:p>
            <a:pPr marL="228600" indent="-228600">
              <a:buFontTx/>
              <a:buAutoNum type="alphaLcParenBoth"/>
            </a:pPr>
            <a:r>
              <a:rPr lang="en-GB" dirty="0"/>
              <a:t>Guarantees that the o/p gray levels will be in the same range as the </a:t>
            </a:r>
            <a:r>
              <a:rPr lang="en-GB" dirty="0" err="1"/>
              <a:t>i</a:t>
            </a:r>
            <a:r>
              <a:rPr lang="en-GB" dirty="0"/>
              <a:t>/p gray levels.</a:t>
            </a:r>
          </a:p>
          <a:p>
            <a:endParaRPr lang="en-IN"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Thus, a processed (output) image is obtained by </a:t>
            </a:r>
            <a:r>
              <a:rPr lang="en-US" sz="1100" b="0" i="0" u="none" strike="noStrike" cap="none" baseline="0" dirty="0" err="1">
                <a:solidFill>
                  <a:srgbClr val="000000"/>
                </a:solidFill>
                <a:latin typeface="Arial"/>
                <a:ea typeface="Arial"/>
                <a:cs typeface="Arial"/>
                <a:sym typeface="Arial"/>
              </a:rPr>
              <a:t>mapiing</a:t>
            </a:r>
            <a:r>
              <a:rPr lang="en-US" sz="1100" b="0" i="0" u="none" strike="noStrike" cap="none" baseline="0" dirty="0">
                <a:solidFill>
                  <a:srgbClr val="000000"/>
                </a:solidFill>
                <a:latin typeface="Arial"/>
                <a:ea typeface="Arial"/>
                <a:cs typeface="Arial"/>
                <a:sym typeface="Arial"/>
              </a:rPr>
              <a:t> each pixel in the input image with intensity </a:t>
            </a:r>
            <a:r>
              <a:rPr lang="en-US" sz="1100" b="0" i="1" u="none" strike="noStrike" cap="none" baseline="0" dirty="0" err="1">
                <a:solidFill>
                  <a:srgbClr val="000000"/>
                </a:solidFill>
                <a:latin typeface="Arial"/>
                <a:ea typeface="Arial"/>
                <a:cs typeface="Arial"/>
                <a:sym typeface="Arial"/>
              </a:rPr>
              <a:t>rk</a:t>
            </a:r>
            <a:r>
              <a:rPr lang="en-US" sz="1100" b="0" i="1" u="none" strike="noStrike" cap="none" baseline="0" dirty="0">
                <a:solidFill>
                  <a:srgbClr val="000000"/>
                </a:solidFill>
                <a:latin typeface="Arial"/>
                <a:ea typeface="Arial"/>
                <a:cs typeface="Arial"/>
                <a:sym typeface="Arial"/>
              </a:rPr>
              <a:t> into a corresponding pixel with  </a:t>
            </a:r>
            <a:r>
              <a:rPr lang="en-US" sz="1100" b="0" i="0" u="none" strike="noStrike" cap="none" baseline="0" dirty="0">
                <a:solidFill>
                  <a:srgbClr val="000000"/>
                </a:solidFill>
                <a:latin typeface="Arial"/>
                <a:ea typeface="Arial"/>
                <a:cs typeface="Arial"/>
                <a:sym typeface="Arial"/>
              </a:rPr>
              <a:t>level </a:t>
            </a:r>
            <a:r>
              <a:rPr lang="en-US" sz="1100" b="0" i="1" u="none" strike="noStrike" cap="none" baseline="0" dirty="0" err="1">
                <a:solidFill>
                  <a:srgbClr val="000000"/>
                </a:solidFill>
                <a:latin typeface="Arial"/>
                <a:ea typeface="Arial"/>
                <a:cs typeface="Arial"/>
                <a:sym typeface="Arial"/>
              </a:rPr>
              <a:t>sk</a:t>
            </a:r>
            <a:r>
              <a:rPr lang="en-US" sz="1100" b="0" i="1" u="none" strike="noStrike" cap="none" baseline="0" dirty="0">
                <a:solidFill>
                  <a:srgbClr val="000000"/>
                </a:solidFill>
                <a:latin typeface="Arial"/>
                <a:ea typeface="Arial"/>
                <a:cs typeface="Arial"/>
                <a:sym typeface="Arial"/>
              </a:rPr>
              <a:t> in the output image, This is called a histogram equalization or histogram </a:t>
            </a:r>
            <a:r>
              <a:rPr lang="en-IN" sz="1100" b="0" i="1" u="none" strike="noStrike" cap="none" baseline="0" dirty="0">
                <a:solidFill>
                  <a:srgbClr val="000000"/>
                </a:solidFill>
                <a:latin typeface="Arial"/>
                <a:ea typeface="Arial"/>
                <a:cs typeface="Arial"/>
                <a:sym typeface="Arial"/>
              </a:rPr>
              <a:t>linearization transformation. </a:t>
            </a:r>
            <a:endParaRPr lang="en-IN"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118</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120</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121</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122</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123</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Equalizing an equalized histogram causes </a:t>
            </a:r>
            <a:r>
              <a:rPr lang="en-US"/>
              <a:t>no change.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124</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a:t>L 7</a:t>
            </a:r>
          </a:p>
          <a:p>
            <a:r>
              <a:rPr lang="en-US" dirty="0"/>
              <a:t>Histogram equalization does not allow interactive image enhancement and generates only one result: an approximation to a uniform histogram.</a:t>
            </a:r>
          </a:p>
          <a:p>
            <a:pPr lvl="4"/>
            <a:endParaRPr lang="en-US" dirty="0"/>
          </a:p>
          <a:p>
            <a:r>
              <a:rPr lang="en-US" dirty="0"/>
              <a:t>Sometimes though, we need to be able to specify particular histogram shapes capable of highlighting certain gray-level ranges.</a:t>
            </a:r>
          </a:p>
          <a:p>
            <a:endParaRPr lang="en-GB"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C0F78419-CDCB-4024-89FB-414B51B06407}" type="slidenum">
              <a:rPr lang="en-US" smtClean="0"/>
              <a:pPr>
                <a:defRPr/>
              </a:pPr>
              <a:t>125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EBAE579-78B0-422D-9A44-D89316661455}" type="slidenum">
              <a:rPr lang="en-US"/>
              <a:pPr/>
              <a:t>8</a:t>
            </a:fld>
            <a:endParaRPr lang="en-US"/>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r>
              <a:rPr lang="en-US" dirty="0"/>
              <a:t>Images </a:t>
            </a:r>
            <a:r>
              <a:rPr lang="en-US" dirty="0" err="1"/>
              <a:t>frm</a:t>
            </a:r>
            <a:r>
              <a:rPr lang="en-US" dirty="0"/>
              <a:t> satellite useful in tracking earth resources; prediction of weather, agricultural crops;</a:t>
            </a:r>
          </a:p>
          <a:p>
            <a:endParaRPr lang="en-US" dirty="0"/>
          </a:p>
          <a:p>
            <a:r>
              <a:rPr lang="en-US" dirty="0"/>
              <a:t>Image </a:t>
            </a:r>
            <a:r>
              <a:rPr lang="en-US" dirty="0" err="1"/>
              <a:t>Xmission</a:t>
            </a:r>
            <a:r>
              <a:rPr lang="en-US" dirty="0"/>
              <a:t> &amp; storage- occurs in broadcast TV, teleconferencing, FAX, CCTV based security monitoring </a:t>
            </a:r>
            <a:r>
              <a:rPr lang="en-US" dirty="0" err="1"/>
              <a:t>syss</a:t>
            </a:r>
            <a:r>
              <a:rPr lang="en-US" dirty="0"/>
              <a:t>, military </a:t>
            </a:r>
            <a:r>
              <a:rPr lang="en-US" dirty="0" err="1"/>
              <a:t>comm.s</a:t>
            </a:r>
            <a:r>
              <a:rPr lang="en-US" dirty="0"/>
              <a:t>.</a:t>
            </a:r>
          </a:p>
          <a:p>
            <a:endParaRPr lang="en-US" dirty="0"/>
          </a:p>
          <a:p>
            <a:r>
              <a:rPr lang="en-US" dirty="0"/>
              <a:t>Medical applications – X-rays, nuclear magnetic resonance, ultrasound etc. Computer procedures enhance the contrast or code the intensity levels into color for easier interpretation of </a:t>
            </a:r>
            <a:r>
              <a:rPr lang="en-US" dirty="0" err="1"/>
              <a:t>Xrays</a:t>
            </a:r>
            <a:r>
              <a:rPr lang="en-US" dirty="0"/>
              <a:t> &amp; other biomedical images.</a:t>
            </a:r>
          </a:p>
          <a:p>
            <a:endParaRPr lang="en-US" dirty="0"/>
          </a:p>
          <a:p>
            <a:r>
              <a:rPr lang="en-US" dirty="0"/>
              <a:t>Image enhancement &amp; restoration processes r used to process degraded images of unrecoverable objects or experimental results too expensive to duplicate.</a:t>
            </a:r>
          </a:p>
          <a:p>
            <a:endParaRPr lang="en-US" dirty="0"/>
          </a:p>
          <a:p>
            <a:r>
              <a:rPr lang="en-US" dirty="0"/>
              <a:t>In physics, comp tech routinely enhance images of experiments in areas </a:t>
            </a:r>
            <a:r>
              <a:rPr lang="en-US" dirty="0" err="1"/>
              <a:t>sa</a:t>
            </a:r>
            <a:r>
              <a:rPr lang="en-US" dirty="0"/>
              <a:t> high-energy plasma &amp; electron microscope.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129</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latin typeface="Arial"/>
                <a:ea typeface="Arial"/>
                <a:cs typeface="Arial"/>
                <a:sym typeface="Arial"/>
              </a:rPr>
              <a:t>We have already equalized the first histogram.</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134</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135</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361950" indent="-361950">
              <a:buClr>
                <a:srgbClr val="0070C0"/>
              </a:buClr>
              <a:buFont typeface="Webdings" pitchFamily="18" charset="2"/>
              <a:buChar char="4"/>
            </a:pPr>
            <a:r>
              <a:rPr lang="en-US" sz="1100" b="0" i="0" u="none" strike="noStrike" cap="none" dirty="0">
                <a:solidFill>
                  <a:srgbClr val="000000"/>
                </a:solidFill>
                <a:latin typeface="Arial"/>
                <a:ea typeface="Arial"/>
                <a:cs typeface="Arial"/>
                <a:sym typeface="Arial"/>
              </a:rPr>
              <a:t>The histogram processing methods discussed are </a:t>
            </a:r>
            <a:r>
              <a:rPr lang="en-US" sz="1100" b="0" i="1" u="none" strike="noStrike" cap="none" dirty="0">
                <a:solidFill>
                  <a:srgbClr val="000000"/>
                </a:solidFill>
                <a:latin typeface="Arial"/>
                <a:ea typeface="Arial"/>
                <a:cs typeface="Arial"/>
                <a:sym typeface="Arial"/>
              </a:rPr>
              <a:t>global, in the sense that </a:t>
            </a:r>
            <a:r>
              <a:rPr lang="en-US" sz="1100" b="0" i="0" u="none" strike="noStrike" cap="none" dirty="0">
                <a:solidFill>
                  <a:srgbClr val="000000"/>
                </a:solidFill>
                <a:latin typeface="Arial"/>
                <a:ea typeface="Arial"/>
                <a:cs typeface="Arial"/>
                <a:sym typeface="Arial"/>
              </a:rPr>
              <a:t>pixels are modified by a transformation function based on the intensity distribution of an entire image. </a:t>
            </a:r>
          </a:p>
          <a:p>
            <a:endParaRPr lang="en-IN"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GB"/>
              <a:t>The histogram processing methods discussed so far are </a:t>
            </a:r>
            <a:r>
              <a:rPr lang="en-GB" b="1"/>
              <a:t>global </a:t>
            </a:r>
            <a:r>
              <a:rPr lang="en-GB"/>
              <a:t>, in the sense that pixels are modified by a transformation function based on the gray level content of an entire image.</a:t>
            </a:r>
          </a:p>
          <a:p>
            <a:r>
              <a:rPr lang="en-GB"/>
              <a:t>Global approach suitable for overall enhancement. </a:t>
            </a:r>
            <a:r>
              <a:rPr lang="en-GB" b="1"/>
              <a:t>But there are cases where it is necessary to enhance details over small areas in the image. </a:t>
            </a:r>
            <a:r>
              <a:rPr lang="en-GB"/>
              <a:t>The no. of pixels in these areas may have negligible influence on the computation of a global transformation whose shape may not guarantee the desired local enhancement.</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17764BAD-44CC-4336-85FA-269BA6C6411D}" type="slidenum">
              <a:rPr lang="en-US" smtClean="0"/>
              <a:pPr>
                <a:defRPr/>
              </a:pPr>
              <a:t>137</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139</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140</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141</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xfrm>
            <a:off x="3884613" y="8685213"/>
            <a:ext cx="2971800" cy="457200"/>
          </a:xfrm>
          <a:prstGeom prst="rect">
            <a:avLst/>
          </a:prstGeom>
          <a:noFill/>
        </p:spPr>
        <p:txBody>
          <a:bodyPr/>
          <a:lstStyle/>
          <a:p>
            <a:fld id="{4F9170E9-FF57-4CE6-833E-9017588B3698}" type="slidenum">
              <a:rPr lang="en-US"/>
              <a:pPr/>
              <a:t>11</a:t>
            </a:fld>
            <a:endParaRPr lang="en-US"/>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143</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Assumption: at every pair of coordinates (x, y) the noise is uncorrelated and has zero average value.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BB1522EB-9A59-4C30-A8E5-22D7AFE01432}" type="slidenum">
              <a:rPr lang="en-GB" smtClean="0"/>
              <a:pPr>
                <a:defRPr/>
              </a:pPr>
              <a:t>144</a:t>
            </a:fld>
            <a:endParaRPr lang="en-GB"/>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145</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We can get an approximation of the shading function by imaging a target of constant intensity.</a:t>
            </a:r>
          </a:p>
          <a:p>
            <a:r>
              <a:rPr lang="en-IN" sz="1100" b="0" i="0" u="none" strike="noStrike" cap="none" baseline="0" dirty="0">
                <a:solidFill>
                  <a:srgbClr val="000000"/>
                </a:solidFill>
                <a:latin typeface="Arial"/>
                <a:ea typeface="Arial"/>
                <a:cs typeface="Arial"/>
                <a:sym typeface="Arial"/>
              </a:rPr>
              <a:t>Suppose that an </a:t>
            </a:r>
            <a:r>
              <a:rPr lang="en-US" sz="1100" b="0" i="0" u="none" strike="noStrike" cap="none" baseline="0" dirty="0">
                <a:solidFill>
                  <a:srgbClr val="000000"/>
                </a:solidFill>
                <a:latin typeface="Arial"/>
                <a:ea typeface="Arial"/>
                <a:cs typeface="Arial"/>
                <a:sym typeface="Arial"/>
              </a:rPr>
              <a:t>imaging sensor produces images that can be modeled as the product of a “perfect image,” denoted by </a:t>
            </a:r>
            <a:r>
              <a:rPr lang="en-US" sz="1100" b="0" i="1" u="none" strike="noStrike" cap="none" baseline="0" dirty="0">
                <a:solidFill>
                  <a:srgbClr val="000000"/>
                </a:solidFill>
                <a:latin typeface="Arial"/>
                <a:ea typeface="Arial"/>
                <a:cs typeface="Arial"/>
                <a:sym typeface="Arial"/>
              </a:rPr>
              <a:t>f (x, y), times a shading function, h(x, y); that is, g(x, y) = f (x, y)h(x, y). If h(x, y) is known or can be </a:t>
            </a:r>
            <a:r>
              <a:rPr lang="en-US" sz="1100" b="0" i="0" u="none" strike="noStrike" cap="none" baseline="0" dirty="0">
                <a:solidFill>
                  <a:srgbClr val="000000"/>
                </a:solidFill>
                <a:latin typeface="Arial"/>
                <a:ea typeface="Arial"/>
                <a:cs typeface="Arial"/>
                <a:sym typeface="Arial"/>
              </a:rPr>
              <a:t>estimated, we can obtain </a:t>
            </a:r>
            <a:r>
              <a:rPr lang="en-US" sz="1100" b="0" i="1" u="none" strike="noStrike" cap="none" baseline="0" dirty="0">
                <a:solidFill>
                  <a:srgbClr val="000000"/>
                </a:solidFill>
                <a:latin typeface="Arial"/>
                <a:ea typeface="Arial"/>
                <a:cs typeface="Arial"/>
                <a:sym typeface="Arial"/>
              </a:rPr>
              <a:t>f (x, y) (or an estimate of it)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BB1522EB-9A59-4C30-A8E5-22D7AFE01432}" type="slidenum">
              <a:rPr lang="en-GB" smtClean="0"/>
              <a:pPr>
                <a:defRPr/>
              </a:pPr>
              <a:t>146</a:t>
            </a:fld>
            <a:endParaRPr lang="en-GB"/>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latin typeface="Arial"/>
                <a:ea typeface="Arial"/>
                <a:cs typeface="Arial"/>
                <a:sym typeface="Arial"/>
              </a:rPr>
              <a:t>Estimated shading pattern. – we get it if we know the type</a:t>
            </a:r>
            <a:r>
              <a:rPr lang="en-US" sz="1100" b="0" i="0" u="none" strike="noStrike" cap="none" baseline="0" dirty="0">
                <a:solidFill>
                  <a:srgbClr val="000000"/>
                </a:solidFill>
                <a:latin typeface="Arial"/>
                <a:ea typeface="Arial"/>
                <a:cs typeface="Arial"/>
                <a:sym typeface="Arial"/>
              </a:rPr>
              <a:t> of error the sensor introduces</a:t>
            </a:r>
          </a:p>
          <a:p>
            <a:r>
              <a:rPr lang="en-US" sz="1100" b="0" i="0" u="none" strike="noStrike" cap="none" baseline="0" dirty="0">
                <a:solidFill>
                  <a:srgbClr val="000000"/>
                </a:solidFill>
                <a:latin typeface="Arial"/>
                <a:ea typeface="Arial"/>
                <a:cs typeface="Arial"/>
                <a:sym typeface="Arial"/>
              </a:rPr>
              <a:t>If access to the imaging system is possible, we can obtain a good approximation to the shading function by imaging a target of constant intensity. </a:t>
            </a:r>
          </a:p>
          <a:p>
            <a:r>
              <a:rPr lang="en-US" sz="1100" b="0" i="0" u="none" strike="noStrike" cap="none" baseline="0" dirty="0">
                <a:solidFill>
                  <a:srgbClr val="000000"/>
                </a:solidFill>
                <a:latin typeface="Arial"/>
                <a:ea typeface="Arial"/>
                <a:cs typeface="Arial"/>
                <a:sym typeface="Arial"/>
              </a:rPr>
              <a:t>When the sensor is not available, we often can estimate the shading pattern directly from a shaded image</a:t>
            </a:r>
            <a:endParaRPr lang="en-US" sz="1100" b="0" i="0" u="none" strike="noStrike" cap="none" dirty="0">
              <a:solidFill>
                <a:srgbClr val="000000"/>
              </a:solidFill>
              <a:latin typeface="Arial"/>
              <a:ea typeface="Arial"/>
              <a:cs typeface="Arial"/>
              <a:sym typeface="Arial"/>
            </a:endParaRPr>
          </a:p>
          <a:p>
            <a:endParaRPr lang="en-IN"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sz="1100" b="0" i="0" u="none" strike="noStrike" cap="none" baseline="0" dirty="0">
                <a:solidFill>
                  <a:srgbClr val="000000"/>
                </a:solidFill>
                <a:latin typeface="Arial"/>
                <a:ea typeface="Arial"/>
                <a:cs typeface="Arial"/>
                <a:sym typeface="Arial"/>
              </a:rPr>
              <a:t>the process </a:t>
            </a:r>
            <a:r>
              <a:rPr lang="en-US" sz="1100" b="0" i="0" u="none" strike="noStrike" cap="none" baseline="0" dirty="0">
                <a:solidFill>
                  <a:srgbClr val="000000"/>
                </a:solidFill>
                <a:latin typeface="Arial"/>
                <a:ea typeface="Arial"/>
                <a:cs typeface="Arial"/>
                <a:sym typeface="Arial"/>
              </a:rPr>
              <a:t>consists of multiplying a given image by a mask image that has 1’s in the ROI and 0’s elsewhere. </a:t>
            </a:r>
          </a:p>
          <a:p>
            <a:r>
              <a:rPr lang="en-US" sz="1100" b="0" i="0" u="none" strike="noStrike" cap="none" baseline="0" dirty="0">
                <a:solidFill>
                  <a:srgbClr val="000000"/>
                </a:solidFill>
                <a:latin typeface="Arial"/>
                <a:ea typeface="Arial"/>
                <a:cs typeface="Arial"/>
                <a:sym typeface="Arial"/>
              </a:rPr>
              <a:t>There can be more than one ROI in the mask image, and the shape of the ROI can be arbitrary.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BB1522EB-9A59-4C30-A8E5-22D7AFE01432}" type="slidenum">
              <a:rPr lang="en-GB" smtClean="0"/>
              <a:pPr>
                <a:defRPr/>
              </a:pPr>
              <a:t>148</a:t>
            </a:fld>
            <a:endParaRPr lang="en-GB"/>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149</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150</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151</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baseline="0" dirty="0">
                <a:solidFill>
                  <a:srgbClr val="000000"/>
                </a:solidFill>
                <a:latin typeface="Arial"/>
                <a:ea typeface="Arial"/>
                <a:cs typeface="Arial"/>
                <a:sym typeface="Arial"/>
              </a:rPr>
              <a:t>Spatial filtering modifies an image by replacing the value of each pixel by a function of the values of the pixel and its neighbors. </a:t>
            </a:r>
          </a:p>
          <a:p>
            <a:r>
              <a:rPr lang="en-US" sz="1100" b="0" i="0" u="none" strike="noStrike" cap="none" baseline="0" dirty="0">
                <a:solidFill>
                  <a:srgbClr val="000000"/>
                </a:solidFill>
                <a:latin typeface="Arial"/>
                <a:ea typeface="Arial"/>
                <a:cs typeface="Arial"/>
                <a:sym typeface="Arial"/>
              </a:rPr>
              <a:t>If the operation performed on the image pixels is linear, then the filter is called a </a:t>
            </a:r>
            <a:r>
              <a:rPr lang="en-US" sz="1100" b="0" i="1" u="none" strike="noStrike" cap="none" baseline="0" dirty="0">
                <a:solidFill>
                  <a:srgbClr val="000000"/>
                </a:solidFill>
                <a:latin typeface="Arial"/>
                <a:ea typeface="Arial"/>
                <a:cs typeface="Arial"/>
                <a:sym typeface="Arial"/>
              </a:rPr>
              <a:t>linear spatial filter. </a:t>
            </a:r>
          </a:p>
          <a:p>
            <a:r>
              <a:rPr lang="en-US" sz="1100" b="0" i="1" u="none" strike="noStrike" cap="none" baseline="0" dirty="0">
                <a:solidFill>
                  <a:srgbClr val="000000"/>
                </a:solidFill>
                <a:latin typeface="Arial"/>
                <a:ea typeface="Arial"/>
                <a:cs typeface="Arial"/>
                <a:sym typeface="Arial"/>
              </a:rPr>
              <a:t>Otherwise, the </a:t>
            </a:r>
            <a:r>
              <a:rPr lang="en-US" sz="1100" b="0" i="0" u="none" strike="noStrike" cap="none" baseline="0" dirty="0">
                <a:solidFill>
                  <a:srgbClr val="000000"/>
                </a:solidFill>
                <a:latin typeface="Arial"/>
                <a:ea typeface="Arial"/>
                <a:cs typeface="Arial"/>
                <a:sym typeface="Arial"/>
              </a:rPr>
              <a:t>filter is a </a:t>
            </a:r>
            <a:r>
              <a:rPr lang="en-US" sz="1100" b="0" i="1" u="none" strike="noStrike" cap="none" baseline="0" dirty="0">
                <a:solidFill>
                  <a:srgbClr val="000000"/>
                </a:solidFill>
                <a:latin typeface="Arial"/>
                <a:ea typeface="Arial"/>
                <a:cs typeface="Arial"/>
                <a:sym typeface="Arial"/>
              </a:rPr>
              <a:t>nonlinear spatial filter.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98AC724-0644-4ECE-BECF-63104B78C7C9}" type="slidenum">
              <a:rPr lang="en-US" smtClean="0"/>
              <a:pPr>
                <a:defRPr/>
              </a:pPr>
              <a:t>152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9"/>
        <p:cNvGrpSpPr/>
        <p:nvPr/>
      </p:nvGrpSpPr>
      <p:grpSpPr>
        <a:xfrm>
          <a:off x="0" y="0"/>
          <a:ext cx="0" cy="0"/>
          <a:chOff x="0" y="0"/>
          <a:chExt cx="0" cy="0"/>
        </a:xfrm>
      </p:grpSpPr>
      <p:sp>
        <p:nvSpPr>
          <p:cNvPr id="10" name="Google Shape;10;p2"/>
          <p:cNvSpPr/>
          <p:nvPr/>
        </p:nvSpPr>
        <p:spPr>
          <a:xfrm>
            <a:off x="7209425" y="502200"/>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67550" y="-88675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48875" y="2882375"/>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55425" y="541800"/>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752750" y="3465100"/>
            <a:ext cx="2284200" cy="2284200"/>
          </a:xfrm>
          <a:prstGeom prst="donut">
            <a:avLst>
              <a:gd name="adj" fmla="val 11909"/>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7775" y="3193200"/>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6550" y="4217275"/>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44625" y="25419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98775" y="-300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44625" y="802850"/>
            <a:ext cx="657600" cy="6576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3975" y="695900"/>
            <a:ext cx="871500" cy="8715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2175" y="2933250"/>
            <a:ext cx="1177500" cy="11775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0075" y="708300"/>
            <a:ext cx="846600" cy="846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55325" y="3904575"/>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sldNum" idx="12"/>
          </p:nvPr>
        </p:nvSpPr>
        <p:spPr>
          <a:xfrm>
            <a:off x="8028384" y="4659982"/>
            <a:ext cx="1115616" cy="483518"/>
          </a:xfrm>
          <a:prstGeom prst="rect">
            <a:avLst/>
          </a:prstGeom>
        </p:spPr>
        <p:txBody>
          <a:bodyPr spcFirstLastPara="1" wrap="square" lIns="91425" tIns="91425" rIns="91425" bIns="91425" anchor="t" anchorCtr="0">
            <a:noAutofit/>
          </a:bodyPr>
          <a:lstStyle>
            <a:lvl1pPr lvl="0" algn="r" rtl="0">
              <a:buNone/>
              <a:defRPr sz="2400" b="1">
                <a:solidFill>
                  <a:schemeClr val="tx1"/>
                </a:solidFill>
                <a:latin typeface="+mn-lt"/>
                <a:ea typeface="Cambria Math" pitchFamily="18" charset="0"/>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188"/>
        <p:cNvGrpSpPr/>
        <p:nvPr/>
      </p:nvGrpSpPr>
      <p:grpSpPr>
        <a:xfrm>
          <a:off x="0" y="0"/>
          <a:ext cx="0" cy="0"/>
          <a:chOff x="0" y="0"/>
          <a:chExt cx="0" cy="0"/>
        </a:xfrm>
      </p:grpSpPr>
      <p:sp>
        <p:nvSpPr>
          <p:cNvPr id="189" name="Google Shape;189;p12"/>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2"/>
          <p:cNvSpPr txBox="1">
            <a:spLocks noGrp="1"/>
          </p:cNvSpPr>
          <p:nvPr>
            <p:ph type="sldNum" idx="12"/>
          </p:nvPr>
        </p:nvSpPr>
        <p:spPr>
          <a:xfrm>
            <a:off x="8172400" y="4659982"/>
            <a:ext cx="971600" cy="483518"/>
          </a:xfrm>
          <a:prstGeom prst="rect">
            <a:avLst/>
          </a:prstGeom>
        </p:spPr>
        <p:txBody>
          <a:bodyPr spcFirstLastPara="1" wrap="square" lIns="91425" tIns="91425" rIns="91425" bIns="91425" anchor="t" anchorCtr="0">
            <a:noAutofit/>
          </a:bodyPr>
          <a:lstStyle>
            <a:lvl1pPr lvl="0" algn="r" rtl="0">
              <a:buNone/>
              <a:defRPr sz="2400" b="1">
                <a:solidFill>
                  <a:schemeClr val="tx1"/>
                </a:solidFill>
                <a:latin typeface="+mn-lt"/>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0" y="4973323"/>
            <a:ext cx="2002464" cy="170177"/>
          </a:xfrm>
          <a:prstGeom prst="rect">
            <a:avLst/>
          </a:prstGeom>
        </p:spPr>
        <p:txBody>
          <a:bodyPr/>
          <a:lstStyle/>
          <a:p>
            <a:r>
              <a:rPr lang="en-US"/>
              <a:t>Jan 10, 2022</a:t>
            </a:r>
          </a:p>
        </p:txBody>
      </p:sp>
      <p:sp>
        <p:nvSpPr>
          <p:cNvPr id="6" name="Slide Number Placeholder 5"/>
          <p:cNvSpPr>
            <a:spLocks noGrp="1"/>
          </p:cNvSpPr>
          <p:nvPr>
            <p:ph type="sldNum" sz="quarter" idx="12"/>
          </p:nvPr>
        </p:nvSpPr>
        <p:spPr>
          <a:xfrm>
            <a:off x="8555664" y="4972050"/>
            <a:ext cx="588336" cy="171450"/>
          </a:xfrm>
        </p:spPr>
        <p:txBody>
          <a:bodyPr/>
          <a:lstStyle>
            <a:lvl1pPr algn="ctr">
              <a:defRPr sz="2000" b="1">
                <a:solidFill>
                  <a:schemeClr val="bg1"/>
                </a:solidFill>
              </a:defRPr>
            </a:lvl1pPr>
            <a:extLst/>
          </a:lstStyle>
          <a:p>
            <a:fld id="{0E8E64BD-F8D0-4D8D-9B52-86420B576CC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0" y="4900612"/>
            <a:ext cx="1828800" cy="242888"/>
          </a:xfrm>
          <a:prstGeom prst="rect">
            <a:avLst/>
          </a:prstGeom>
        </p:spPr>
        <p:txBody>
          <a:bodyPr/>
          <a:lstStyle>
            <a:lvl1pPr algn="l">
              <a:defRPr smtClean="0"/>
            </a:lvl1pPr>
          </a:lstStyle>
          <a:p>
            <a:pPr>
              <a:defRPr/>
            </a:pPr>
            <a:r>
              <a:rPr lang="en-US"/>
              <a:t>Jan 10, 2022</a:t>
            </a:r>
            <a:endParaRPr lang="hu-HU"/>
          </a:p>
        </p:txBody>
      </p:sp>
      <p:sp>
        <p:nvSpPr>
          <p:cNvPr id="7" name="Slide Number Placeholder 6"/>
          <p:cNvSpPr>
            <a:spLocks noGrp="1"/>
          </p:cNvSpPr>
          <p:nvPr>
            <p:ph type="sldNum" sz="quarter" idx="12"/>
          </p:nvPr>
        </p:nvSpPr>
        <p:spPr>
          <a:xfrm>
            <a:off x="8429652" y="4800600"/>
            <a:ext cx="714348" cy="342900"/>
          </a:xfrm>
        </p:spPr>
        <p:txBody>
          <a:bodyPr/>
          <a:lstStyle>
            <a:lvl1pPr algn="r">
              <a:defRPr sz="1800" b="1"/>
            </a:lvl1pPr>
          </a:lstStyle>
          <a:p>
            <a:pPr>
              <a:defRPr/>
            </a:pPr>
            <a:fld id="{16C5EAC7-FD03-48EA-A7A0-C98E9AF03152}" type="slidenum">
              <a:rPr lang="hu-HU" smtClean="0"/>
              <a:pPr>
                <a:defRPr/>
              </a:pPr>
              <a:t>‹#›</a:t>
            </a:fld>
            <a:endParaRPr lang="hu-H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mple Question &amp; Answer">
    <p:spTree>
      <p:nvGrpSpPr>
        <p:cNvPr id="1" name=""/>
        <p:cNvGrpSpPr/>
        <p:nvPr/>
      </p:nvGrpSpPr>
      <p:grpSpPr>
        <a:xfrm>
          <a:off x="0" y="0"/>
          <a:ext cx="0" cy="0"/>
          <a:chOff x="0" y="0"/>
          <a:chExt cx="0" cy="0"/>
        </a:xfrm>
      </p:grpSpPr>
      <p:sp>
        <p:nvSpPr>
          <p:cNvPr id="2" name="Rectangle 3"/>
          <p:cNvSpPr>
            <a:spLocks noGrp="1"/>
          </p:cNvSpPr>
          <p:nvPr>
            <p:ph type="dt" sz="half" idx="10"/>
          </p:nvPr>
        </p:nvSpPr>
        <p:spPr>
          <a:xfrm>
            <a:off x="0" y="4768453"/>
            <a:ext cx="1828800" cy="242888"/>
          </a:xfrm>
          <a:prstGeom prst="rect">
            <a:avLst/>
          </a:prstGeom>
        </p:spPr>
        <p:txBody>
          <a:bodyPr/>
          <a:lstStyle>
            <a:lvl1pPr algn="l">
              <a:defRPr smtClean="0">
                <a:latin typeface="Comic Sans MS" pitchFamily="66" charset="0"/>
              </a:defRPr>
            </a:lvl1pPr>
            <a:extLst/>
          </a:lstStyle>
          <a:p>
            <a:pPr>
              <a:defRPr/>
            </a:pPr>
            <a:r>
              <a:rPr lang="en-US"/>
              <a:t>Jan 10, 2022</a:t>
            </a:r>
            <a:endParaRPr lang="en-US" dirty="0"/>
          </a:p>
        </p:txBody>
      </p:sp>
      <p:sp>
        <p:nvSpPr>
          <p:cNvPr id="3" name="Rectangle 5"/>
          <p:cNvSpPr>
            <a:spLocks noGrp="1"/>
          </p:cNvSpPr>
          <p:nvPr>
            <p:ph type="sldNum" sz="quarter" idx="11"/>
          </p:nvPr>
        </p:nvSpPr>
        <p:spPr>
          <a:xfrm>
            <a:off x="8501064" y="4800600"/>
            <a:ext cx="642937" cy="342900"/>
          </a:xfrm>
        </p:spPr>
        <p:txBody>
          <a:bodyPr/>
          <a:lstStyle>
            <a:lvl1pPr algn="r">
              <a:defRPr sz="1600" b="1">
                <a:effectLst>
                  <a:outerShdw blurRad="38100" dist="38100" dir="2700000" algn="tl">
                    <a:srgbClr val="000000">
                      <a:alpha val="43137"/>
                    </a:srgbClr>
                  </a:outerShdw>
                </a:effectLst>
                <a:latin typeface="Comic Sans MS" pitchFamily="66" charset="0"/>
              </a:defRPr>
            </a:lvl1pPr>
            <a:extLst/>
          </a:lstStyle>
          <a:p>
            <a:pPr>
              <a:defRPr/>
            </a:pPr>
            <a:fld id="{2D869E65-C6BA-46C6-AFEF-F5B7D130488C}" type="slidenum">
              <a:rPr lang="en-US"/>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85800" y="1485900"/>
            <a:ext cx="3810000"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485900"/>
            <a:ext cx="38100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086100"/>
            <a:ext cx="38100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p:cNvSpPr>
            <a:spLocks noGrp="1"/>
          </p:cNvSpPr>
          <p:nvPr>
            <p:ph type="dt" sz="half" idx="10"/>
          </p:nvPr>
        </p:nvSpPr>
        <p:spPr>
          <a:xfrm>
            <a:off x="685800" y="4686300"/>
            <a:ext cx="1905000" cy="342900"/>
          </a:xfrm>
          <a:prstGeom prst="rect">
            <a:avLst/>
          </a:prstGeom>
        </p:spPr>
        <p:txBody>
          <a:bodyPr/>
          <a:lstStyle>
            <a:lvl1pPr>
              <a:defRPr smtClean="0"/>
            </a:lvl1pPr>
          </a:lstStyle>
          <a:p>
            <a:pPr>
              <a:defRPr/>
            </a:pPr>
            <a:r>
              <a:rPr lang="en-US"/>
              <a:t>Jan 10, 2022</a:t>
            </a:r>
            <a:endParaRPr lang="hu-HU"/>
          </a:p>
        </p:txBody>
      </p:sp>
      <p:sp>
        <p:nvSpPr>
          <p:cNvPr id="7" name="Footer Placeholder 6"/>
          <p:cNvSpPr>
            <a:spLocks noGrp="1"/>
          </p:cNvSpPr>
          <p:nvPr>
            <p:ph type="ftr" sz="quarter" idx="11"/>
          </p:nvPr>
        </p:nvSpPr>
        <p:spPr>
          <a:xfrm>
            <a:off x="3124200" y="4686300"/>
            <a:ext cx="2895600" cy="342900"/>
          </a:xfrm>
          <a:prstGeom prst="rect">
            <a:avLst/>
          </a:prstGeom>
        </p:spPr>
        <p:txBody>
          <a:bodyPr/>
          <a:lstStyle>
            <a:lvl1pPr>
              <a:defRPr dirty="0"/>
            </a:lvl1pPr>
          </a:lstStyle>
          <a:p>
            <a:pPr>
              <a:defRPr/>
            </a:pPr>
            <a:endParaRPr lang="hu-HU"/>
          </a:p>
        </p:txBody>
      </p:sp>
      <p:sp>
        <p:nvSpPr>
          <p:cNvPr id="8" name="Slide Number Placeholder 7"/>
          <p:cNvSpPr>
            <a:spLocks noGrp="1"/>
          </p:cNvSpPr>
          <p:nvPr>
            <p:ph type="sldNum" sz="quarter" idx="12"/>
          </p:nvPr>
        </p:nvSpPr>
        <p:spPr>
          <a:xfrm>
            <a:off x="6553200" y="4686300"/>
            <a:ext cx="1905000" cy="342900"/>
          </a:xfrm>
        </p:spPr>
        <p:txBody>
          <a:bodyPr/>
          <a:lstStyle>
            <a:lvl1pPr>
              <a:defRPr smtClean="0"/>
            </a:lvl1pPr>
          </a:lstStyle>
          <a:p>
            <a:pPr>
              <a:defRPr/>
            </a:pPr>
            <a:fld id="{40CD86C2-6916-48C1-A6EE-D11F3C2A1C67}" type="slidenum">
              <a:rPr lang="hu-HU"/>
              <a:pPr>
                <a:defRPr/>
              </a:pPr>
              <a:t>‹#›</a:t>
            </a:fld>
            <a:endParaRPr lang="hu-H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7" name="Rectangle 6"/>
          <p:cNvSpPr>
            <a:spLocks noGrp="1"/>
          </p:cNvSpPr>
          <p:nvPr>
            <p:ph type="title"/>
          </p:nvPr>
        </p:nvSpPr>
        <p:spPr>
          <a:xfrm>
            <a:off x="228600" y="1257300"/>
            <a:ext cx="8229600" cy="857250"/>
          </a:xfrm>
        </p:spPr>
        <p:txBody>
          <a:bodyPr rtlCol="0" anchor="ctr">
            <a:normAutofit/>
          </a:bodyPr>
          <a:lstStyle>
            <a:lvl1pPr>
              <a:defRPr kumimoji="0" sz="4800" b="1" i="0" u="none" strike="noStrike" kern="0" cap="none" spc="0" normalizeH="0" baseline="0">
                <a:ln w="0">
                  <a:solidFill>
                    <a:srgbClr val="FFFFFF"/>
                  </a:solidFill>
                  <a:prstDash val="solid"/>
                </a:ln>
                <a:gradFill flip="none">
                  <a:gsLst>
                    <a:gs pos="40000">
                      <a:srgbClr val="FA8D3D">
                        <a:shade val="80000"/>
                      </a:srgbClr>
                    </a:gs>
                    <a:gs pos="45000">
                      <a:srgbClr val="FA8D3D">
                        <a:shade val="100000"/>
                      </a:srgbClr>
                    </a:gs>
                  </a:gsLst>
                  <a:lin ang="16200000"/>
                </a:gradFill>
                <a:effectLst>
                  <a:outerShdw blurRad="23036" dist="23036" dir="5400000" algn="tl">
                    <a:srgbClr val="656565">
                      <a:alpha val="65000"/>
                    </a:srgbClr>
                  </a:outerShdw>
                  <a:reflection blurRad="12700" stA="25000" endPos="55000" dist="5000" dir="5400000" sy="-100000" algn="bl" rotWithShape="0"/>
                </a:effectLst>
                <a:uLnTx/>
                <a:uFillTx/>
                <a:latin typeface="Trebuchet MS"/>
                <a:ea typeface="+mj-ea"/>
                <a:cs typeface="+mj-cs"/>
              </a:defRPr>
            </a:lvl1pPr>
            <a:extLst/>
          </a:lstStyle>
          <a:p>
            <a:r>
              <a:rPr lang="en-US"/>
              <a:t>Click to edit Master title style</a:t>
            </a:r>
            <a:endParaRPr lang="en-US" dirty="0"/>
          </a:p>
        </p:txBody>
      </p:sp>
      <p:sp>
        <p:nvSpPr>
          <p:cNvPr id="3" name="Rectangle 3"/>
          <p:cNvSpPr>
            <a:spLocks noGrp="1"/>
          </p:cNvSpPr>
          <p:nvPr>
            <p:ph type="dt" sz="half" idx="10"/>
          </p:nvPr>
        </p:nvSpPr>
        <p:spPr>
          <a:xfrm>
            <a:off x="0" y="4900612"/>
            <a:ext cx="1828800" cy="242888"/>
          </a:xfrm>
          <a:prstGeom prst="rect">
            <a:avLst/>
          </a:prstGeom>
        </p:spPr>
        <p:txBody>
          <a:bodyPr rtlCol="0"/>
          <a:lstStyle>
            <a:lvl1pPr algn="l">
              <a:defRPr smtClean="0"/>
            </a:lvl1pPr>
            <a:extLst/>
          </a:lstStyle>
          <a:p>
            <a:pPr>
              <a:defRPr/>
            </a:pPr>
            <a:r>
              <a:rPr lang="en-US"/>
              <a:t>Jan 10, 2022</a:t>
            </a:r>
            <a:endParaRPr lang="en-US" dirty="0"/>
          </a:p>
        </p:txBody>
      </p:sp>
      <p:sp>
        <p:nvSpPr>
          <p:cNvPr id="5" name="Rectangle 5"/>
          <p:cNvSpPr>
            <a:spLocks noGrp="1"/>
          </p:cNvSpPr>
          <p:nvPr>
            <p:ph type="sldNum" sz="quarter" idx="12"/>
          </p:nvPr>
        </p:nvSpPr>
        <p:spPr>
          <a:xfrm>
            <a:off x="8429652" y="4800600"/>
            <a:ext cx="714348" cy="342900"/>
          </a:xfrm>
        </p:spPr>
        <p:txBody>
          <a:bodyPr rtlCol="0"/>
          <a:lstStyle>
            <a:lvl1pPr>
              <a:defRPr sz="1800" b="1"/>
            </a:lvl1pPr>
            <a:extLst/>
          </a:lstStyle>
          <a:p>
            <a:pPr>
              <a:defRPr/>
            </a:pPr>
            <a:fld id="{A7C262A7-99C5-4686-BB8C-376F86CAC03B}" type="slidenum">
              <a:rPr lang="en-US" smtClean="0"/>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userDrawn="1">
  <p:cSld name="TITLE_1">
    <p:spTree>
      <p:nvGrpSpPr>
        <p:cNvPr id="1" name="Shape 26"/>
        <p:cNvGrpSpPr/>
        <p:nvPr/>
      </p:nvGrpSpPr>
      <p:grpSpPr>
        <a:xfrm>
          <a:off x="0" y="0"/>
          <a:ext cx="0" cy="0"/>
          <a:chOff x="0" y="0"/>
          <a:chExt cx="0" cy="0"/>
        </a:xfrm>
      </p:grpSpPr>
      <p:sp>
        <p:nvSpPr>
          <p:cNvPr id="27" name="Google Shape;27;p3"/>
          <p:cNvSpPr/>
          <p:nvPr/>
        </p:nvSpPr>
        <p:spPr>
          <a:xfrm>
            <a:off x="3058200" y="-295450"/>
            <a:ext cx="3027600" cy="30279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414538" y="3988225"/>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630150" y="2469625"/>
            <a:ext cx="2347200" cy="2347200"/>
          </a:xfrm>
          <a:prstGeom prst="donut">
            <a:avLst>
              <a:gd name="adj" fmla="val 29778"/>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76550" y="1139200"/>
            <a:ext cx="978600" cy="978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240275" y="4662700"/>
            <a:ext cx="657600" cy="6576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31175" y="-571700"/>
            <a:ext cx="2284200" cy="2284200"/>
          </a:xfrm>
          <a:prstGeom prst="donut">
            <a:avLst>
              <a:gd name="adj" fmla="val 11909"/>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507625" y="917475"/>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065925" y="-295450"/>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417200" y="20526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80500" y="4023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46046" y="3365546"/>
            <a:ext cx="456000" cy="4560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072325" y="4494725"/>
            <a:ext cx="993600" cy="9933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370250" y="780100"/>
            <a:ext cx="932400" cy="9324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80500" y="3300000"/>
            <a:ext cx="586800" cy="5868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733375" y="467300"/>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98175" y="-204700"/>
            <a:ext cx="1550100" cy="15501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txBox="1">
            <a:spLocks noGrp="1"/>
          </p:cNvSpPr>
          <p:nvPr>
            <p:ph type="sldNum" idx="12"/>
          </p:nvPr>
        </p:nvSpPr>
        <p:spPr>
          <a:xfrm>
            <a:off x="8532440" y="4752000"/>
            <a:ext cx="611560" cy="391500"/>
          </a:xfrm>
          <a:prstGeom prst="rect">
            <a:avLst/>
          </a:prstGeom>
        </p:spPr>
        <p:txBody>
          <a:bodyPr spcFirstLastPara="1" wrap="square" lIns="91425" tIns="91425" rIns="91425" bIns="91425" anchor="t" anchorCtr="0">
            <a:noAutofit/>
          </a:bodyPr>
          <a:lstStyle>
            <a:lvl1pPr lvl="0" algn="ctr">
              <a:buNone/>
              <a:defRPr sz="2000" b="1">
                <a:solidFill>
                  <a:schemeClr val="tx1">
                    <a:lumMod val="75000"/>
                    <a:lumOff val="25000"/>
                  </a:schemeClr>
                </a:solidFill>
                <a:latin typeface="+mn-lt"/>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userDrawn="1">
  <p:cSld name="TITLE_1_1">
    <p:spTree>
      <p:nvGrpSpPr>
        <p:cNvPr id="1" name="Shape 46"/>
        <p:cNvGrpSpPr/>
        <p:nvPr/>
      </p:nvGrpSpPr>
      <p:grpSpPr>
        <a:xfrm>
          <a:off x="0" y="0"/>
          <a:ext cx="0" cy="0"/>
          <a:chOff x="0" y="0"/>
          <a:chExt cx="0" cy="0"/>
        </a:xfrm>
      </p:grpSpPr>
      <p:sp>
        <p:nvSpPr>
          <p:cNvPr id="47" name="Google Shape;47;p4"/>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334450" y="4139625"/>
            <a:ext cx="424800" cy="42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308288" y="-1078650"/>
            <a:ext cx="2347200" cy="2347200"/>
          </a:xfrm>
          <a:prstGeom prst="donut">
            <a:avLst>
              <a:gd name="adj" fmla="val 17100"/>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047750" y="805125"/>
            <a:ext cx="1048500" cy="10485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229225" y="2988350"/>
            <a:ext cx="802800" cy="803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442225" y="3999900"/>
            <a:ext cx="1695900" cy="1695900"/>
          </a:xfrm>
          <a:prstGeom prst="donut">
            <a:avLst>
              <a:gd name="adj" fmla="val 1008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1334025" y="-231725"/>
            <a:ext cx="1666800" cy="16668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550525" y="710300"/>
            <a:ext cx="481500" cy="481800"/>
          </a:xfrm>
          <a:prstGeom prst="donut">
            <a:avLst>
              <a:gd name="adj" fmla="val 3727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032025" y="37914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17050" y="1311325"/>
            <a:ext cx="304800" cy="304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7744475" y="1473300"/>
            <a:ext cx="1048500" cy="1048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050675" y="2042175"/>
            <a:ext cx="1520100" cy="1520100"/>
          </a:xfrm>
          <a:prstGeom prst="donut">
            <a:avLst>
              <a:gd name="adj" fmla="val 5022"/>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7969775" y="3713850"/>
            <a:ext cx="597900" cy="598200"/>
          </a:xfrm>
          <a:prstGeom prst="donut">
            <a:avLst>
              <a:gd name="adj" fmla="val 43984"/>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8608775" y="1192100"/>
            <a:ext cx="184200" cy="1842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a:spLocks noGrp="1"/>
          </p:cNvSpPr>
          <p:nvPr>
            <p:ph type="sldNum" idx="12"/>
          </p:nvPr>
        </p:nvSpPr>
        <p:spPr>
          <a:xfrm>
            <a:off x="8028384" y="4515966"/>
            <a:ext cx="1115616" cy="627534"/>
          </a:xfrm>
          <a:prstGeom prst="rect">
            <a:avLst/>
          </a:prstGeom>
        </p:spPr>
        <p:txBody>
          <a:bodyPr spcFirstLastPara="1" wrap="square" lIns="91425" tIns="91425" rIns="91425" bIns="91425" anchor="t" anchorCtr="0">
            <a:noAutofit/>
          </a:bodyPr>
          <a:lstStyle>
            <a:lvl1pPr lvl="0" algn="ctr" rtl="0">
              <a:buNone/>
              <a:defRPr sz="2000">
                <a:solidFill>
                  <a:schemeClr val="tx1"/>
                </a:solidFill>
                <a:latin typeface="+mn-lt"/>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9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5, 2010</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3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userDrawn="1">
  <p:cSld name="TITLE_AND_BODY">
    <p:spTree>
      <p:nvGrpSpPr>
        <p:cNvPr id="1" name="Shape 64"/>
        <p:cNvGrpSpPr/>
        <p:nvPr/>
      </p:nvGrpSpPr>
      <p:grpSpPr>
        <a:xfrm>
          <a:off x="0" y="0"/>
          <a:ext cx="0" cy="0"/>
          <a:chOff x="0" y="0"/>
          <a:chExt cx="0" cy="0"/>
        </a:xfrm>
      </p:grpSpPr>
      <p:sp>
        <p:nvSpPr>
          <p:cNvPr id="65" name="Google Shape;65;p5"/>
          <p:cNvSpPr/>
          <p:nvPr/>
        </p:nvSpPr>
        <p:spPr>
          <a:xfrm>
            <a:off x="1144200" y="2698575"/>
            <a:ext cx="893700" cy="8937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259925" y="-20630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152925" y="1360050"/>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339600" y="243625"/>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88725" y="2338650"/>
            <a:ext cx="811200" cy="811200"/>
          </a:xfrm>
          <a:prstGeom prst="donut">
            <a:avLst>
              <a:gd name="adj" fmla="val 22275"/>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153675" y="4149950"/>
            <a:ext cx="1207800" cy="12078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315800" y="3860975"/>
            <a:ext cx="550500" cy="5505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38575" y="2993025"/>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7744850" y="42047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8839500" y="1019775"/>
            <a:ext cx="397500" cy="397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295350" y="-321125"/>
            <a:ext cx="741600" cy="741600"/>
          </a:xfrm>
          <a:prstGeom prst="donut">
            <a:avLst>
              <a:gd name="adj" fmla="val 31897"/>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51500" y="161632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179100" y="83125"/>
            <a:ext cx="978600" cy="9786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062825" y="688875"/>
            <a:ext cx="449700" cy="4497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4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5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6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7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8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9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0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2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3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4607719"/>
            <a:ext cx="1214438" cy="357188"/>
          </a:xfrm>
          <a:prstGeom prst="rect">
            <a:avLst/>
          </a:prstGeom>
        </p:spPr>
        <p:txBody>
          <a:bodyPr/>
          <a:lstStyle>
            <a:lvl1pPr>
              <a:defRPr/>
            </a:lvl1pPr>
          </a:lstStyle>
          <a:p>
            <a:pPr>
              <a:defRPr/>
            </a:pPr>
            <a:r>
              <a:rPr lang="en-US"/>
              <a:t>Sept 24, 2013</a:t>
            </a:r>
            <a:endParaRPr lang="en-GB"/>
          </a:p>
        </p:txBody>
      </p:sp>
      <p:sp>
        <p:nvSpPr>
          <p:cNvPr id="3" name="Rectangle 5"/>
          <p:cNvSpPr>
            <a:spLocks noGrp="1" noChangeArrowheads="1"/>
          </p:cNvSpPr>
          <p:nvPr>
            <p:ph type="ftr" sz="quarter" idx="11"/>
          </p:nvPr>
        </p:nvSpPr>
        <p:spPr>
          <a:xfrm>
            <a:off x="3124200" y="4683919"/>
            <a:ext cx="2895600" cy="357188"/>
          </a:xfrm>
          <a:prstGeom prst="rect">
            <a:avLst/>
          </a:prstGeom>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8215339" y="4607719"/>
            <a:ext cx="928661" cy="357188"/>
          </a:xfrm>
        </p:spPr>
        <p:txBody>
          <a:bodyPr/>
          <a:lstStyle>
            <a:lvl1pPr>
              <a:defRPr sz="1400" b="1">
                <a:latin typeface="+mj-lt"/>
              </a:defRPr>
            </a:lvl1pPr>
          </a:lstStyle>
          <a:p>
            <a:pPr>
              <a:defRPr/>
            </a:pPr>
            <a:fld id="{832045BF-274E-48B6-95EE-5A7D0F1802F2}" type="slidenum">
              <a:rPr lang="en-GB"/>
              <a:pPr>
                <a:defRPr/>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 column + image" userDrawn="1">
  <p:cSld name="TITLE_AND_BODY_1">
    <p:spTree>
      <p:nvGrpSpPr>
        <p:cNvPr id="1" name="Shape 82"/>
        <p:cNvGrpSpPr/>
        <p:nvPr/>
      </p:nvGrpSpPr>
      <p:grpSpPr>
        <a:xfrm>
          <a:off x="0" y="0"/>
          <a:ext cx="0" cy="0"/>
          <a:chOff x="0" y="0"/>
          <a:chExt cx="0" cy="0"/>
        </a:xfrm>
      </p:grpSpPr>
      <p:sp>
        <p:nvSpPr>
          <p:cNvPr id="85" name="Google Shape;85;p6"/>
          <p:cNvSpPr/>
          <p:nvPr/>
        </p:nvSpPr>
        <p:spPr>
          <a:xfrm>
            <a:off x="580275" y="751950"/>
            <a:ext cx="3639600" cy="3639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836600" y="179825"/>
            <a:ext cx="978600" cy="978600"/>
          </a:xfrm>
          <a:prstGeom prst="donut">
            <a:avLst>
              <a:gd name="adj" fmla="val 39527"/>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465975" y="3692750"/>
            <a:ext cx="1019400" cy="10194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485375" y="4559750"/>
            <a:ext cx="361500" cy="361500"/>
          </a:xfrm>
          <a:prstGeom prst="donut">
            <a:avLst>
              <a:gd name="adj" fmla="val 29951"/>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364800" y="346950"/>
            <a:ext cx="274200" cy="2739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72600" y="-533400"/>
            <a:ext cx="1411800" cy="14118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899000" y="242225"/>
            <a:ext cx="853800" cy="8538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txBox="1">
            <a:spLocks noGrp="1"/>
          </p:cNvSpPr>
          <p:nvPr>
            <p:ph type="sldNum" idx="12"/>
          </p:nvPr>
        </p:nvSpPr>
        <p:spPr>
          <a:xfrm>
            <a:off x="8460432" y="4751625"/>
            <a:ext cx="644993" cy="391500"/>
          </a:xfrm>
          <a:prstGeom prst="rect">
            <a:avLst/>
          </a:prstGeom>
        </p:spPr>
        <p:txBody>
          <a:bodyPr spcFirstLastPara="1" wrap="square" lIns="91425" tIns="91425" rIns="91425" bIns="91425" anchor="t" anchorCtr="0">
            <a:noAutofit/>
          </a:bodyPr>
          <a:lstStyle>
            <a:lvl1pPr lvl="0">
              <a:buNone/>
              <a:defRPr sz="2000">
                <a:solidFill>
                  <a:schemeClr val="tx1">
                    <a:lumMod val="75000"/>
                    <a:lumOff val="25000"/>
                  </a:schemeClr>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userDrawn="1">
  <p:cSld name="TITLE_AND_TWO_COLUMNS">
    <p:spTree>
      <p:nvGrpSpPr>
        <p:cNvPr id="1" name="Shape 95"/>
        <p:cNvGrpSpPr/>
        <p:nvPr/>
      </p:nvGrpSpPr>
      <p:grpSpPr>
        <a:xfrm>
          <a:off x="0" y="0"/>
          <a:ext cx="0" cy="0"/>
          <a:chOff x="0" y="0"/>
          <a:chExt cx="0" cy="0"/>
        </a:xfrm>
      </p:grpSpPr>
      <p:sp>
        <p:nvSpPr>
          <p:cNvPr id="99" name="Google Shape;99;p7"/>
          <p:cNvSpPr/>
          <p:nvPr/>
        </p:nvSpPr>
        <p:spPr>
          <a:xfrm>
            <a:off x="-358950" y="2194400"/>
            <a:ext cx="2347200" cy="2347200"/>
          </a:xfrm>
          <a:prstGeom prst="donut">
            <a:avLst>
              <a:gd name="adj" fmla="val 36789"/>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198450" y="-321125"/>
            <a:ext cx="978600" cy="9786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198450" y="420475"/>
            <a:ext cx="657600" cy="657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1177051" y="657475"/>
            <a:ext cx="846900" cy="846900"/>
          </a:xfrm>
          <a:prstGeom prst="donut">
            <a:avLst>
              <a:gd name="adj" fmla="val 22275"/>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887650" y="4142300"/>
            <a:ext cx="1207800" cy="12078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153675" y="4799600"/>
            <a:ext cx="550500" cy="550500"/>
          </a:xfrm>
          <a:prstGeom prst="donut">
            <a:avLst>
              <a:gd name="adj" fmla="val 18606"/>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1172525" y="1696950"/>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844250" y="6192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7515500" y="-72500"/>
            <a:ext cx="397500" cy="3975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8651500" y="1030850"/>
            <a:ext cx="304800" cy="3048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097900" y="167450"/>
            <a:ext cx="741600" cy="741600"/>
          </a:xfrm>
          <a:prstGeom prst="donut">
            <a:avLst>
              <a:gd name="adj" fmla="val 8064"/>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394750" y="15043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205625" y="2347725"/>
            <a:ext cx="2040600" cy="2040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305125" y="-214450"/>
            <a:ext cx="765300" cy="7653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8532600" y="911950"/>
            <a:ext cx="542700" cy="5427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userDrawn="1">
  <p:cSld name="TITLE_AND_TWO_COLUMNS_1">
    <p:spTree>
      <p:nvGrpSpPr>
        <p:cNvPr id="1" name="Shape 115"/>
        <p:cNvGrpSpPr/>
        <p:nvPr/>
      </p:nvGrpSpPr>
      <p:grpSpPr>
        <a:xfrm>
          <a:off x="0" y="0"/>
          <a:ext cx="0" cy="0"/>
          <a:chOff x="0" y="0"/>
          <a:chExt cx="0" cy="0"/>
        </a:xfrm>
      </p:grpSpPr>
      <p:sp>
        <p:nvSpPr>
          <p:cNvPr id="116" name="Google Shape;116;p8"/>
          <p:cNvSpPr/>
          <p:nvPr/>
        </p:nvSpPr>
        <p:spPr>
          <a:xfrm>
            <a:off x="8638525" y="14726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1016475" y="2981600"/>
            <a:ext cx="440400" cy="4404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68725" y="3346150"/>
            <a:ext cx="819600" cy="819600"/>
          </a:xfrm>
          <a:prstGeom prst="ellipse">
            <a:avLst/>
          </a:prstGeom>
          <a:noFill/>
          <a:ln w="9525" cap="flat" cmpd="sng">
            <a:solidFill>
              <a:srgbClr val="00D1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1361475" y="140725"/>
            <a:ext cx="862800" cy="863400"/>
          </a:xfrm>
          <a:prstGeom prst="donut">
            <a:avLst>
              <a:gd name="adj" fmla="val 43200"/>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1438125" y="3422000"/>
            <a:ext cx="1062000" cy="1062000"/>
          </a:xfrm>
          <a:prstGeom prst="donut">
            <a:avLst>
              <a:gd name="adj" fmla="val 9905"/>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2059425" y="1112475"/>
            <a:ext cx="304800" cy="3048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8723500" y="27022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8546800" y="608625"/>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8211275" y="1152650"/>
            <a:ext cx="397500" cy="3975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7599600" y="-27525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9033775" y="1867850"/>
            <a:ext cx="188100" cy="1881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480225" y="243625"/>
            <a:ext cx="2347200" cy="2347200"/>
          </a:xfrm>
          <a:prstGeom prst="donut">
            <a:avLst>
              <a:gd name="adj" fmla="val 2109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1016475" y="4091700"/>
            <a:ext cx="1207800" cy="120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204075" y="927925"/>
            <a:ext cx="978600" cy="9786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135"/>
        <p:cNvGrpSpPr/>
        <p:nvPr/>
      </p:nvGrpSpPr>
      <p:grpSpPr>
        <a:xfrm>
          <a:off x="0" y="0"/>
          <a:ext cx="0" cy="0"/>
          <a:chOff x="0" y="0"/>
          <a:chExt cx="0" cy="0"/>
        </a:xfrm>
      </p:grpSpPr>
      <p:sp>
        <p:nvSpPr>
          <p:cNvPr id="137" name="Google Shape;137;p9"/>
          <p:cNvSpPr/>
          <p:nvPr/>
        </p:nvSpPr>
        <p:spPr>
          <a:xfrm>
            <a:off x="1280688" y="3669150"/>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180500" y="4023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246046" y="3213146"/>
            <a:ext cx="456000" cy="4560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71500" y="3038600"/>
            <a:ext cx="804900" cy="8049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80700" y="1608475"/>
            <a:ext cx="1043400" cy="1044000"/>
          </a:xfrm>
          <a:prstGeom prst="donut">
            <a:avLst>
              <a:gd name="adj" fmla="val 43200"/>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640475" y="-201875"/>
            <a:ext cx="750300" cy="7503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80225" y="243625"/>
            <a:ext cx="2347200" cy="2347200"/>
          </a:xfrm>
          <a:prstGeom prst="donut">
            <a:avLst>
              <a:gd name="adj" fmla="val 6129"/>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222975" y="500875"/>
            <a:ext cx="1832700" cy="18327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280700" y="3950125"/>
            <a:ext cx="750300" cy="7503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7913000" y="60022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8703400" y="1608475"/>
            <a:ext cx="287100" cy="287100"/>
          </a:xfrm>
          <a:prstGeom prst="donut">
            <a:avLst>
              <a:gd name="adj" fmla="val 18608"/>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8809377" y="886439"/>
            <a:ext cx="416400" cy="4164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8118000" y="-244550"/>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7813725" y="3127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8646900" y="723963"/>
            <a:ext cx="741600" cy="7416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txBox="1">
            <a:spLocks noGrp="1"/>
          </p:cNvSpPr>
          <p:nvPr>
            <p:ph type="sldNum" idx="12"/>
          </p:nvPr>
        </p:nvSpPr>
        <p:spPr>
          <a:xfrm>
            <a:off x="8460432" y="4751625"/>
            <a:ext cx="644993" cy="391500"/>
          </a:xfrm>
          <a:prstGeom prst="rect">
            <a:avLst/>
          </a:prstGeom>
        </p:spPr>
        <p:txBody>
          <a:bodyPr spcFirstLastPara="1" wrap="square" lIns="91425" tIns="91425" rIns="91425" bIns="91425" anchor="t" anchorCtr="0">
            <a:noAutofit/>
          </a:bodyPr>
          <a:lstStyle>
            <a:lvl1pPr lvl="0">
              <a:buNone/>
              <a:defRPr sz="2000" b="1">
                <a:solidFill>
                  <a:schemeClr val="tx1">
                    <a:lumMod val="75000"/>
                    <a:lumOff val="25000"/>
                  </a:schemeClr>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userDrawn="1">
  <p:cSld name="CAPTION_ONLY">
    <p:spTree>
      <p:nvGrpSpPr>
        <p:cNvPr id="1" name="Shape 153"/>
        <p:cNvGrpSpPr/>
        <p:nvPr/>
      </p:nvGrpSpPr>
      <p:grpSpPr>
        <a:xfrm>
          <a:off x="0" y="0"/>
          <a:ext cx="0" cy="0"/>
          <a:chOff x="0" y="0"/>
          <a:chExt cx="0" cy="0"/>
        </a:xfrm>
      </p:grpSpPr>
      <p:sp>
        <p:nvSpPr>
          <p:cNvPr id="154" name="Google Shape;154;p10"/>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rot="10800000">
            <a:off x="8705950" y="3777263"/>
            <a:ext cx="617400" cy="6174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rot="10800000">
            <a:off x="608750" y="841361"/>
            <a:ext cx="515400" cy="5154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rot="10800000">
            <a:off x="8195021" y="4553300"/>
            <a:ext cx="831600" cy="83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rot="10800000">
            <a:off x="8458384" y="4183763"/>
            <a:ext cx="210900" cy="2109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rot="10800000">
            <a:off x="-153147" y="-444547"/>
            <a:ext cx="1128300" cy="11283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rot="10800000">
            <a:off x="8012016" y="133391"/>
            <a:ext cx="434700" cy="4347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rot="10800000">
            <a:off x="-73577" y="841500"/>
            <a:ext cx="330900" cy="3309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rot="10800000">
            <a:off x="8512150" y="133404"/>
            <a:ext cx="811200" cy="8112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rot="10800000">
            <a:off x="117998" y="-173402"/>
            <a:ext cx="586200" cy="5862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rot="10800000">
            <a:off x="748825" y="4695050"/>
            <a:ext cx="345000" cy="3450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p:nvPr/>
        </p:nvSpPr>
        <p:spPr>
          <a:xfrm rot="10800000">
            <a:off x="-107786" y="4259033"/>
            <a:ext cx="663000" cy="6630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rot="10800000">
            <a:off x="-316662" y="3443534"/>
            <a:ext cx="506100" cy="506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rot="10800000">
            <a:off x="-226170" y="4140650"/>
            <a:ext cx="899400" cy="899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0"/>
          <p:cNvSpPr/>
          <p:nvPr/>
        </p:nvSpPr>
        <p:spPr>
          <a:xfrm rot="10800000">
            <a:off x="8700641" y="1100250"/>
            <a:ext cx="333300" cy="3333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txBox="1">
            <a:spLocks noGrp="1"/>
          </p:cNvSpPr>
          <p:nvPr>
            <p:ph type="sldNum" idx="12"/>
          </p:nvPr>
        </p:nvSpPr>
        <p:spPr>
          <a:xfrm>
            <a:off x="7668344" y="4659982"/>
            <a:ext cx="1475656" cy="483518"/>
          </a:xfrm>
          <a:prstGeom prst="rect">
            <a:avLst/>
          </a:prstGeom>
        </p:spPr>
        <p:txBody>
          <a:bodyPr spcFirstLastPara="1" wrap="square" lIns="91425" tIns="91425" rIns="91425" bIns="91425" anchor="t" anchorCtr="0">
            <a:noAutofit/>
          </a:bodyPr>
          <a:lstStyle>
            <a:lvl1pPr lvl="0" algn="r" rtl="0">
              <a:buNone/>
              <a:defRPr sz="2400" b="1">
                <a:solidFill>
                  <a:schemeClr val="tx1"/>
                </a:solidFill>
                <a:latin typeface="+mn-lt"/>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ransition>
    <p:fade thruBlk="1"/>
  </p:transition>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arul@gla.ac.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60.xml"/><Relationship Id="rId7" Type="http://schemas.openxmlformats.org/officeDocument/2006/relationships/image" Target="../media/image71.wmf"/><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83.wmf"/><Relationship Id="rId10" Type="http://schemas.openxmlformats.org/officeDocument/2006/relationships/image" Target="../media/image84.w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93.wmf"/><Relationship Id="rId4" Type="http://schemas.openxmlformats.org/officeDocument/2006/relationships/oleObject" Target="../embeddings/oleObject12.bin"/></Relationships>
</file>

<file path=ppt/slides/_rels/slide10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0.xml"/><Relationship Id="rId1" Type="http://schemas.openxmlformats.org/officeDocument/2006/relationships/vmlDrawing" Target="../drawings/vmlDrawing7.vml"/><Relationship Id="rId5" Type="http://schemas.openxmlformats.org/officeDocument/2006/relationships/image" Target="../media/image95.wmf"/><Relationship Id="rId4" Type="http://schemas.openxmlformats.org/officeDocument/2006/relationships/oleObject" Target="../embeddings/oleObject13.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72.xml"/><Relationship Id="rId7" Type="http://schemas.openxmlformats.org/officeDocument/2006/relationships/image" Target="../media/image98.wmf"/><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97.wmf"/><Relationship Id="rId4" Type="http://schemas.openxmlformats.org/officeDocument/2006/relationships/oleObject" Target="../embeddings/oleObject14.bin"/><Relationship Id="rId9" Type="http://schemas.openxmlformats.org/officeDocument/2006/relationships/image" Target="../media/image99.wmf"/></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18" Type="http://schemas.openxmlformats.org/officeDocument/2006/relationships/image" Target="../media/image117.emf"/><Relationship Id="rId26" Type="http://schemas.openxmlformats.org/officeDocument/2006/relationships/image" Target="../media/image125.emf"/><Relationship Id="rId3" Type="http://schemas.openxmlformats.org/officeDocument/2006/relationships/image" Target="../media/image102.emf"/><Relationship Id="rId21" Type="http://schemas.openxmlformats.org/officeDocument/2006/relationships/image" Target="../media/image120.emf"/><Relationship Id="rId7" Type="http://schemas.openxmlformats.org/officeDocument/2006/relationships/image" Target="../media/image106.emf"/><Relationship Id="rId12" Type="http://schemas.openxmlformats.org/officeDocument/2006/relationships/image" Target="../media/image111.emf"/><Relationship Id="rId17" Type="http://schemas.openxmlformats.org/officeDocument/2006/relationships/image" Target="../media/image116.emf"/><Relationship Id="rId25" Type="http://schemas.openxmlformats.org/officeDocument/2006/relationships/image" Target="../media/image124.emf"/><Relationship Id="rId2" Type="http://schemas.openxmlformats.org/officeDocument/2006/relationships/slideLayout" Target="../slideLayouts/slideLayout9.xml"/><Relationship Id="rId16" Type="http://schemas.openxmlformats.org/officeDocument/2006/relationships/image" Target="../media/image115.emf"/><Relationship Id="rId20" Type="http://schemas.openxmlformats.org/officeDocument/2006/relationships/image" Target="../media/image119.emf"/><Relationship Id="rId29" Type="http://schemas.openxmlformats.org/officeDocument/2006/relationships/image" Target="../media/image128.emf"/><Relationship Id="rId1" Type="http://schemas.openxmlformats.org/officeDocument/2006/relationships/vmlDrawing" Target="../drawings/vmlDrawing9.vml"/><Relationship Id="rId6" Type="http://schemas.openxmlformats.org/officeDocument/2006/relationships/image" Target="../media/image105.emf"/><Relationship Id="rId11" Type="http://schemas.openxmlformats.org/officeDocument/2006/relationships/image" Target="../media/image110.emf"/><Relationship Id="rId24" Type="http://schemas.openxmlformats.org/officeDocument/2006/relationships/image" Target="../media/image123.emf"/><Relationship Id="rId5" Type="http://schemas.openxmlformats.org/officeDocument/2006/relationships/image" Target="../media/image104.png"/><Relationship Id="rId15" Type="http://schemas.openxmlformats.org/officeDocument/2006/relationships/image" Target="../media/image114.emf"/><Relationship Id="rId23" Type="http://schemas.openxmlformats.org/officeDocument/2006/relationships/image" Target="../media/image122.emf"/><Relationship Id="rId28" Type="http://schemas.openxmlformats.org/officeDocument/2006/relationships/image" Target="../media/image127.emf"/><Relationship Id="rId10" Type="http://schemas.openxmlformats.org/officeDocument/2006/relationships/image" Target="../media/image109.emf"/><Relationship Id="rId19" Type="http://schemas.openxmlformats.org/officeDocument/2006/relationships/image" Target="../media/image118.emf"/><Relationship Id="rId31" Type="http://schemas.openxmlformats.org/officeDocument/2006/relationships/image" Target="../media/image101.w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 Id="rId22" Type="http://schemas.openxmlformats.org/officeDocument/2006/relationships/image" Target="../media/image121.emf"/><Relationship Id="rId27" Type="http://schemas.openxmlformats.org/officeDocument/2006/relationships/image" Target="../media/image126.emf"/><Relationship Id="rId30"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chart" Target="../charts/char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6.xml"/><Relationship Id="rId1" Type="http://schemas.openxmlformats.org/officeDocument/2006/relationships/slideLayout" Target="../slideLayouts/slideLayout10.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10.xml"/><Relationship Id="rId1" Type="http://schemas.openxmlformats.org/officeDocument/2006/relationships/vmlDrawing" Target="../drawings/vmlDrawing10.vml"/><Relationship Id="rId5" Type="http://schemas.openxmlformats.org/officeDocument/2006/relationships/image" Target="../media/image134.wmf"/><Relationship Id="rId4" Type="http://schemas.openxmlformats.org/officeDocument/2006/relationships/oleObject" Target="../embeddings/oleObject18.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13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139.wmf"/></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image" Target="../media/image143.wmf"/><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142.wmf"/><Relationship Id="rId4" Type="http://schemas.openxmlformats.org/officeDocument/2006/relationships/oleObject" Target="../embeddings/oleObject19.bin"/></Relationships>
</file>

<file path=ppt/slides/_rels/slide1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14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0.xml"/><Relationship Id="rId1" Type="http://schemas.openxmlformats.org/officeDocument/2006/relationships/vmlDrawing" Target="../drawings/vmlDrawing12.vml"/><Relationship Id="rId5" Type="http://schemas.openxmlformats.org/officeDocument/2006/relationships/image" Target="../media/image148.png"/><Relationship Id="rId4" Type="http://schemas.openxmlformats.org/officeDocument/2006/relationships/oleObject" Target="../embeddings/oleObject21.bin"/></Relationships>
</file>

<file path=ppt/slides/_rels/slide1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0.xml"/><Relationship Id="rId1" Type="http://schemas.openxmlformats.org/officeDocument/2006/relationships/vmlDrawing" Target="../drawings/vmlDrawing13.vml"/><Relationship Id="rId6" Type="http://schemas.openxmlformats.org/officeDocument/2006/relationships/image" Target="../media/image151.wmf"/><Relationship Id="rId5" Type="http://schemas.openxmlformats.org/officeDocument/2006/relationships/oleObject" Target="../embeddings/oleObject22.bin"/><Relationship Id="rId4" Type="http://schemas.openxmlformats.org/officeDocument/2006/relationships/image" Target="../media/image152.gi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8.xml"/><Relationship Id="rId1" Type="http://schemas.openxmlformats.org/officeDocument/2006/relationships/vmlDrawing" Target="../drawings/vmlDrawing14.vml"/><Relationship Id="rId4" Type="http://schemas.openxmlformats.org/officeDocument/2006/relationships/image" Target="../media/image153.wmf"/></Relationships>
</file>

<file path=ppt/slides/_rels/slide1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2.xml"/><Relationship Id="rId1" Type="http://schemas.openxmlformats.org/officeDocument/2006/relationships/slideLayout" Target="../slideLayouts/slideLayout10.xml"/><Relationship Id="rId5" Type="http://schemas.openxmlformats.org/officeDocument/2006/relationships/image" Target="../media/image156.png"/><Relationship Id="rId4" Type="http://schemas.openxmlformats.org/officeDocument/2006/relationships/image" Target="../media/image155.png"/></Relationships>
</file>

<file path=ppt/slides/_rels/slide1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0.xml"/><Relationship Id="rId4" Type="http://schemas.openxmlformats.org/officeDocument/2006/relationships/image" Target="../media/image159.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0.xml"/><Relationship Id="rId1" Type="http://schemas.openxmlformats.org/officeDocument/2006/relationships/vmlDrawing" Target="../drawings/vmlDrawing15.vml"/><Relationship Id="rId6" Type="http://schemas.openxmlformats.org/officeDocument/2006/relationships/image" Target="../media/image161.wmf"/><Relationship Id="rId5" Type="http://schemas.openxmlformats.org/officeDocument/2006/relationships/oleObject" Target="../embeddings/oleObject25.bin"/><Relationship Id="rId4" Type="http://schemas.openxmlformats.org/officeDocument/2006/relationships/image" Target="../media/image160.wmf"/></Relationships>
</file>

<file path=ppt/slides/_rels/slide1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notesSlide" Target="../notesSlides/notesSlide104.xml"/><Relationship Id="rId1" Type="http://schemas.openxmlformats.org/officeDocument/2006/relationships/slideLayout" Target="../slideLayouts/slideLayout10.xml"/><Relationship Id="rId4" Type="http://schemas.openxmlformats.org/officeDocument/2006/relationships/image" Target="../media/image164.wmf"/></Relationships>
</file>

<file path=ppt/slides/_rels/slide16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image" Target="../media/image167.wmf"/><Relationship Id="rId2" Type="http://schemas.openxmlformats.org/officeDocument/2006/relationships/slideLayout" Target="../slideLayouts/slideLayout10.xml"/><Relationship Id="rId1" Type="http://schemas.openxmlformats.org/officeDocument/2006/relationships/vmlDrawing" Target="../drawings/vmlDrawing16.vml"/><Relationship Id="rId6" Type="http://schemas.openxmlformats.org/officeDocument/2006/relationships/oleObject" Target="../embeddings/oleObject27.bin"/><Relationship Id="rId5" Type="http://schemas.openxmlformats.org/officeDocument/2006/relationships/image" Target="../media/image166.wmf"/><Relationship Id="rId4" Type="http://schemas.openxmlformats.org/officeDocument/2006/relationships/oleObject" Target="../embeddings/oleObject26.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169.wmf"/><Relationship Id="rId2" Type="http://schemas.openxmlformats.org/officeDocument/2006/relationships/slideLayout" Target="../slideLayouts/slideLayout10.xml"/><Relationship Id="rId1" Type="http://schemas.openxmlformats.org/officeDocument/2006/relationships/vmlDrawing" Target="../drawings/vmlDrawing17.vml"/><Relationship Id="rId6" Type="http://schemas.openxmlformats.org/officeDocument/2006/relationships/oleObject" Target="../embeddings/oleObject29.bin"/><Relationship Id="rId5" Type="http://schemas.openxmlformats.org/officeDocument/2006/relationships/image" Target="../media/image168.wmf"/><Relationship Id="rId4" Type="http://schemas.openxmlformats.org/officeDocument/2006/relationships/oleObject" Target="../embeddings/oleObject28.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0.xml"/><Relationship Id="rId1" Type="http://schemas.openxmlformats.org/officeDocument/2006/relationships/vmlDrawing" Target="../drawings/vmlDrawing18.vml"/><Relationship Id="rId5" Type="http://schemas.openxmlformats.org/officeDocument/2006/relationships/image" Target="../media/image170.wmf"/><Relationship Id="rId4" Type="http://schemas.openxmlformats.org/officeDocument/2006/relationships/oleObject" Target="../embeddings/oleObject30.bin"/></Relationships>
</file>

<file path=ppt/slides/_rels/slide16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10.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6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3" Type="http://schemas.openxmlformats.org/officeDocument/2006/relationships/image" Target="../media/image175.gif"/><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177.gif"/><Relationship Id="rId2" Type="http://schemas.openxmlformats.org/officeDocument/2006/relationships/notesSlide" Target="../notesSlides/notesSlide112.xml"/><Relationship Id="rId1" Type="http://schemas.openxmlformats.org/officeDocument/2006/relationships/slideLayout" Target="../slideLayouts/slideLayout10.xml"/><Relationship Id="rId4" Type="http://schemas.openxmlformats.org/officeDocument/2006/relationships/image" Target="../media/image178.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13.xml"/><Relationship Id="rId7" Type="http://schemas.openxmlformats.org/officeDocument/2006/relationships/image" Target="../media/image180.wmf"/><Relationship Id="rId2" Type="http://schemas.openxmlformats.org/officeDocument/2006/relationships/slideLayout" Target="../slideLayouts/slideLayout10.xml"/><Relationship Id="rId1" Type="http://schemas.openxmlformats.org/officeDocument/2006/relationships/vmlDrawing" Target="../drawings/vmlDrawing19.vml"/><Relationship Id="rId6" Type="http://schemas.openxmlformats.org/officeDocument/2006/relationships/oleObject" Target="../embeddings/oleObject32.bin"/><Relationship Id="rId5" Type="http://schemas.openxmlformats.org/officeDocument/2006/relationships/image" Target="../media/image179.wmf"/><Relationship Id="rId4" Type="http://schemas.openxmlformats.org/officeDocument/2006/relationships/oleObject" Target="../embeddings/oleObject31.bin"/></Relationships>
</file>

<file path=ppt/slides/_rels/slide1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10.xml"/><Relationship Id="rId1" Type="http://schemas.openxmlformats.org/officeDocument/2006/relationships/vmlDrawing" Target="../drawings/vmlDrawing20.vml"/><Relationship Id="rId6" Type="http://schemas.openxmlformats.org/officeDocument/2006/relationships/image" Target="../media/image185.wmf"/><Relationship Id="rId5" Type="http://schemas.openxmlformats.org/officeDocument/2006/relationships/oleObject" Target="../embeddings/oleObject34.bin"/><Relationship Id="rId4" Type="http://schemas.openxmlformats.org/officeDocument/2006/relationships/image" Target="../media/image184.w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9.xml"/><Relationship Id="rId1" Type="http://schemas.openxmlformats.org/officeDocument/2006/relationships/vmlDrawing" Target="../drawings/vmlDrawing21.vml"/><Relationship Id="rId4" Type="http://schemas.openxmlformats.org/officeDocument/2006/relationships/image" Target="../media/image187.wmf"/></Relationships>
</file>

<file path=ppt/slides/_rels/slide18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115.xml"/><Relationship Id="rId1" Type="http://schemas.openxmlformats.org/officeDocument/2006/relationships/slideLayout" Target="../slideLayouts/slideLayout10.xml"/><Relationship Id="rId5" Type="http://schemas.openxmlformats.org/officeDocument/2006/relationships/image" Target="../media/image191.jpeg"/><Relationship Id="rId4" Type="http://schemas.openxmlformats.org/officeDocument/2006/relationships/image" Target="../media/image190.jpe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16.xml"/><Relationship Id="rId7" Type="http://schemas.openxmlformats.org/officeDocument/2006/relationships/image" Target="../media/image193.wmf"/><Relationship Id="rId2" Type="http://schemas.openxmlformats.org/officeDocument/2006/relationships/slideLayout" Target="../slideLayouts/slideLayout10.xml"/><Relationship Id="rId1" Type="http://schemas.openxmlformats.org/officeDocument/2006/relationships/vmlDrawing" Target="../drawings/vmlDrawing22.vml"/><Relationship Id="rId6" Type="http://schemas.openxmlformats.org/officeDocument/2006/relationships/oleObject" Target="../embeddings/oleObject38.bin"/><Relationship Id="rId5" Type="http://schemas.openxmlformats.org/officeDocument/2006/relationships/image" Target="../media/image192.wmf"/><Relationship Id="rId4" Type="http://schemas.openxmlformats.org/officeDocument/2006/relationships/oleObject" Target="../embeddings/oleObject37.bin"/></Relationships>
</file>

<file path=ppt/slides/_rels/slide189.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notesSlide" Target="../notesSlides/notesSlide121.xml"/><Relationship Id="rId1" Type="http://schemas.openxmlformats.org/officeDocument/2006/relationships/slideLayout" Target="../slideLayouts/slideLayout8.xml"/><Relationship Id="rId4" Type="http://schemas.openxmlformats.org/officeDocument/2006/relationships/image" Target="../media/image196.gif"/></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0.xml"/><Relationship Id="rId4" Type="http://schemas.openxmlformats.org/officeDocument/2006/relationships/image" Target="../media/image203.png"/></Relationships>
</file>

<file path=ppt/slides/_rels/slide2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5.xml"/><Relationship Id="rId1" Type="http://schemas.openxmlformats.org/officeDocument/2006/relationships/slideLayout" Target="../slideLayouts/slideLayout6.xml"/><Relationship Id="rId5" Type="http://schemas.openxmlformats.org/officeDocument/2006/relationships/image" Target="../media/image206.png"/><Relationship Id="rId4" Type="http://schemas.openxmlformats.org/officeDocument/2006/relationships/image" Target="../media/image205.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6.xml"/><Relationship Id="rId1" Type="http://schemas.openxmlformats.org/officeDocument/2006/relationships/slideLayout" Target="../slideLayouts/slideLayout9.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8" Type="http://schemas.openxmlformats.org/officeDocument/2006/relationships/image" Target="../media/image210.wmf"/><Relationship Id="rId3" Type="http://schemas.openxmlformats.org/officeDocument/2006/relationships/notesSlide" Target="../notesSlides/notesSlide127.xml"/><Relationship Id="rId7" Type="http://schemas.openxmlformats.org/officeDocument/2006/relationships/oleObject" Target="../embeddings/oleObject39.bin"/><Relationship Id="rId2" Type="http://schemas.openxmlformats.org/officeDocument/2006/relationships/slideLayout" Target="../slideLayouts/slideLayout9.xml"/><Relationship Id="rId1" Type="http://schemas.openxmlformats.org/officeDocument/2006/relationships/vmlDrawing" Target="../drawings/vmlDrawing23.v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09.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0.xml"/><Relationship Id="rId1" Type="http://schemas.openxmlformats.org/officeDocument/2006/relationships/vmlDrawing" Target="../drawings/vmlDrawing24.vml"/><Relationship Id="rId6" Type="http://schemas.openxmlformats.org/officeDocument/2006/relationships/image" Target="../media/image213.wmf"/><Relationship Id="rId5" Type="http://schemas.openxmlformats.org/officeDocument/2006/relationships/oleObject" Target="../embeddings/oleObject40.bin"/><Relationship Id="rId4" Type="http://schemas.openxmlformats.org/officeDocument/2006/relationships/image" Target="../media/image214.png"/></Relationships>
</file>

<file path=ppt/slides/_rels/slide20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10.xml"/><Relationship Id="rId1" Type="http://schemas.openxmlformats.org/officeDocument/2006/relationships/vmlDrawing" Target="../drawings/vmlDrawing25.vml"/><Relationship Id="rId5" Type="http://schemas.openxmlformats.org/officeDocument/2006/relationships/image" Target="../media/image216.wmf"/><Relationship Id="rId4" Type="http://schemas.openxmlformats.org/officeDocument/2006/relationships/oleObject" Target="../embeddings/oleObject41.bin"/></Relationships>
</file>

<file path=ppt/slides/_rels/slide20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5.png"/><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slideLayout" Target="../slideLayouts/slideLayout10.xml"/><Relationship Id="rId1" Type="http://schemas.openxmlformats.org/officeDocument/2006/relationships/vmlDrawing" Target="../drawings/vmlDrawing26.vml"/><Relationship Id="rId5" Type="http://schemas.openxmlformats.org/officeDocument/2006/relationships/image" Target="../media/image222.wmf"/><Relationship Id="rId4" Type="http://schemas.openxmlformats.org/officeDocument/2006/relationships/oleObject" Target="../embeddings/oleObject42.bin"/></Relationships>
</file>

<file path=ppt/slides/_rels/slide216.x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notesSlide" Target="../notesSlides/notesSlide132.xml"/><Relationship Id="rId7" Type="http://schemas.openxmlformats.org/officeDocument/2006/relationships/oleObject" Target="../embeddings/oleObject44.bin"/><Relationship Id="rId2" Type="http://schemas.openxmlformats.org/officeDocument/2006/relationships/slideLayout" Target="../slideLayouts/slideLayout10.xml"/><Relationship Id="rId1" Type="http://schemas.openxmlformats.org/officeDocument/2006/relationships/vmlDrawing" Target="../drawings/vmlDrawing27.vml"/><Relationship Id="rId6" Type="http://schemas.openxmlformats.org/officeDocument/2006/relationships/image" Target="../media/image224.wmf"/><Relationship Id="rId5" Type="http://schemas.openxmlformats.org/officeDocument/2006/relationships/oleObject" Target="../embeddings/oleObject43.bin"/><Relationship Id="rId4" Type="http://schemas.openxmlformats.org/officeDocument/2006/relationships/image" Target="../media/image22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0.xml"/><Relationship Id="rId1" Type="http://schemas.openxmlformats.org/officeDocument/2006/relationships/vmlDrawing" Target="../drawings/vmlDrawing28.vml"/><Relationship Id="rId6" Type="http://schemas.openxmlformats.org/officeDocument/2006/relationships/image" Target="../media/image227.wmf"/><Relationship Id="rId5" Type="http://schemas.openxmlformats.org/officeDocument/2006/relationships/oleObject" Target="../embeddings/oleObject45.bin"/><Relationship Id="rId4" Type="http://schemas.openxmlformats.org/officeDocument/2006/relationships/image" Target="../media/image218.png"/></Relationships>
</file>

<file path=ppt/slides/_rels/slide219.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232.wmf"/><Relationship Id="rId3" Type="http://schemas.openxmlformats.org/officeDocument/2006/relationships/image" Target="../media/image218.png"/><Relationship Id="rId7" Type="http://schemas.openxmlformats.org/officeDocument/2006/relationships/image" Target="../media/image229.wmf"/><Relationship Id="rId12" Type="http://schemas.openxmlformats.org/officeDocument/2006/relationships/oleObject" Target="../embeddings/oleObject50.bin"/><Relationship Id="rId2" Type="http://schemas.openxmlformats.org/officeDocument/2006/relationships/slideLayout" Target="../slideLayouts/slideLayout10.xml"/><Relationship Id="rId1" Type="http://schemas.openxmlformats.org/officeDocument/2006/relationships/vmlDrawing" Target="../drawings/vmlDrawing29.vml"/><Relationship Id="rId6" Type="http://schemas.openxmlformats.org/officeDocument/2006/relationships/oleObject" Target="../embeddings/oleObject47.bin"/><Relationship Id="rId11" Type="http://schemas.openxmlformats.org/officeDocument/2006/relationships/image" Target="../media/image231.wmf"/><Relationship Id="rId5" Type="http://schemas.openxmlformats.org/officeDocument/2006/relationships/image" Target="../media/image228.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230.wmf"/></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218.png"/><Relationship Id="rId7" Type="http://schemas.openxmlformats.org/officeDocument/2006/relationships/image" Target="../media/image234.wmf"/><Relationship Id="rId2" Type="http://schemas.openxmlformats.org/officeDocument/2006/relationships/slideLayout" Target="../slideLayouts/slideLayout10.xml"/><Relationship Id="rId1" Type="http://schemas.openxmlformats.org/officeDocument/2006/relationships/vmlDrawing" Target="../drawings/vmlDrawing30.vml"/><Relationship Id="rId6" Type="http://schemas.openxmlformats.org/officeDocument/2006/relationships/oleObject" Target="../embeddings/oleObject52.bin"/><Relationship Id="rId5" Type="http://schemas.openxmlformats.org/officeDocument/2006/relationships/image" Target="../media/image233.wmf"/><Relationship Id="rId4" Type="http://schemas.openxmlformats.org/officeDocument/2006/relationships/oleObject" Target="../embeddings/oleObject51.bin"/><Relationship Id="rId9" Type="http://schemas.openxmlformats.org/officeDocument/2006/relationships/image" Target="../media/image235.wmf"/></Relationships>
</file>

<file path=ppt/slides/_rels/slide221.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218.png"/><Relationship Id="rId7" Type="http://schemas.openxmlformats.org/officeDocument/2006/relationships/image" Target="../media/image237.wmf"/><Relationship Id="rId2" Type="http://schemas.openxmlformats.org/officeDocument/2006/relationships/slideLayout" Target="../slideLayouts/slideLayout10.xml"/><Relationship Id="rId1" Type="http://schemas.openxmlformats.org/officeDocument/2006/relationships/vmlDrawing" Target="../drawings/vmlDrawing31.vml"/><Relationship Id="rId6" Type="http://schemas.openxmlformats.org/officeDocument/2006/relationships/oleObject" Target="../embeddings/oleObject55.bin"/><Relationship Id="rId5" Type="http://schemas.openxmlformats.org/officeDocument/2006/relationships/image" Target="../media/image236.wmf"/><Relationship Id="rId4" Type="http://schemas.openxmlformats.org/officeDocument/2006/relationships/oleObject" Target="../embeddings/oleObject54.bin"/><Relationship Id="rId9" Type="http://schemas.openxmlformats.org/officeDocument/2006/relationships/image" Target="../media/image238.wmf"/></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5.xml"/><Relationship Id="rId1" Type="http://schemas.openxmlformats.org/officeDocument/2006/relationships/slideLayout" Target="../slideLayouts/slideLayout8.xml"/><Relationship Id="rId4" Type="http://schemas.openxmlformats.org/officeDocument/2006/relationships/image" Target="../media/image218.png"/></Relationships>
</file>

<file path=ppt/slides/_rels/slide22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245.wmf"/><Relationship Id="rId3" Type="http://schemas.openxmlformats.org/officeDocument/2006/relationships/notesSlide" Target="../notesSlides/notesSlide136.xml"/><Relationship Id="rId7" Type="http://schemas.openxmlformats.org/officeDocument/2006/relationships/image" Target="../media/image242.wmf"/><Relationship Id="rId12" Type="http://schemas.openxmlformats.org/officeDocument/2006/relationships/oleObject" Target="../embeddings/oleObject60.bin"/><Relationship Id="rId2" Type="http://schemas.openxmlformats.org/officeDocument/2006/relationships/slideLayout" Target="../slideLayouts/slideLayout10.xml"/><Relationship Id="rId1" Type="http://schemas.openxmlformats.org/officeDocument/2006/relationships/vmlDrawing" Target="../drawings/vmlDrawing32.vml"/><Relationship Id="rId6" Type="http://schemas.openxmlformats.org/officeDocument/2006/relationships/oleObject" Target="../embeddings/oleObject57.bin"/><Relationship Id="rId11" Type="http://schemas.openxmlformats.org/officeDocument/2006/relationships/image" Target="../media/image244.wmf"/><Relationship Id="rId5" Type="http://schemas.openxmlformats.org/officeDocument/2006/relationships/image" Target="../media/image240.png"/><Relationship Id="rId10" Type="http://schemas.openxmlformats.org/officeDocument/2006/relationships/oleObject" Target="../embeddings/oleObject59.bin"/><Relationship Id="rId4" Type="http://schemas.openxmlformats.org/officeDocument/2006/relationships/image" Target="../media/image246.png"/><Relationship Id="rId9" Type="http://schemas.openxmlformats.org/officeDocument/2006/relationships/image" Target="../media/image243.wmf"/></Relationships>
</file>

<file path=ppt/slides/_rels/slide22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9.xml"/><Relationship Id="rId4" Type="http://schemas.openxmlformats.org/officeDocument/2006/relationships/image" Target="../media/image24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37.xml"/><Relationship Id="rId1" Type="http://schemas.openxmlformats.org/officeDocument/2006/relationships/slideLayout" Target="../slideLayouts/slideLayout10.xml"/><Relationship Id="rId4" Type="http://schemas.openxmlformats.org/officeDocument/2006/relationships/image" Target="../media/image254.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10.xml"/><Relationship Id="rId4" Type="http://schemas.openxmlformats.org/officeDocument/2006/relationships/image" Target="../media/image256.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3" Type="http://schemas.openxmlformats.org/officeDocument/2006/relationships/image" Target="../media/image257.gif"/><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41.xml"/><Relationship Id="rId1" Type="http://schemas.openxmlformats.org/officeDocument/2006/relationships/slideLayout" Target="../slideLayouts/slideLayout10.xml"/><Relationship Id="rId4" Type="http://schemas.openxmlformats.org/officeDocument/2006/relationships/image" Target="../media/image259.png"/></Relationships>
</file>

<file path=ppt/slides/_rels/slide24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0.xml"/></Relationships>
</file>

<file path=ppt/slides/_rels/slide248.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0.xml"/></Relationships>
</file>

<file path=ppt/slides/_rels/slide24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42.xml"/><Relationship Id="rId1" Type="http://schemas.openxmlformats.org/officeDocument/2006/relationships/slideLayout" Target="../slideLayouts/slideLayout9.xml"/><Relationship Id="rId4" Type="http://schemas.openxmlformats.org/officeDocument/2006/relationships/image" Target="../media/image266.png"/></Relationships>
</file>

<file path=ppt/slides/_rels/slide25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9.xml"/><Relationship Id="rId6" Type="http://schemas.openxmlformats.org/officeDocument/2006/relationships/image" Target="../media/image270.png"/><Relationship Id="rId5" Type="http://schemas.openxmlformats.org/officeDocument/2006/relationships/customXml" Target="../ink/ink1.xml"/><Relationship Id="rId4" Type="http://schemas.openxmlformats.org/officeDocument/2006/relationships/image" Target="../media/image269.png"/></Relationships>
</file>

<file path=ppt/slides/_rels/slide25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9.xml"/></Relationships>
</file>

<file path=ppt/slides/_rels/slide25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0.xml"/></Relationships>
</file>

<file path=ppt/slides/_rels/slide25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54.png"/><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notesSlide" Target="../notesSlides/notesSlide144.xml"/><Relationship Id="rId1" Type="http://schemas.openxmlformats.org/officeDocument/2006/relationships/slideLayout" Target="../slideLayouts/slideLayout10.xml"/><Relationship Id="rId4" Type="http://schemas.openxmlformats.org/officeDocument/2006/relationships/image" Target="../media/image277.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262.xml.rels><?xml version="1.0" encoding="UTF-8" standalone="yes"?>
<Relationships xmlns="http://schemas.openxmlformats.org/package/2006/relationships"><Relationship Id="rId2" Type="http://schemas.openxmlformats.org/officeDocument/2006/relationships/image" Target="../media/image279.gif"/><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26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8.xml"/><Relationship Id="rId1" Type="http://schemas.openxmlformats.org/officeDocument/2006/relationships/vmlDrawing" Target="../drawings/vmlDrawing33.vml"/><Relationship Id="rId4" Type="http://schemas.openxmlformats.org/officeDocument/2006/relationships/image" Target="../media/image281.wmf"/></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9.xml"/><Relationship Id="rId1" Type="http://schemas.openxmlformats.org/officeDocument/2006/relationships/vmlDrawing" Target="../drawings/vmlDrawing34.vml"/><Relationship Id="rId5" Type="http://schemas.openxmlformats.org/officeDocument/2006/relationships/image" Target="../media/image282.wmf"/><Relationship Id="rId4" Type="http://schemas.openxmlformats.org/officeDocument/2006/relationships/oleObject" Target="../embeddings/oleObject62.bin"/></Relationships>
</file>

<file path=ppt/slides/_rels/slide27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49.xml"/><Relationship Id="rId1" Type="http://schemas.openxmlformats.org/officeDocument/2006/relationships/slideLayout" Target="../slideLayouts/slideLayout11.xml"/><Relationship Id="rId4" Type="http://schemas.openxmlformats.org/officeDocument/2006/relationships/image" Target="../media/image28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3" Type="http://schemas.openxmlformats.org/officeDocument/2006/relationships/image" Target="../media/image285.gif"/><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3" Type="http://schemas.openxmlformats.org/officeDocument/2006/relationships/image" Target="../media/image285.gif"/><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8.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27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9.xml"/></Relationships>
</file>

<file path=ppt/slides/_rels/slide28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9.xml"/></Relationships>
</file>

<file path=ppt/slides/_rels/slide28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9.xml"/></Relationships>
</file>

<file path=ppt/slides/_rels/slide28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9.xml"/></Relationships>
</file>

<file path=ppt/slides/_rels/slide287.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9.xml"/></Relationships>
</file>

<file path=ppt/slides/_rels/slide288.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9.xml"/></Relationships>
</file>

<file path=ppt/slides/_rels/slide2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29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29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300.png"/><Relationship Id="rId1" Type="http://schemas.openxmlformats.org/officeDocument/2006/relationships/slideLayout" Target="../slideLayouts/slideLayout9.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notesSlide" Target="../notesSlides/notesSlide159.xml"/><Relationship Id="rId1" Type="http://schemas.openxmlformats.org/officeDocument/2006/relationships/slideLayout" Target="../slideLayouts/slideLayout10.xml"/><Relationship Id="rId4" Type="http://schemas.openxmlformats.org/officeDocument/2006/relationships/image" Target="../media/image30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44.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33.xml"/><Relationship Id="rId7" Type="http://schemas.openxmlformats.org/officeDocument/2006/relationships/oleObject" Target="../embeddings/oleObject3.bin"/><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52.wmf"/><Relationship Id="rId5" Type="http://schemas.openxmlformats.org/officeDocument/2006/relationships/oleObject" Target="../embeddings/oleObject2.bin"/><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wmf"/></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69.w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en.wikipedia.org/wiki/Image:Hst_sts82.jpg" TargetMode="External"/><Relationship Id="rId1" Type="http://schemas.openxmlformats.org/officeDocument/2006/relationships/slideLayout" Target="../slideLayouts/slideLayout10.xml"/><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2.wmf"/><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71.wmf"/><Relationship Id="rId4" Type="http://schemas.openxmlformats.org/officeDocument/2006/relationships/oleObject" Target="../embeddings/oleObject4.bin"/></Relationships>
</file>

<file path=ppt/slides/_rels/slide9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54.xml"/><Relationship Id="rId7" Type="http://schemas.openxmlformats.org/officeDocument/2006/relationships/image" Target="../media/image71.wmf"/><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73.wmf"/><Relationship Id="rId4" Type="http://schemas.openxmlformats.org/officeDocument/2006/relationships/oleObject" Target="../embeddings/oleObject6.bin"/><Relationship Id="rId9" Type="http://schemas.openxmlformats.org/officeDocument/2006/relationships/image" Target="../media/image74.wmf"/></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gi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ctrTitle" idx="4294967295"/>
          </p:nvPr>
        </p:nvSpPr>
        <p:spPr>
          <a:xfrm>
            <a:off x="2255425" y="1203598"/>
            <a:ext cx="4633200" cy="19480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tx1">
                    <a:lumMod val="75000"/>
                    <a:lumOff val="25000"/>
                  </a:schemeClr>
                </a:solidFill>
                <a:latin typeface="+mn-lt"/>
              </a:rPr>
              <a:t>BCSE 0101: Digital Image Processing</a:t>
            </a:r>
            <a:endParaRPr sz="4800" dirty="0">
              <a:solidFill>
                <a:schemeClr val="tx1">
                  <a:lumMod val="75000"/>
                  <a:lumOff val="25000"/>
                </a:schemeClr>
              </a:solidFill>
              <a:latin typeface="+mn-lt"/>
            </a:endParaRPr>
          </a:p>
        </p:txBody>
      </p:sp>
      <p:sp>
        <p:nvSpPr>
          <p:cNvPr id="3" name="TextBox 2"/>
          <p:cNvSpPr txBox="1"/>
          <p:nvPr/>
        </p:nvSpPr>
        <p:spPr>
          <a:xfrm>
            <a:off x="3707904" y="195486"/>
            <a:ext cx="2376264" cy="307777"/>
          </a:xfrm>
          <a:prstGeom prst="rect">
            <a:avLst/>
          </a:prstGeom>
          <a:noFill/>
        </p:spPr>
        <p:txBody>
          <a:bodyPr wrap="square" rtlCol="0">
            <a:spAutoFit/>
          </a:bodyPr>
          <a:lstStyle/>
          <a:p>
            <a:pPr algn="ctr"/>
            <a:r>
              <a:rPr lang="en-IN" dirty="0">
                <a:latin typeface="+mn-lt"/>
              </a:rPr>
              <a:t>|| Shri Hari ||</a:t>
            </a:r>
          </a:p>
        </p:txBody>
      </p:sp>
      <p:sp>
        <p:nvSpPr>
          <p:cNvPr id="4" name="TextBox 3"/>
          <p:cNvSpPr txBox="1"/>
          <p:nvPr/>
        </p:nvSpPr>
        <p:spPr>
          <a:xfrm>
            <a:off x="3491880" y="3867894"/>
            <a:ext cx="3168352" cy="1323439"/>
          </a:xfrm>
          <a:prstGeom prst="rect">
            <a:avLst/>
          </a:prstGeom>
          <a:noFill/>
        </p:spPr>
        <p:txBody>
          <a:bodyPr wrap="square" rtlCol="0">
            <a:spAutoFit/>
          </a:bodyPr>
          <a:lstStyle/>
          <a:p>
            <a:r>
              <a:rPr lang="en-IN" sz="2000" dirty="0">
                <a:solidFill>
                  <a:schemeClr val="tx1">
                    <a:lumMod val="75000"/>
                    <a:lumOff val="25000"/>
                  </a:schemeClr>
                </a:solidFill>
              </a:rPr>
              <a:t>Prof. Charul Bhatnagar</a:t>
            </a:r>
          </a:p>
          <a:p>
            <a:r>
              <a:rPr lang="en-IN" sz="2000" dirty="0">
                <a:solidFill>
                  <a:schemeClr val="tx1">
                    <a:lumMod val="75000"/>
                    <a:lumOff val="25000"/>
                  </a:schemeClr>
                </a:solidFill>
              </a:rPr>
              <a:t>Room no. 325, AB - I</a:t>
            </a:r>
          </a:p>
          <a:p>
            <a:r>
              <a:rPr lang="en-IN" sz="2000" dirty="0">
                <a:solidFill>
                  <a:schemeClr val="tx1">
                    <a:lumMod val="75000"/>
                    <a:lumOff val="25000"/>
                  </a:schemeClr>
                </a:solidFill>
              </a:rPr>
              <a:t>Email: </a:t>
            </a:r>
            <a:r>
              <a:rPr lang="en-IN" sz="2000" dirty="0">
                <a:solidFill>
                  <a:schemeClr val="tx1">
                    <a:lumMod val="75000"/>
                    <a:lumOff val="25000"/>
                  </a:schemeClr>
                </a:solidFill>
                <a:hlinkClick r:id="rId3"/>
              </a:rPr>
              <a:t>charul@gla.ac.in</a:t>
            </a:r>
            <a:endParaRPr lang="en-IN" sz="2000" dirty="0">
              <a:solidFill>
                <a:schemeClr val="tx1">
                  <a:lumMod val="75000"/>
                  <a:lumOff val="25000"/>
                </a:schemeClr>
              </a:solidFill>
            </a:endParaRPr>
          </a:p>
          <a:p>
            <a:r>
              <a:rPr lang="en-IN" sz="2000" dirty="0">
                <a:solidFill>
                  <a:schemeClr val="tx1">
                    <a:lumMod val="75000"/>
                    <a:lumOff val="25000"/>
                  </a:schemeClr>
                </a:solidFill>
              </a:rPr>
              <a:t>WA no.: 7055510537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73323"/>
            <a:ext cx="2002464" cy="170177"/>
          </a:xfrm>
          <a:prstGeom prst="rect">
            <a:avLst/>
          </a:prstGeom>
        </p:spPr>
        <p:txBody>
          <a:bodyPr/>
          <a:lstStyle/>
          <a:p>
            <a:r>
              <a:rPr lang="en-US"/>
              <a:t>Jan 10, 2022</a:t>
            </a:r>
          </a:p>
        </p:txBody>
      </p:sp>
      <p:sp>
        <p:nvSpPr>
          <p:cNvPr id="3" name="Slide Number Placeholder 2"/>
          <p:cNvSpPr>
            <a:spLocks noGrp="1"/>
          </p:cNvSpPr>
          <p:nvPr>
            <p:ph type="sldNum" sz="quarter" idx="12"/>
          </p:nvPr>
        </p:nvSpPr>
        <p:spPr/>
        <p:txBody>
          <a:bodyPr/>
          <a:lstStyle/>
          <a:p>
            <a:fld id="{0E8E64BD-F8D0-4D8D-9B52-86420B576CCE}" type="slidenum">
              <a:rPr lang="en-US" smtClean="0"/>
              <a:pPr/>
              <a:t>10</a:t>
            </a:fld>
            <a:endParaRPr lang="en-US"/>
          </a:p>
        </p:txBody>
      </p:sp>
      <p:sp>
        <p:nvSpPr>
          <p:cNvPr id="4" name="Rectangle 2"/>
          <p:cNvSpPr txBox="1">
            <a:spLocks noChangeArrowheads="1"/>
          </p:cNvSpPr>
          <p:nvPr/>
        </p:nvSpPr>
        <p:spPr>
          <a:xfrm>
            <a:off x="638176" y="228600"/>
            <a:ext cx="8505825" cy="69532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8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rPr>
              <a:t>Artistic Effects</a:t>
            </a:r>
            <a:endParaRPr kumimoji="0" lang="en-US" sz="38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
        <p:nvSpPr>
          <p:cNvPr id="5" name="Rectangle 3"/>
          <p:cNvSpPr txBox="1">
            <a:spLocks noChangeArrowheads="1"/>
          </p:cNvSpPr>
          <p:nvPr/>
        </p:nvSpPr>
        <p:spPr>
          <a:xfrm>
            <a:off x="457200" y="1000125"/>
            <a:ext cx="3786188" cy="2363713"/>
          </a:xfrm>
          <a:prstGeom prst="rect">
            <a:avLst/>
          </a:prstGeom>
        </p:spPr>
        <p:txBody>
          <a:bodyPr/>
          <a:lstStyle/>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a:ln>
                  <a:noFill/>
                </a:ln>
                <a:solidFill>
                  <a:schemeClr val="tx1"/>
                </a:solidFill>
                <a:effectLst/>
                <a:uLnTx/>
                <a:uFillTx/>
                <a:latin typeface="+mn-lt"/>
                <a:ea typeface="+mn-ea"/>
                <a:cs typeface="+mn-cs"/>
              </a:rPr>
              <a:t>Artistic effects are used to make images more visually appealing, to add special effects and to make composite images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11"/>
          <p:cNvPicPr>
            <a:picLocks noChangeAspect="1" noChangeArrowheads="1"/>
          </p:cNvPicPr>
          <p:nvPr/>
        </p:nvPicPr>
        <p:blipFill>
          <a:blip r:embed="rId2" cstate="print"/>
          <a:srcRect/>
          <a:stretch>
            <a:fillRect/>
          </a:stretch>
        </p:blipFill>
        <p:spPr bwMode="auto">
          <a:xfrm>
            <a:off x="4314825" y="1133475"/>
            <a:ext cx="4686300" cy="2513410"/>
          </a:xfrm>
          <a:prstGeom prst="rect">
            <a:avLst/>
          </a:prstGeom>
          <a:noFill/>
          <a:ln w="12700">
            <a:solidFill>
              <a:schemeClr val="tx1"/>
            </a:solidFill>
            <a:miter lim="800000"/>
            <a:headEnd/>
            <a:tailEnd/>
          </a:ln>
        </p:spPr>
      </p:pic>
      <p:pic>
        <p:nvPicPr>
          <p:cNvPr id="8" name="Picture 14"/>
          <p:cNvPicPr>
            <a:picLocks noChangeAspect="1" noChangeArrowheads="1"/>
          </p:cNvPicPr>
          <p:nvPr/>
        </p:nvPicPr>
        <p:blipFill>
          <a:blip r:embed="rId3" cstate="print"/>
          <a:srcRect/>
          <a:stretch>
            <a:fillRect/>
          </a:stretch>
        </p:blipFill>
        <p:spPr bwMode="auto">
          <a:xfrm>
            <a:off x="3362326" y="3721894"/>
            <a:ext cx="2530475" cy="1315641"/>
          </a:xfrm>
          <a:prstGeom prst="rect">
            <a:avLst/>
          </a:prstGeom>
          <a:noFill/>
          <a:ln w="12700">
            <a:solidFill>
              <a:schemeClr val="tx1"/>
            </a:solidFill>
            <a:miter lim="800000"/>
            <a:headEnd/>
            <a:tailEnd/>
          </a:ln>
        </p:spPr>
      </p:pic>
      <p:pic>
        <p:nvPicPr>
          <p:cNvPr id="9" name="Picture 15"/>
          <p:cNvPicPr>
            <a:picLocks noChangeAspect="1" noChangeArrowheads="1"/>
          </p:cNvPicPr>
          <p:nvPr/>
        </p:nvPicPr>
        <p:blipFill>
          <a:blip r:embed="rId4" cstate="print"/>
          <a:srcRect/>
          <a:stretch>
            <a:fillRect/>
          </a:stretch>
        </p:blipFill>
        <p:spPr bwMode="auto">
          <a:xfrm>
            <a:off x="111126" y="3721894"/>
            <a:ext cx="3116263" cy="1314450"/>
          </a:xfrm>
          <a:prstGeom prst="rect">
            <a:avLst/>
          </a:prstGeom>
          <a:noFill/>
          <a:ln w="12700">
            <a:solidFill>
              <a:schemeClr val="tx1"/>
            </a:solidFill>
            <a:miter lim="800000"/>
            <a:headEnd/>
            <a:tailEnd/>
          </a:ln>
        </p:spPr>
      </p:pic>
      <p:pic>
        <p:nvPicPr>
          <p:cNvPr id="65538" name="Picture 2" descr="https://encrypted-tbn2.gstatic.com/images?q=tbn:ANd9GcTlkSM1uAfsg3czn1t6OyM3HqgXA76elIs7idUHjWwpD4Ge0isYtw"/>
          <p:cNvPicPr>
            <a:picLocks noChangeAspect="1" noChangeArrowheads="1"/>
          </p:cNvPicPr>
          <p:nvPr/>
        </p:nvPicPr>
        <p:blipFill>
          <a:blip r:embed="rId5" cstate="print"/>
          <a:srcRect/>
          <a:stretch>
            <a:fillRect/>
          </a:stretch>
        </p:blipFill>
        <p:spPr bwMode="auto">
          <a:xfrm>
            <a:off x="5934076" y="3771900"/>
            <a:ext cx="3209925" cy="1071563"/>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7"/>
          <p:cNvSpPr>
            <a:spLocks noChangeArrowheads="1"/>
          </p:cNvSpPr>
          <p:nvPr/>
        </p:nvSpPr>
        <p:spPr bwMode="auto">
          <a:xfrm>
            <a:off x="828676" y="777479"/>
            <a:ext cx="8156575" cy="436959"/>
          </a:xfrm>
          <a:prstGeom prst="rect">
            <a:avLst/>
          </a:prstGeom>
          <a:noFill/>
          <a:ln w="9525">
            <a:noFill/>
            <a:miter lim="800000"/>
            <a:headEnd/>
            <a:tailEnd/>
          </a:ln>
        </p:spPr>
        <p:txBody>
          <a:bodyPr lIns="82945" tIns="41473" rIns="82945" bIns="41473"/>
          <a:lstStyle/>
          <a:p>
            <a:pPr marL="414338" indent="-414338">
              <a:buClr>
                <a:schemeClr val="bg1"/>
              </a:buClr>
              <a:buSzPct val="125000"/>
            </a:pPr>
            <a:endParaRPr lang="en-GB" sz="2900" b="1">
              <a:solidFill>
                <a:srgbClr val="FFFFFF"/>
              </a:solidFill>
            </a:endParaRPr>
          </a:p>
          <a:p>
            <a:pPr marL="414338" indent="-414338">
              <a:buClr>
                <a:schemeClr val="bg1"/>
              </a:buClr>
              <a:buSzPct val="125000"/>
            </a:pPr>
            <a:endParaRPr lang="en-GB" b="1">
              <a:solidFill>
                <a:srgbClr val="FFFFFF"/>
              </a:solidFill>
            </a:endParaRPr>
          </a:p>
          <a:p>
            <a:pPr marL="414338" indent="-414338">
              <a:buClr>
                <a:schemeClr val="bg1"/>
              </a:buClr>
              <a:buSzPct val="125000"/>
            </a:pPr>
            <a:endParaRPr lang="en-GB" b="1">
              <a:solidFill>
                <a:srgbClr val="FFFFFF"/>
              </a:solidFill>
            </a:endParaRPr>
          </a:p>
        </p:txBody>
      </p:sp>
      <p:sp>
        <p:nvSpPr>
          <p:cNvPr id="5125" name="Rectangle 8"/>
          <p:cNvSpPr>
            <a:spLocks noChangeArrowheads="1"/>
          </p:cNvSpPr>
          <p:nvPr/>
        </p:nvSpPr>
        <p:spPr bwMode="auto">
          <a:xfrm>
            <a:off x="500064" y="267891"/>
            <a:ext cx="8224837" cy="435769"/>
          </a:xfrm>
          <a:prstGeom prst="rect">
            <a:avLst/>
          </a:prstGeom>
          <a:noFill/>
          <a:ln w="9525">
            <a:noFill/>
            <a:miter lim="800000"/>
            <a:headEnd/>
            <a:tailEnd/>
          </a:ln>
        </p:spPr>
        <p:txBody>
          <a:bodyPr lIns="82945" tIns="41473" rIns="82945" bIns="41473"/>
          <a:lstStyle/>
          <a:p>
            <a:pPr marL="414338" indent="-414338">
              <a:buClr>
                <a:schemeClr val="bg1"/>
              </a:buClr>
              <a:buSzPct val="125000"/>
            </a:pPr>
            <a:r>
              <a:rPr lang="en-GB" sz="2800" b="1" dirty="0" err="1">
                <a:solidFill>
                  <a:srgbClr val="C00000"/>
                </a:solidFill>
                <a:latin typeface="+mj-lt"/>
              </a:rPr>
              <a:t>Thresholding</a:t>
            </a:r>
            <a:r>
              <a:rPr lang="en-GB" sz="2800" b="1" dirty="0">
                <a:solidFill>
                  <a:srgbClr val="C00000"/>
                </a:solidFill>
                <a:latin typeface="+mj-lt"/>
              </a:rPr>
              <a:t> Function</a:t>
            </a:r>
          </a:p>
          <a:p>
            <a:pPr marL="414338" indent="-414338">
              <a:buClr>
                <a:schemeClr val="bg1"/>
              </a:buClr>
              <a:buSzPct val="125000"/>
            </a:pPr>
            <a:endParaRPr lang="en-GB" sz="2800" b="1" dirty="0">
              <a:solidFill>
                <a:srgbClr val="C00000"/>
              </a:solidFill>
              <a:latin typeface="+mj-lt"/>
            </a:endParaRPr>
          </a:p>
          <a:p>
            <a:pPr marL="414338" indent="-414338">
              <a:buClr>
                <a:schemeClr val="bg1"/>
              </a:buClr>
              <a:buSzPct val="125000"/>
            </a:pPr>
            <a:r>
              <a:rPr lang="en-GB" sz="2800" dirty="0">
                <a:solidFill>
                  <a:srgbClr val="C00000"/>
                </a:solidFill>
                <a:latin typeface="+mj-lt"/>
              </a:rPr>
              <a:t>m = ‘threshold level’</a:t>
            </a:r>
          </a:p>
        </p:txBody>
      </p:sp>
      <p:graphicFrame>
        <p:nvGraphicFramePr>
          <p:cNvPr id="5122" name="Object 2"/>
          <p:cNvGraphicFramePr>
            <a:graphicFrameLocks noChangeAspect="1"/>
          </p:cNvGraphicFramePr>
          <p:nvPr/>
        </p:nvGraphicFramePr>
        <p:xfrm>
          <a:off x="6715125" y="3536156"/>
          <a:ext cx="2101850" cy="1204913"/>
        </p:xfrm>
        <a:graphic>
          <a:graphicData uri="http://schemas.openxmlformats.org/presentationml/2006/ole">
            <mc:AlternateContent xmlns:mc="http://schemas.openxmlformats.org/markup-compatibility/2006">
              <mc:Choice xmlns:v="urn:schemas-microsoft-com:vml" Requires="v">
                <p:oleObj spid="_x0000_s192541" name="Picture Publisher Bild" r:id="rId4" imgW="3105000" imgH="2371680" progId="">
                  <p:embed/>
                </p:oleObj>
              </mc:Choice>
              <mc:Fallback>
                <p:oleObj name="Picture Publisher Bild" r:id="rId4" imgW="3105000" imgH="237168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25" y="3536156"/>
                        <a:ext cx="2101850"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p:cNvGraphicFramePr>
            <a:graphicFrameLocks noChangeAspect="1"/>
          </p:cNvGraphicFramePr>
          <p:nvPr/>
        </p:nvGraphicFramePr>
        <p:xfrm>
          <a:off x="4429125" y="3589735"/>
          <a:ext cx="2101850" cy="1179909"/>
        </p:xfrm>
        <a:graphic>
          <a:graphicData uri="http://schemas.openxmlformats.org/presentationml/2006/ole">
            <mc:AlternateContent xmlns:mc="http://schemas.openxmlformats.org/markup-compatibility/2006">
              <mc:Choice xmlns:v="urn:schemas-microsoft-com:vml" Requires="v">
                <p:oleObj spid="_x0000_s192542" name="Picture Publisher Bild" r:id="rId6" imgW="3105000" imgH="2324160" progId="">
                  <p:embed/>
                </p:oleObj>
              </mc:Choice>
              <mc:Fallback>
                <p:oleObj name="Picture Publisher Bild" r:id="rId6" imgW="3105000" imgH="232416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9125" y="3589735"/>
                        <a:ext cx="2101850" cy="117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3" name="Line 27"/>
          <p:cNvSpPr>
            <a:spLocks noChangeShapeType="1"/>
          </p:cNvSpPr>
          <p:nvPr/>
        </p:nvSpPr>
        <p:spPr bwMode="auto">
          <a:xfrm flipH="1" flipV="1">
            <a:off x="1668463" y="2260997"/>
            <a:ext cx="692150" cy="2228850"/>
          </a:xfrm>
          <a:prstGeom prst="line">
            <a:avLst/>
          </a:prstGeom>
          <a:noFill/>
          <a:ln w="28575">
            <a:solidFill>
              <a:schemeClr val="bg1"/>
            </a:solidFill>
            <a:round/>
            <a:headEnd type="arrow" w="med" len="med"/>
            <a:tailEnd/>
          </a:ln>
        </p:spPr>
        <p:txBody>
          <a:bodyPr wrap="none" lIns="82945" tIns="41473" rIns="82945" bIns="41473" anchor="ctr"/>
          <a:lstStyle/>
          <a:p>
            <a:endParaRPr lang="en-US"/>
          </a:p>
        </p:txBody>
      </p:sp>
      <p:pic>
        <p:nvPicPr>
          <p:cNvPr id="5134" name="Picture 19"/>
          <p:cNvPicPr>
            <a:picLocks noChangeAspect="1" noChangeArrowheads="1"/>
          </p:cNvPicPr>
          <p:nvPr/>
        </p:nvPicPr>
        <p:blipFill>
          <a:blip r:embed="rId8" cstate="print"/>
          <a:srcRect l="35625" r="25801"/>
          <a:stretch>
            <a:fillRect/>
          </a:stretch>
        </p:blipFill>
        <p:spPr bwMode="auto">
          <a:xfrm>
            <a:off x="5072064" y="267892"/>
            <a:ext cx="3756025" cy="2574131"/>
          </a:xfrm>
          <a:prstGeom prst="rect">
            <a:avLst/>
          </a:prstGeom>
          <a:noFill/>
          <a:ln w="9525">
            <a:noFill/>
            <a:miter lim="800000"/>
            <a:headEnd/>
            <a:tailEnd/>
          </a:ln>
        </p:spPr>
      </p:pic>
      <p:sp>
        <p:nvSpPr>
          <p:cNvPr id="15" name="Date Placeholder 14"/>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16" name="Slide Number Placeholder 15"/>
          <p:cNvSpPr>
            <a:spLocks noGrp="1"/>
          </p:cNvSpPr>
          <p:nvPr>
            <p:ph type="sldNum" sz="quarter" idx="4294967295"/>
          </p:nvPr>
        </p:nvSpPr>
        <p:spPr>
          <a:xfrm>
            <a:off x="8215339" y="4800600"/>
            <a:ext cx="928662" cy="342900"/>
          </a:xfrm>
          <a:prstGeom prst="rect">
            <a:avLst/>
          </a:prstGeom>
        </p:spPr>
        <p:txBody>
          <a:bodyPr/>
          <a:lstStyle/>
          <a:p>
            <a:pPr>
              <a:defRPr/>
            </a:pPr>
            <a:fld id="{6DEFA628-D036-4CEE-BE35-FAA8146E6ADA}" type="slidenum">
              <a:rPr lang="en-US" smtClean="0"/>
              <a:pPr>
                <a:defRPr/>
              </a:pPr>
              <a:t>100</a:t>
            </a:fld>
            <a:endParaRPr lang="en-US" dirty="0"/>
          </a:p>
        </p:txBody>
      </p:sp>
      <p:graphicFrame>
        <p:nvGraphicFramePr>
          <p:cNvPr id="17" name="Object 16"/>
          <p:cNvGraphicFramePr>
            <a:graphicFrameLocks noChangeAspect="1"/>
          </p:cNvGraphicFramePr>
          <p:nvPr/>
        </p:nvGraphicFramePr>
        <p:xfrm>
          <a:off x="611560" y="2643758"/>
          <a:ext cx="3400377" cy="1224136"/>
        </p:xfrm>
        <a:graphic>
          <a:graphicData uri="http://schemas.openxmlformats.org/presentationml/2006/ole">
            <mc:AlternateContent xmlns:mc="http://schemas.openxmlformats.org/markup-compatibility/2006">
              <mc:Choice xmlns:v="urn:schemas-microsoft-com:vml" Requires="v">
                <p:oleObj spid="_x0000_s192543" name="Equation" r:id="rId9" imgW="1269720" imgH="457200" progId="Equation.3">
                  <p:embed/>
                </p:oleObj>
              </mc:Choice>
              <mc:Fallback>
                <p:oleObj name="Equation" r:id="rId9" imgW="1269720" imgH="4572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560" y="2643758"/>
                        <a:ext cx="3400377" cy="1224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101</a:t>
            </a:fld>
            <a:endParaRPr lang="en"/>
          </a:p>
        </p:txBody>
      </p:sp>
      <p:pic>
        <p:nvPicPr>
          <p:cNvPr id="193538" name="Picture 2"/>
          <p:cNvPicPr>
            <a:picLocks noChangeAspect="1" noChangeArrowheads="1"/>
          </p:cNvPicPr>
          <p:nvPr/>
        </p:nvPicPr>
        <p:blipFill>
          <a:blip r:embed="rId2"/>
          <a:srcRect/>
          <a:stretch>
            <a:fillRect/>
          </a:stretch>
        </p:blipFill>
        <p:spPr bwMode="auto">
          <a:xfrm>
            <a:off x="971600" y="195486"/>
            <a:ext cx="4401999" cy="4608512"/>
          </a:xfrm>
          <a:prstGeom prst="rect">
            <a:avLst/>
          </a:prstGeom>
          <a:noFill/>
          <a:ln w="9525">
            <a:noFill/>
            <a:miter lim="800000"/>
            <a:headEnd/>
            <a:tailEnd/>
          </a:ln>
        </p:spPr>
      </p:pic>
      <p:sp>
        <p:nvSpPr>
          <p:cNvPr id="4" name="Rectangle 3"/>
          <p:cNvSpPr/>
          <p:nvPr/>
        </p:nvSpPr>
        <p:spPr>
          <a:xfrm>
            <a:off x="5508104" y="555526"/>
            <a:ext cx="3384376" cy="4247317"/>
          </a:xfrm>
          <a:prstGeom prst="rect">
            <a:avLst/>
          </a:prstGeom>
        </p:spPr>
        <p:txBody>
          <a:bodyPr wrap="square">
            <a:spAutoFit/>
          </a:bodyPr>
          <a:lstStyle/>
          <a:p>
            <a:pPr>
              <a:spcAft>
                <a:spcPts val="1800"/>
              </a:spcAft>
            </a:pPr>
            <a:r>
              <a:rPr lang="en-IN" sz="2000" b="1" dirty="0">
                <a:solidFill>
                  <a:srgbClr val="C00000"/>
                </a:solidFill>
                <a:latin typeface="+mn-lt"/>
              </a:rPr>
              <a:t>Contrast stretching.</a:t>
            </a:r>
          </a:p>
          <a:p>
            <a:pPr>
              <a:spcAft>
                <a:spcPts val="1800"/>
              </a:spcAft>
            </a:pPr>
            <a:r>
              <a:rPr lang="en-IN" sz="2000" dirty="0">
                <a:latin typeface="+mn-lt"/>
              </a:rPr>
              <a:t>(a) Piecewise linear</a:t>
            </a:r>
          </a:p>
          <a:p>
            <a:pPr>
              <a:spcAft>
                <a:spcPts val="1800"/>
              </a:spcAft>
            </a:pPr>
            <a:r>
              <a:rPr lang="en-IN" sz="2000" dirty="0">
                <a:latin typeface="+mn-lt"/>
              </a:rPr>
              <a:t>Transformation function. </a:t>
            </a:r>
          </a:p>
          <a:p>
            <a:pPr>
              <a:spcAft>
                <a:spcPts val="1800"/>
              </a:spcAft>
            </a:pPr>
            <a:r>
              <a:rPr lang="en-IN" sz="2000" dirty="0">
                <a:latin typeface="+mn-lt"/>
              </a:rPr>
              <a:t>(b) A low contrast electron</a:t>
            </a:r>
          </a:p>
          <a:p>
            <a:pPr>
              <a:spcAft>
                <a:spcPts val="1800"/>
              </a:spcAft>
            </a:pPr>
            <a:r>
              <a:rPr lang="en-IN" sz="2000" dirty="0">
                <a:latin typeface="+mn-lt"/>
              </a:rPr>
              <a:t>microscope image of pollen, magnified 700 times.</a:t>
            </a:r>
          </a:p>
          <a:p>
            <a:pPr>
              <a:spcAft>
                <a:spcPts val="1800"/>
              </a:spcAft>
            </a:pPr>
            <a:r>
              <a:rPr lang="en-IN" sz="2000" dirty="0">
                <a:latin typeface="+mn-lt"/>
              </a:rPr>
              <a:t>(c) Result of contrast stretching.</a:t>
            </a:r>
          </a:p>
          <a:p>
            <a:pPr>
              <a:spcAft>
                <a:spcPts val="1800"/>
              </a:spcAft>
            </a:pPr>
            <a:r>
              <a:rPr lang="en-IN" sz="2000" dirty="0">
                <a:latin typeface="+mn-lt"/>
              </a:rPr>
              <a:t>(d) Result of </a:t>
            </a:r>
            <a:r>
              <a:rPr lang="en-IN" sz="2000" dirty="0" err="1">
                <a:latin typeface="+mn-lt"/>
              </a:rPr>
              <a:t>thresholding</a:t>
            </a:r>
            <a:r>
              <a:rPr lang="en-IN" sz="2000" dirty="0">
                <a:latin typeface="+mn-lt"/>
              </a:rPr>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102</a:t>
            </a:fld>
            <a:endParaRPr lang="en"/>
          </a:p>
        </p:txBody>
      </p:sp>
      <p:sp>
        <p:nvSpPr>
          <p:cNvPr id="4" name="Text Placeholder 1"/>
          <p:cNvSpPr txBox="1">
            <a:spLocks/>
          </p:cNvSpPr>
          <p:nvPr/>
        </p:nvSpPr>
        <p:spPr>
          <a:xfrm>
            <a:off x="1187624" y="0"/>
            <a:ext cx="7344816" cy="519600"/>
          </a:xfrm>
          <a:prstGeom prst="rect">
            <a:avLst/>
          </a:prstGeom>
          <a:solidFill>
            <a:srgbClr val="E2AC00"/>
          </a:solidFill>
          <a:ln>
            <a:noFill/>
          </a:ln>
        </p:spPr>
        <p:txBody>
          <a:bodyPr spcFirstLastPara="1" wrap="square" lIns="91425" tIns="91425" rIns="91425" bIns="91425" anchor="ctr" anchorCtr="0">
            <a:noAutofit/>
          </a:bodyPr>
          <a:lstStyle/>
          <a:p>
            <a:pPr marL="457200" indent="-228600" algn="ctr">
              <a:spcBef>
                <a:spcPts val="360"/>
              </a:spcBef>
              <a:buClr>
                <a:srgbClr val="A1BECC"/>
              </a:buClr>
              <a:buSzPts val="1600"/>
            </a:pPr>
            <a:r>
              <a:rPr kumimoji="0" lang="en-IN" sz="2800" b="1" i="0" u="none" strike="noStrike" kern="0" cap="none" spc="0" normalizeH="0" baseline="0" noProof="0">
                <a:ln>
                  <a:noFill/>
                </a:ln>
                <a:solidFill>
                  <a:srgbClr val="C00000"/>
                </a:solidFill>
                <a:effectLst/>
                <a:uLnTx/>
                <a:uFillTx/>
                <a:latin typeface="+mn-lt"/>
                <a:ea typeface="Varela Round"/>
                <a:cs typeface="Varela Round"/>
                <a:sym typeface="Varela Round"/>
              </a:rPr>
              <a:t>5</a:t>
            </a:r>
            <a:r>
              <a:rPr lang="en-IN" sz="2800" b="1">
                <a:solidFill>
                  <a:srgbClr val="C00000"/>
                </a:solidFill>
                <a:latin typeface="+mn-lt"/>
                <a:ea typeface="Varela Round"/>
                <a:cs typeface="Varela Round"/>
                <a:sym typeface="Varela Round"/>
              </a:rPr>
              <a:t>. Gray Level / Intensity-Level Slicing</a:t>
            </a:r>
            <a:endPar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endParaRPr>
          </a:p>
        </p:txBody>
      </p:sp>
      <p:sp>
        <p:nvSpPr>
          <p:cNvPr id="5" name="Rectangle 4"/>
          <p:cNvSpPr/>
          <p:nvPr/>
        </p:nvSpPr>
        <p:spPr>
          <a:xfrm>
            <a:off x="755576" y="771550"/>
            <a:ext cx="8136904" cy="461665"/>
          </a:xfrm>
          <a:prstGeom prst="rect">
            <a:avLst/>
          </a:prstGeom>
        </p:spPr>
        <p:txBody>
          <a:bodyPr wrap="square">
            <a:spAutoFit/>
          </a:bodyPr>
          <a:lstStyle/>
          <a:p>
            <a:pPr algn="ctr" eaLnBrk="0" hangingPunct="0">
              <a:buClr>
                <a:srgbClr val="FFFFFF"/>
              </a:buClr>
              <a:buSzPct val="125000"/>
              <a:defRPr/>
            </a:pPr>
            <a:r>
              <a:rPr lang="en-GB" sz="2400" b="1" dirty="0">
                <a:solidFill>
                  <a:srgbClr val="0070C0"/>
                </a:solidFill>
                <a:effectLst>
                  <a:outerShdw blurRad="38100" dist="38100" dir="2700000" algn="tl">
                    <a:srgbClr val="000000">
                      <a:alpha val="43137"/>
                    </a:srgbClr>
                  </a:outerShdw>
                </a:effectLst>
                <a:latin typeface="+mn-lt"/>
              </a:rPr>
              <a:t>Used to highlight a specific range of gray values</a:t>
            </a:r>
          </a:p>
        </p:txBody>
      </p:sp>
      <p:pic>
        <p:nvPicPr>
          <p:cNvPr id="6" name="Picture 2"/>
          <p:cNvPicPr>
            <a:picLocks noChangeAspect="1" noChangeArrowheads="1"/>
          </p:cNvPicPr>
          <p:nvPr/>
        </p:nvPicPr>
        <p:blipFill>
          <a:blip r:embed="rId3" cstate="print"/>
          <a:srcRect/>
          <a:stretch>
            <a:fillRect/>
          </a:stretch>
        </p:blipFill>
        <p:spPr bwMode="auto">
          <a:xfrm>
            <a:off x="714375" y="1491060"/>
            <a:ext cx="3457575" cy="3495675"/>
          </a:xfrm>
          <a:prstGeom prst="rect">
            <a:avLst/>
          </a:prstGeom>
          <a:noFill/>
          <a:ln w="9525">
            <a:noFill/>
            <a:miter lim="800000"/>
            <a:headEnd/>
            <a:tailEnd/>
          </a:ln>
        </p:spPr>
      </p:pic>
      <p:sp>
        <p:nvSpPr>
          <p:cNvPr id="7" name="TextBox 6"/>
          <p:cNvSpPr txBox="1">
            <a:spLocks noChangeArrowheads="1"/>
          </p:cNvSpPr>
          <p:nvPr/>
        </p:nvSpPr>
        <p:spPr bwMode="auto">
          <a:xfrm>
            <a:off x="4572000" y="2211710"/>
            <a:ext cx="3888432" cy="2308324"/>
          </a:xfrm>
          <a:prstGeom prst="rect">
            <a:avLst/>
          </a:prstGeom>
          <a:noFill/>
          <a:ln w="9525">
            <a:noFill/>
            <a:miter lim="800000"/>
            <a:headEnd/>
            <a:tailEnd/>
          </a:ln>
        </p:spPr>
        <p:txBody>
          <a:bodyPr wrap="square">
            <a:spAutoFit/>
          </a:bodyPr>
          <a:lstStyle/>
          <a:p>
            <a:pPr algn="just"/>
            <a:r>
              <a:rPr lang="en-US" sz="2400" dirty="0">
                <a:latin typeface="+mn-lt"/>
              </a:rPr>
              <a:t>One way is to display a high value for all gray levels in the range of interest and a low value for all other gray levels</a:t>
            </a:r>
          </a:p>
          <a:p>
            <a:pPr algn="just"/>
            <a:r>
              <a:rPr lang="en-GB" sz="2400" dirty="0">
                <a:latin typeface="+mn-lt"/>
              </a:rPr>
              <a:t>(binary image).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103</a:t>
            </a:fld>
            <a:endParaRPr lang="en"/>
          </a:p>
        </p:txBody>
      </p:sp>
      <p:sp>
        <p:nvSpPr>
          <p:cNvPr id="4" name="Rectangle 3"/>
          <p:cNvSpPr/>
          <p:nvPr/>
        </p:nvSpPr>
        <p:spPr>
          <a:xfrm>
            <a:off x="1835696" y="195486"/>
            <a:ext cx="5904656" cy="1200329"/>
          </a:xfrm>
          <a:prstGeom prst="rect">
            <a:avLst/>
          </a:prstGeom>
        </p:spPr>
        <p:txBody>
          <a:bodyPr wrap="square">
            <a:spAutoFit/>
          </a:bodyPr>
          <a:lstStyle/>
          <a:p>
            <a:pPr algn="ctr"/>
            <a:r>
              <a:rPr lang="en-US" sz="2400" dirty="0">
                <a:solidFill>
                  <a:srgbClr val="0070C0"/>
                </a:solidFill>
                <a:latin typeface="+mn-lt"/>
              </a:rPr>
              <a:t>What should we do </a:t>
            </a:r>
            <a:r>
              <a:rPr lang="en-US" sz="2400" dirty="0">
                <a:solidFill>
                  <a:srgbClr val="0070C0"/>
                </a:solidFill>
                <a:latin typeface="+mn-lt"/>
                <a:cs typeface="Arial" charset="0"/>
              </a:rPr>
              <a:t>to brighten the desired range of gray levels and leave all other intensities unchanged?</a:t>
            </a:r>
            <a:endParaRPr lang="en-US" sz="2400" dirty="0">
              <a:solidFill>
                <a:srgbClr val="0070C0"/>
              </a:solidFill>
              <a:latin typeface="+mn-lt"/>
            </a:endParaRPr>
          </a:p>
        </p:txBody>
      </p:sp>
      <p:pic>
        <p:nvPicPr>
          <p:cNvPr id="194562" name="Picture 2"/>
          <p:cNvPicPr>
            <a:picLocks noChangeAspect="1" noChangeArrowheads="1"/>
          </p:cNvPicPr>
          <p:nvPr/>
        </p:nvPicPr>
        <p:blipFill>
          <a:blip r:embed="rId2"/>
          <a:srcRect/>
          <a:stretch>
            <a:fillRect/>
          </a:stretch>
        </p:blipFill>
        <p:spPr bwMode="auto">
          <a:xfrm>
            <a:off x="3347864" y="1635646"/>
            <a:ext cx="3577555" cy="322302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104</a:t>
            </a:fld>
            <a:endParaRPr lang="en"/>
          </a:p>
        </p:txBody>
      </p:sp>
      <p:pic>
        <p:nvPicPr>
          <p:cNvPr id="195586" name="Picture 2"/>
          <p:cNvPicPr>
            <a:picLocks noChangeAspect="1" noChangeArrowheads="1"/>
          </p:cNvPicPr>
          <p:nvPr/>
        </p:nvPicPr>
        <p:blipFill>
          <a:blip r:embed="rId2"/>
          <a:srcRect/>
          <a:stretch>
            <a:fillRect/>
          </a:stretch>
        </p:blipFill>
        <p:spPr bwMode="auto">
          <a:xfrm>
            <a:off x="1259632" y="267494"/>
            <a:ext cx="6603110" cy="2703364"/>
          </a:xfrm>
          <a:prstGeom prst="rect">
            <a:avLst/>
          </a:prstGeom>
          <a:noFill/>
          <a:ln w="9525">
            <a:noFill/>
            <a:miter lim="800000"/>
            <a:headEnd/>
            <a:tailEnd/>
          </a:ln>
        </p:spPr>
      </p:pic>
      <p:sp>
        <p:nvSpPr>
          <p:cNvPr id="5" name="Rectangle 4"/>
          <p:cNvSpPr/>
          <p:nvPr/>
        </p:nvSpPr>
        <p:spPr>
          <a:xfrm>
            <a:off x="611560" y="3003798"/>
            <a:ext cx="7920880" cy="1938992"/>
          </a:xfrm>
          <a:prstGeom prst="rect">
            <a:avLst/>
          </a:prstGeom>
        </p:spPr>
        <p:txBody>
          <a:bodyPr wrap="square">
            <a:spAutoFit/>
          </a:bodyPr>
          <a:lstStyle/>
          <a:p>
            <a:pPr marL="342900" indent="-342900">
              <a:buAutoNum type="alphaLcParenBoth"/>
            </a:pPr>
            <a:r>
              <a:rPr lang="en-US" sz="2000" dirty="0">
                <a:latin typeface="+mn-lt"/>
              </a:rPr>
              <a:t>Aortic angiogram. </a:t>
            </a:r>
          </a:p>
          <a:p>
            <a:pPr marL="342900" indent="-342900">
              <a:buAutoNum type="alphaLcParenBoth"/>
            </a:pPr>
            <a:r>
              <a:rPr lang="en-US" sz="2000" dirty="0">
                <a:latin typeface="+mn-lt"/>
              </a:rPr>
              <a:t>Result of using a slicing transformation, with the range of intensities of interest selected in the upper end of the gray scale. </a:t>
            </a:r>
          </a:p>
          <a:p>
            <a:pPr marL="342900" indent="-342900">
              <a:buAutoNum type="alphaLcParenBoth"/>
            </a:pPr>
            <a:r>
              <a:rPr lang="en-US" sz="2000" dirty="0">
                <a:latin typeface="+mn-lt"/>
              </a:rPr>
              <a:t>Result of using the transformation with the selected range set near black, so that the grays in the area of the blood vessels and </a:t>
            </a:r>
            <a:r>
              <a:rPr lang="en-IN" sz="2000" dirty="0">
                <a:latin typeface="+mn-lt"/>
              </a:rPr>
              <a:t>kidneys were preserved.</a:t>
            </a:r>
          </a:p>
        </p:txBody>
      </p:sp>
    </p:spTree>
  </p:cSld>
  <p:clrMapOvr>
    <a:masterClrMapping/>
  </p:clrMapOvr>
  <p:transition>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105</a:t>
            </a:fld>
            <a:endParaRPr lang="en"/>
          </a:p>
        </p:txBody>
      </p:sp>
      <p:sp>
        <p:nvSpPr>
          <p:cNvPr id="4" name="Text Placeholder 1"/>
          <p:cNvSpPr txBox="1">
            <a:spLocks/>
          </p:cNvSpPr>
          <p:nvPr/>
        </p:nvSpPr>
        <p:spPr>
          <a:xfrm>
            <a:off x="1979712" y="0"/>
            <a:ext cx="5256584" cy="519600"/>
          </a:xfrm>
          <a:prstGeom prst="rect">
            <a:avLst/>
          </a:prstGeom>
          <a:solidFill>
            <a:srgbClr val="E2AC00"/>
          </a:solidFill>
          <a:ln>
            <a:noFill/>
          </a:ln>
        </p:spPr>
        <p:txBody>
          <a:bodyPr spcFirstLastPara="1" wrap="square" lIns="91425" tIns="91425" rIns="91425" bIns="91425" anchor="ctr" anchorCtr="0">
            <a:noAutofit/>
          </a:bodyPr>
          <a:lstStyle/>
          <a:p>
            <a:pPr marL="457200" indent="-228600" algn="ctr">
              <a:spcBef>
                <a:spcPts val="360"/>
              </a:spcBef>
              <a:buClr>
                <a:srgbClr val="A1BECC"/>
              </a:buClr>
              <a:buSzPts val="1600"/>
            </a:pPr>
            <a:r>
              <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rPr>
              <a:t>6</a:t>
            </a:r>
            <a:r>
              <a:rPr lang="en-IN" sz="2800" b="1" dirty="0">
                <a:solidFill>
                  <a:srgbClr val="C00000"/>
                </a:solidFill>
                <a:latin typeface="+mn-lt"/>
                <a:ea typeface="Varela Round"/>
                <a:cs typeface="Varela Round"/>
                <a:sym typeface="Varela Round"/>
              </a:rPr>
              <a:t>. Bit Plane Slicing</a:t>
            </a:r>
            <a:endPar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endParaRPr>
          </a:p>
        </p:txBody>
      </p:sp>
      <p:grpSp>
        <p:nvGrpSpPr>
          <p:cNvPr id="5" name="Group 9"/>
          <p:cNvGrpSpPr>
            <a:grpSpLocks/>
          </p:cNvGrpSpPr>
          <p:nvPr/>
        </p:nvGrpSpPr>
        <p:grpSpPr bwMode="auto">
          <a:xfrm>
            <a:off x="214312" y="627534"/>
            <a:ext cx="6215063" cy="2405062"/>
            <a:chOff x="0" y="1785926"/>
            <a:chExt cx="6215074" cy="2405074"/>
          </a:xfrm>
        </p:grpSpPr>
        <p:pic>
          <p:nvPicPr>
            <p:cNvPr id="6" name="Picture 2"/>
            <p:cNvPicPr>
              <a:picLocks noChangeAspect="1" noChangeArrowheads="1"/>
            </p:cNvPicPr>
            <p:nvPr/>
          </p:nvPicPr>
          <p:blipFill>
            <a:blip r:embed="rId3" cstate="print"/>
            <a:srcRect r="9035"/>
            <a:stretch>
              <a:fillRect/>
            </a:stretch>
          </p:blipFill>
          <p:spPr bwMode="auto">
            <a:xfrm>
              <a:off x="0" y="1785926"/>
              <a:ext cx="6000792" cy="2405074"/>
            </a:xfrm>
            <a:prstGeom prst="rect">
              <a:avLst/>
            </a:prstGeom>
            <a:noFill/>
            <a:ln w="9525">
              <a:noFill/>
              <a:miter lim="800000"/>
              <a:headEnd/>
              <a:tailEnd/>
            </a:ln>
          </p:spPr>
        </p:pic>
        <p:sp>
          <p:nvSpPr>
            <p:cNvPr id="7" name="Right Brace 6"/>
            <p:cNvSpPr/>
            <p:nvPr/>
          </p:nvSpPr>
          <p:spPr>
            <a:xfrm>
              <a:off x="5857884" y="1928802"/>
              <a:ext cx="357190" cy="928694"/>
            </a:xfrm>
            <a:prstGeom prst="rightBrace">
              <a:avLst/>
            </a:prstGeom>
            <a:effectLst>
              <a:glow rad="139700">
                <a:schemeClr val="accent4">
                  <a:satMod val="175000"/>
                  <a:alpha val="40000"/>
                </a:schemeClr>
              </a:glow>
              <a:outerShdw blurRad="38100" dist="30000" dir="5400000" rotWithShape="0">
                <a:srgbClr val="000000">
                  <a:alpha val="45000"/>
                </a:srgbClr>
              </a:outerShdw>
            </a:effectLst>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a:p>
          </p:txBody>
        </p:sp>
        <p:sp>
          <p:nvSpPr>
            <p:cNvPr id="8" name="Right Brace 7"/>
            <p:cNvSpPr/>
            <p:nvPr/>
          </p:nvSpPr>
          <p:spPr>
            <a:xfrm>
              <a:off x="5857884" y="2928934"/>
              <a:ext cx="357190" cy="928694"/>
            </a:xfrm>
            <a:prstGeom prst="rightBrace">
              <a:avLst/>
            </a:prstGeom>
            <a:effectLst>
              <a:glow rad="139700">
                <a:schemeClr val="accent4">
                  <a:satMod val="175000"/>
                  <a:alpha val="40000"/>
                </a:schemeClr>
              </a:glow>
              <a:outerShdw blurRad="38100" dist="30000" dir="5400000" rotWithShape="0">
                <a:srgbClr val="000000">
                  <a:alpha val="45000"/>
                </a:srgbClr>
              </a:outerShdw>
            </a:effectLst>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a:p>
          </p:txBody>
        </p:sp>
      </p:grpSp>
      <p:sp>
        <p:nvSpPr>
          <p:cNvPr id="9" name="TextBox 10"/>
          <p:cNvSpPr txBox="1">
            <a:spLocks noChangeArrowheads="1"/>
          </p:cNvSpPr>
          <p:nvPr/>
        </p:nvSpPr>
        <p:spPr bwMode="auto">
          <a:xfrm>
            <a:off x="6643687" y="1056159"/>
            <a:ext cx="2500313" cy="1570037"/>
          </a:xfrm>
          <a:prstGeom prst="rect">
            <a:avLst/>
          </a:prstGeom>
          <a:noFill/>
          <a:ln w="9525">
            <a:noFill/>
            <a:miter lim="800000"/>
            <a:headEnd/>
            <a:tailEnd/>
          </a:ln>
        </p:spPr>
        <p:txBody>
          <a:bodyPr>
            <a:spAutoFit/>
          </a:bodyPr>
          <a:lstStyle/>
          <a:p>
            <a:r>
              <a:rPr lang="en-GB" sz="2400" dirty="0">
                <a:latin typeface="+mn-lt"/>
              </a:rPr>
              <a:t>Visually significant data</a:t>
            </a:r>
          </a:p>
          <a:p>
            <a:endParaRPr lang="en-GB" sz="2400" dirty="0">
              <a:latin typeface="+mn-lt"/>
            </a:endParaRPr>
          </a:p>
          <a:p>
            <a:r>
              <a:rPr lang="en-GB" sz="2400" dirty="0">
                <a:latin typeface="+mn-lt"/>
              </a:rPr>
              <a:t>Subtle details</a:t>
            </a:r>
          </a:p>
        </p:txBody>
      </p:sp>
      <p:sp>
        <p:nvSpPr>
          <p:cNvPr id="10" name="TextBox 9"/>
          <p:cNvSpPr txBox="1"/>
          <p:nvPr/>
        </p:nvSpPr>
        <p:spPr>
          <a:xfrm>
            <a:off x="714375" y="3199284"/>
            <a:ext cx="8215312" cy="1569660"/>
          </a:xfrm>
          <a:prstGeom prst="rect">
            <a:avLst/>
          </a:prstGeom>
          <a:noFill/>
        </p:spPr>
        <p:txBody>
          <a:bodyPr>
            <a:spAutoFit/>
          </a:bodyPr>
          <a:lstStyle/>
          <a:p>
            <a:pPr algn="ctr">
              <a:defRPr/>
            </a:pPr>
            <a:r>
              <a:rPr lang="en-GB" sz="2400" b="1" dirty="0">
                <a:solidFill>
                  <a:srgbClr val="0070C0"/>
                </a:solidFill>
                <a:latin typeface="+mn-lt"/>
              </a:rPr>
              <a:t>Extracts the information of a single bit plane</a:t>
            </a:r>
          </a:p>
          <a:p>
            <a:pPr algn="ctr">
              <a:defRPr/>
            </a:pPr>
            <a:r>
              <a:rPr lang="en-GB" sz="2400" dirty="0">
                <a:solidFill>
                  <a:srgbClr val="0070C0"/>
                </a:solidFill>
                <a:latin typeface="+mn-lt"/>
              </a:rPr>
              <a:t>Instead of highlighting gray-level ranges, highlighting the contribution made to the total image appearance by specific bits might be desired.</a:t>
            </a:r>
            <a:endParaRPr lang="en-GB" sz="2000" dirty="0">
              <a:solidFill>
                <a:srgbClr val="0070C0"/>
              </a:solidFill>
              <a:latin typeface="+mn-l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60CF0C1A-B3F6-4408-9844-6D62D57EF921}" type="slidenum">
              <a:rPr lang="en-GB" smtClean="0"/>
              <a:pPr>
                <a:defRPr/>
              </a:pPr>
              <a:t>106</a:t>
            </a:fld>
            <a:endParaRPr lang="en-GB" dirty="0"/>
          </a:p>
        </p:txBody>
      </p:sp>
      <p:pic>
        <p:nvPicPr>
          <p:cNvPr id="35844" name="Picture 8"/>
          <p:cNvPicPr>
            <a:picLocks noChangeAspect="1" noChangeArrowheads="1"/>
          </p:cNvPicPr>
          <p:nvPr/>
        </p:nvPicPr>
        <p:blipFill>
          <a:blip r:embed="rId3" cstate="print"/>
          <a:srcRect/>
          <a:stretch>
            <a:fillRect/>
          </a:stretch>
        </p:blipFill>
        <p:spPr bwMode="auto">
          <a:xfrm>
            <a:off x="1" y="0"/>
            <a:ext cx="3857625" cy="1988344"/>
          </a:xfrm>
          <a:prstGeom prst="rect">
            <a:avLst/>
          </a:prstGeom>
          <a:noFill/>
          <a:ln w="9525">
            <a:noFill/>
            <a:miter lim="800000"/>
            <a:headEnd/>
            <a:tailEnd/>
          </a:ln>
        </p:spPr>
      </p:pic>
      <p:pic>
        <p:nvPicPr>
          <p:cNvPr id="35845" name="Picture 11"/>
          <p:cNvPicPr>
            <a:picLocks noChangeAspect="1" noChangeArrowheads="1"/>
          </p:cNvPicPr>
          <p:nvPr/>
        </p:nvPicPr>
        <p:blipFill>
          <a:blip r:embed="rId4" cstate="print"/>
          <a:srcRect/>
          <a:stretch>
            <a:fillRect/>
          </a:stretch>
        </p:blipFill>
        <p:spPr bwMode="auto">
          <a:xfrm>
            <a:off x="3894139" y="910829"/>
            <a:ext cx="5064125" cy="3983831"/>
          </a:xfrm>
          <a:prstGeom prst="rect">
            <a:avLst/>
          </a:prstGeom>
          <a:noFill/>
          <a:ln w="9525">
            <a:noFill/>
            <a:miter lim="800000"/>
            <a:headEnd/>
            <a:tailEnd/>
          </a:ln>
        </p:spPr>
      </p:pic>
      <p:sp>
        <p:nvSpPr>
          <p:cNvPr id="35846" name="Text Box 15"/>
          <p:cNvSpPr txBox="1">
            <a:spLocks noChangeArrowheads="1"/>
          </p:cNvSpPr>
          <p:nvPr/>
        </p:nvSpPr>
        <p:spPr bwMode="auto">
          <a:xfrm>
            <a:off x="3929064" y="535782"/>
            <a:ext cx="1080745" cy="307777"/>
          </a:xfrm>
          <a:prstGeom prst="rect">
            <a:avLst/>
          </a:prstGeom>
          <a:noFill/>
          <a:ln w="9525">
            <a:noFill/>
            <a:miter lim="800000"/>
            <a:headEnd/>
            <a:tailEnd/>
          </a:ln>
        </p:spPr>
        <p:txBody>
          <a:bodyPr wrap="none">
            <a:spAutoFit/>
          </a:bodyPr>
          <a:lstStyle/>
          <a:p>
            <a:r>
              <a:rPr lang="en-US" sz="1400"/>
              <a:t>MSB (bit 7)</a:t>
            </a:r>
          </a:p>
        </p:txBody>
      </p:sp>
      <p:sp>
        <p:nvSpPr>
          <p:cNvPr id="35847" name="Text Box 16"/>
          <p:cNvSpPr txBox="1">
            <a:spLocks noChangeArrowheads="1"/>
          </p:cNvSpPr>
          <p:nvPr/>
        </p:nvSpPr>
        <p:spPr bwMode="auto">
          <a:xfrm>
            <a:off x="7429500" y="4914901"/>
            <a:ext cx="1031051" cy="307777"/>
          </a:xfrm>
          <a:prstGeom prst="rect">
            <a:avLst/>
          </a:prstGeom>
          <a:noFill/>
          <a:ln w="9525">
            <a:noFill/>
            <a:miter lim="800000"/>
            <a:headEnd/>
            <a:tailEnd/>
          </a:ln>
        </p:spPr>
        <p:txBody>
          <a:bodyPr wrap="none">
            <a:spAutoFit/>
          </a:bodyPr>
          <a:lstStyle/>
          <a:p>
            <a:r>
              <a:rPr lang="en-US" sz="1400"/>
              <a:t>LSB (bit 0)</a:t>
            </a:r>
          </a:p>
        </p:txBody>
      </p:sp>
      <p:cxnSp>
        <p:nvCxnSpPr>
          <p:cNvPr id="9" name="Straight Arrow Connector 8"/>
          <p:cNvCxnSpPr>
            <a:stCxn id="35846" idx="2"/>
          </p:cNvCxnSpPr>
          <p:nvPr/>
        </p:nvCxnSpPr>
        <p:spPr>
          <a:xfrm>
            <a:off x="4469437" y="843559"/>
            <a:ext cx="531188" cy="33516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a:stCxn id="35847" idx="0"/>
          </p:cNvCxnSpPr>
          <p:nvPr/>
        </p:nvCxnSpPr>
        <p:spPr>
          <a:xfrm flipH="1" flipV="1">
            <a:off x="7929564" y="4232673"/>
            <a:ext cx="15462" cy="6822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316416" y="4752000"/>
            <a:ext cx="827584" cy="391500"/>
          </a:xfrm>
        </p:spPr>
        <p:txBody>
          <a:bodyPr/>
          <a:lstStyle/>
          <a:p>
            <a:fld id="{00000000-1234-1234-1234-123412341234}" type="slidenum">
              <a:rPr lang="en" smtClean="0"/>
              <a:pPr/>
              <a:t>107</a:t>
            </a:fld>
            <a:endParaRPr lang="en" dirty="0"/>
          </a:p>
        </p:txBody>
      </p:sp>
      <p:sp>
        <p:nvSpPr>
          <p:cNvPr id="4" name="Rectangle 3"/>
          <p:cNvSpPr/>
          <p:nvPr/>
        </p:nvSpPr>
        <p:spPr>
          <a:xfrm>
            <a:off x="1115616" y="2211710"/>
            <a:ext cx="6929486" cy="1107996"/>
          </a:xfrm>
          <a:prstGeom prst="rect">
            <a:avLst/>
          </a:prstGeom>
          <a:noFill/>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all" spc="0" normalizeH="0" baseline="0" noProof="0" dirty="0">
                <a:ln/>
                <a:solidFill>
                  <a:srgbClr val="B83D68"/>
                </a:solidFill>
                <a:effectLst>
                  <a:outerShdw blurRad="19685" dist="12700" dir="5400000" algn="tl" rotWithShape="0">
                    <a:srgbClr val="B83D68">
                      <a:satMod val="130000"/>
                      <a:alpha val="60000"/>
                    </a:srgbClr>
                  </a:outerShdw>
                  <a:reflection blurRad="10000" stA="55000" endPos="48000" dist="500" dir="5400000" sy="-100000" algn="bl" rotWithShape="0"/>
                </a:effectLst>
                <a:uLnTx/>
                <a:uFillTx/>
                <a:latin typeface="+mn-lt"/>
              </a:rPr>
              <a:t>Histograms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108</a:t>
            </a:fld>
            <a:endParaRPr lang="en"/>
          </a:p>
        </p:txBody>
      </p:sp>
      <p:sp>
        <p:nvSpPr>
          <p:cNvPr id="3" name="Rectangle 2"/>
          <p:cNvSpPr/>
          <p:nvPr/>
        </p:nvSpPr>
        <p:spPr>
          <a:xfrm>
            <a:off x="611560" y="111353"/>
            <a:ext cx="8280920" cy="4724370"/>
          </a:xfrm>
          <a:prstGeom prst="rect">
            <a:avLst/>
          </a:prstGeom>
        </p:spPr>
        <p:txBody>
          <a:bodyPr wrap="square">
            <a:spAutoFit/>
          </a:bodyPr>
          <a:lstStyle/>
          <a:p>
            <a:pPr lvl="0">
              <a:buClrTx/>
              <a:defRPr/>
            </a:pPr>
            <a:r>
              <a:rPr lang="en-US" sz="2400" kern="1200" dirty="0">
                <a:solidFill>
                  <a:srgbClr val="0070C0"/>
                </a:solidFill>
                <a:latin typeface="+mn-lt"/>
                <a:ea typeface="+mn-ea"/>
                <a:cs typeface="+mn-cs"/>
              </a:rPr>
              <a:t>The </a:t>
            </a:r>
            <a:r>
              <a:rPr lang="en-US" sz="2400" b="1" kern="1200" dirty="0">
                <a:solidFill>
                  <a:srgbClr val="0070C0"/>
                </a:solidFill>
                <a:latin typeface="+mn-lt"/>
                <a:ea typeface="+mn-ea"/>
                <a:cs typeface="+mn-cs"/>
              </a:rPr>
              <a:t>histogram</a:t>
            </a:r>
            <a:r>
              <a:rPr lang="en-US" sz="2400" kern="1200" dirty="0">
                <a:solidFill>
                  <a:srgbClr val="0070C0"/>
                </a:solidFill>
                <a:latin typeface="+mn-lt"/>
                <a:ea typeface="+mn-ea"/>
                <a:cs typeface="+mn-cs"/>
              </a:rPr>
              <a:t> of a digital image with grey levels from 0 to L-1 is a discrete </a:t>
            </a:r>
            <a:r>
              <a:rPr lang="en-GB" sz="2400" kern="1200" dirty="0">
                <a:solidFill>
                  <a:srgbClr val="0070C0"/>
                </a:solidFill>
                <a:latin typeface="+mn-lt"/>
                <a:ea typeface="+mn-ea"/>
                <a:cs typeface="+mn-cs"/>
              </a:rPr>
              <a:t>function </a:t>
            </a:r>
          </a:p>
          <a:p>
            <a:pPr lvl="0" algn="ctr">
              <a:buClrTx/>
              <a:defRPr/>
            </a:pPr>
            <a:r>
              <a:rPr lang="en-GB" sz="4000" b="1" kern="1200" dirty="0">
                <a:solidFill>
                  <a:srgbClr val="C00000"/>
                </a:solidFill>
                <a:latin typeface="+mn-lt"/>
                <a:ea typeface="+mn-ea"/>
                <a:cs typeface="+mn-cs"/>
              </a:rPr>
              <a:t>h(</a:t>
            </a:r>
            <a:r>
              <a:rPr lang="en-GB" sz="4000" b="1" kern="1200" dirty="0" err="1">
                <a:solidFill>
                  <a:srgbClr val="C00000"/>
                </a:solidFill>
                <a:latin typeface="+mn-lt"/>
                <a:ea typeface="+mn-ea"/>
                <a:cs typeface="+mn-cs"/>
              </a:rPr>
              <a:t>r</a:t>
            </a:r>
            <a:r>
              <a:rPr lang="en-GB" sz="4000" b="1" kern="1200" baseline="-25000" dirty="0" err="1">
                <a:solidFill>
                  <a:srgbClr val="C00000"/>
                </a:solidFill>
                <a:latin typeface="+mn-lt"/>
                <a:ea typeface="+mn-ea"/>
                <a:cs typeface="+mn-cs"/>
              </a:rPr>
              <a:t>k</a:t>
            </a:r>
            <a:r>
              <a:rPr lang="en-GB" sz="4000" b="1" kern="1200" dirty="0">
                <a:solidFill>
                  <a:srgbClr val="C00000"/>
                </a:solidFill>
                <a:latin typeface="+mn-lt"/>
                <a:ea typeface="+mn-ea"/>
                <a:cs typeface="+mn-cs"/>
              </a:rPr>
              <a:t>)  =  </a:t>
            </a:r>
            <a:r>
              <a:rPr lang="en-GB" sz="4000" b="1" kern="1200" dirty="0" err="1">
                <a:solidFill>
                  <a:srgbClr val="C00000"/>
                </a:solidFill>
                <a:latin typeface="+mn-lt"/>
                <a:ea typeface="+mn-ea"/>
                <a:cs typeface="+mn-cs"/>
              </a:rPr>
              <a:t>n</a:t>
            </a:r>
            <a:r>
              <a:rPr lang="en-GB" sz="4000" b="1" kern="1200" baseline="-25000" dirty="0" err="1">
                <a:solidFill>
                  <a:srgbClr val="C00000"/>
                </a:solidFill>
                <a:latin typeface="+mn-lt"/>
                <a:ea typeface="+mn-ea"/>
                <a:cs typeface="+mn-cs"/>
              </a:rPr>
              <a:t>k</a:t>
            </a:r>
            <a:endParaRPr lang="en-GB" sz="3200" b="1" kern="1200" baseline="-25000" dirty="0">
              <a:solidFill>
                <a:srgbClr val="C00000"/>
              </a:solidFill>
              <a:latin typeface="+mn-lt"/>
              <a:ea typeface="+mn-ea"/>
              <a:cs typeface="+mn-cs"/>
            </a:endParaRPr>
          </a:p>
          <a:p>
            <a:pPr lvl="0">
              <a:buClrTx/>
              <a:defRPr/>
            </a:pPr>
            <a:r>
              <a:rPr lang="en-GB" sz="2000" i="1" kern="1200" dirty="0">
                <a:solidFill>
                  <a:srgbClr val="0070C0"/>
                </a:solidFill>
                <a:latin typeface="+mn-lt"/>
                <a:ea typeface="+mn-ea"/>
                <a:cs typeface="+mn-cs"/>
              </a:rPr>
              <a:t> </a:t>
            </a:r>
            <a:r>
              <a:rPr lang="en-GB" sz="2400" kern="1200" dirty="0">
                <a:solidFill>
                  <a:srgbClr val="0070C0"/>
                </a:solidFill>
                <a:latin typeface="+mn-lt"/>
                <a:ea typeface="+mn-ea"/>
                <a:cs typeface="+mn-cs"/>
              </a:rPr>
              <a:t>or for a </a:t>
            </a:r>
            <a:r>
              <a:rPr lang="en-GB" sz="2400" b="1" kern="1200" dirty="0">
                <a:solidFill>
                  <a:srgbClr val="0070C0"/>
                </a:solidFill>
                <a:latin typeface="+mn-lt"/>
                <a:ea typeface="+mn-ea"/>
                <a:cs typeface="+mn-cs"/>
              </a:rPr>
              <a:t>normalized Histogram </a:t>
            </a:r>
            <a:r>
              <a:rPr lang="en-GB" sz="2400" kern="1200" dirty="0">
                <a:solidFill>
                  <a:srgbClr val="0070C0"/>
                </a:solidFill>
                <a:latin typeface="+mn-lt"/>
                <a:ea typeface="+mn-ea"/>
                <a:cs typeface="+mn-cs"/>
              </a:rPr>
              <a:t>it is</a:t>
            </a:r>
          </a:p>
          <a:p>
            <a:pPr lvl="0">
              <a:buClrTx/>
              <a:defRPr/>
            </a:pPr>
            <a:endParaRPr lang="en-GB" sz="2000" kern="1200" dirty="0">
              <a:solidFill>
                <a:srgbClr val="0070C0"/>
              </a:solidFill>
              <a:latin typeface="+mn-lt"/>
              <a:ea typeface="+mn-ea"/>
              <a:cs typeface="+mn-cs"/>
            </a:endParaRPr>
          </a:p>
          <a:p>
            <a:pPr lvl="0">
              <a:spcAft>
                <a:spcPts val="600"/>
              </a:spcAft>
              <a:buClrTx/>
              <a:defRPr/>
            </a:pPr>
            <a:endParaRPr lang="en-GB" sz="2400" kern="1200" dirty="0">
              <a:solidFill>
                <a:srgbClr val="0070C0"/>
              </a:solidFill>
              <a:latin typeface="+mn-lt"/>
              <a:ea typeface="+mn-ea"/>
              <a:cs typeface="+mn-cs"/>
            </a:endParaRPr>
          </a:p>
          <a:p>
            <a:pPr lvl="0">
              <a:spcAft>
                <a:spcPts val="600"/>
              </a:spcAft>
              <a:buClrTx/>
              <a:defRPr/>
            </a:pPr>
            <a:r>
              <a:rPr lang="en-GB" sz="2400" kern="1200" dirty="0">
                <a:solidFill>
                  <a:srgbClr val="0070C0"/>
                </a:solidFill>
                <a:latin typeface="+mn-lt"/>
                <a:ea typeface="+mn-ea"/>
                <a:cs typeface="+mn-cs"/>
              </a:rPr>
              <a:t>where:</a:t>
            </a:r>
          </a:p>
          <a:p>
            <a:pPr marL="396875" lvl="0" indent="-396875">
              <a:spcAft>
                <a:spcPts val="600"/>
              </a:spcAft>
              <a:buClrTx/>
              <a:buFont typeface="Wingdings" pitchFamily="2" charset="2"/>
              <a:buChar char="§"/>
              <a:defRPr/>
            </a:pPr>
            <a:r>
              <a:rPr lang="en-US" sz="2400" kern="1200" dirty="0" err="1">
                <a:solidFill>
                  <a:srgbClr val="0070C0"/>
                </a:solidFill>
                <a:latin typeface="+mn-lt"/>
                <a:ea typeface="+mn-ea"/>
                <a:cs typeface="+mn-cs"/>
              </a:rPr>
              <a:t>r</a:t>
            </a:r>
            <a:r>
              <a:rPr lang="en-US" sz="2400" kern="1200" baseline="-25000" dirty="0" err="1">
                <a:solidFill>
                  <a:srgbClr val="0070C0"/>
                </a:solidFill>
                <a:latin typeface="+mn-lt"/>
                <a:ea typeface="+mn-ea"/>
                <a:cs typeface="+mn-cs"/>
              </a:rPr>
              <a:t>k</a:t>
            </a:r>
            <a:r>
              <a:rPr lang="en-US" sz="2400" kern="1200" dirty="0">
                <a:solidFill>
                  <a:srgbClr val="0070C0"/>
                </a:solidFill>
                <a:latin typeface="+mn-lt"/>
                <a:ea typeface="+mn-ea"/>
                <a:cs typeface="+mn-cs"/>
              </a:rPr>
              <a:t> is the k-</a:t>
            </a:r>
            <a:r>
              <a:rPr lang="en-US" sz="2400" kern="1200" dirty="0" err="1">
                <a:solidFill>
                  <a:srgbClr val="0070C0"/>
                </a:solidFill>
                <a:latin typeface="+mn-lt"/>
                <a:ea typeface="+mn-ea"/>
                <a:cs typeface="+mn-cs"/>
              </a:rPr>
              <a:t>th</a:t>
            </a:r>
            <a:r>
              <a:rPr lang="en-US" sz="2400" kern="1200" dirty="0">
                <a:solidFill>
                  <a:srgbClr val="0070C0"/>
                </a:solidFill>
                <a:latin typeface="+mn-lt"/>
                <a:ea typeface="+mn-ea"/>
                <a:cs typeface="+mn-cs"/>
              </a:rPr>
              <a:t> grey level</a:t>
            </a:r>
          </a:p>
          <a:p>
            <a:pPr marL="396875" lvl="0" indent="-396875">
              <a:spcAft>
                <a:spcPts val="600"/>
              </a:spcAft>
              <a:buClrTx/>
              <a:buFont typeface="Wingdings" pitchFamily="2" charset="2"/>
              <a:buChar char="§"/>
              <a:defRPr/>
            </a:pPr>
            <a:r>
              <a:rPr lang="en-US" sz="2400" kern="1200" dirty="0" err="1">
                <a:solidFill>
                  <a:srgbClr val="0070C0"/>
                </a:solidFill>
                <a:latin typeface="+mn-lt"/>
                <a:ea typeface="+mn-ea"/>
                <a:cs typeface="+mn-cs"/>
              </a:rPr>
              <a:t>n</a:t>
            </a:r>
            <a:r>
              <a:rPr lang="en-US" sz="2400" kern="1200" baseline="-25000" dirty="0" err="1">
                <a:solidFill>
                  <a:srgbClr val="0070C0"/>
                </a:solidFill>
                <a:latin typeface="+mn-lt"/>
                <a:ea typeface="+mn-ea"/>
                <a:cs typeface="+mn-cs"/>
              </a:rPr>
              <a:t>k</a:t>
            </a:r>
            <a:r>
              <a:rPr lang="en-US" sz="2400" kern="1200" baseline="-25000" dirty="0">
                <a:solidFill>
                  <a:srgbClr val="0070C0"/>
                </a:solidFill>
                <a:latin typeface="+mn-lt"/>
                <a:ea typeface="+mn-ea"/>
                <a:cs typeface="+mn-cs"/>
              </a:rPr>
              <a:t> </a:t>
            </a:r>
            <a:r>
              <a:rPr lang="en-US" sz="2400" kern="1200" dirty="0">
                <a:solidFill>
                  <a:srgbClr val="0070C0"/>
                </a:solidFill>
                <a:latin typeface="+mn-lt"/>
                <a:ea typeface="+mn-ea"/>
                <a:cs typeface="+mn-cs"/>
              </a:rPr>
              <a:t>is the no. of pixels in the image with that </a:t>
            </a:r>
            <a:r>
              <a:rPr lang="en-GB" sz="2400" kern="1200" dirty="0">
                <a:solidFill>
                  <a:srgbClr val="0070C0"/>
                </a:solidFill>
                <a:latin typeface="+mn-lt"/>
                <a:ea typeface="+mn-ea"/>
                <a:cs typeface="+mn-cs"/>
              </a:rPr>
              <a:t>grey level</a:t>
            </a:r>
          </a:p>
          <a:p>
            <a:pPr marL="396875" lvl="0" indent="-396875">
              <a:spcAft>
                <a:spcPts val="600"/>
              </a:spcAft>
              <a:buClrTx/>
              <a:buFont typeface="Wingdings" pitchFamily="2" charset="2"/>
              <a:buChar char="§"/>
              <a:defRPr/>
            </a:pPr>
            <a:r>
              <a:rPr lang="en-US" sz="2400" kern="1200" dirty="0">
                <a:solidFill>
                  <a:srgbClr val="0070C0"/>
                </a:solidFill>
                <a:latin typeface="+mn-lt"/>
                <a:ea typeface="+mn-ea"/>
                <a:cs typeface="+mn-cs"/>
              </a:rPr>
              <a:t>M, N are the no. of rows &amp; columns in the image</a:t>
            </a:r>
          </a:p>
          <a:p>
            <a:pPr marL="396875" lvl="0" indent="-396875">
              <a:spcAft>
                <a:spcPts val="600"/>
              </a:spcAft>
              <a:buClrTx/>
              <a:buFont typeface="Wingdings" pitchFamily="2" charset="2"/>
              <a:buChar char="§"/>
              <a:defRPr/>
            </a:pPr>
            <a:r>
              <a:rPr lang="en-GB" sz="2400" kern="1200" dirty="0">
                <a:solidFill>
                  <a:srgbClr val="0070C0"/>
                </a:solidFill>
                <a:latin typeface="+mn-lt"/>
                <a:ea typeface="+mn-ea"/>
                <a:cs typeface="+mn-cs"/>
              </a:rPr>
              <a:t>k = 0, 1, 2, …, L-1</a:t>
            </a:r>
          </a:p>
        </p:txBody>
      </p:sp>
      <p:graphicFrame>
        <p:nvGraphicFramePr>
          <p:cNvPr id="4" name="Object 3"/>
          <p:cNvGraphicFramePr>
            <a:graphicFrameLocks noChangeAspect="1"/>
          </p:cNvGraphicFramePr>
          <p:nvPr/>
        </p:nvGraphicFramePr>
        <p:xfrm>
          <a:off x="3536013" y="1923678"/>
          <a:ext cx="2529571" cy="792088"/>
        </p:xfrm>
        <a:graphic>
          <a:graphicData uri="http://schemas.openxmlformats.org/presentationml/2006/ole">
            <mc:AlternateContent xmlns:mc="http://schemas.openxmlformats.org/markup-compatibility/2006">
              <mc:Choice xmlns:v="urn:schemas-microsoft-com:vml" Requires="v">
                <p:oleObj spid="_x0000_s197643" name="Equation" r:id="rId4" imgW="1257120" imgH="393480" progId="Equation.3">
                  <p:embed/>
                </p:oleObj>
              </mc:Choice>
              <mc:Fallback>
                <p:oleObj name="Equation" r:id="rId4" imgW="1257120" imgH="393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013" y="1923678"/>
                        <a:ext cx="2529571"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pPr>
              <a:defRPr/>
            </a:pPr>
            <a:fld id="{97698693-9A82-417E-9488-91A5719F3538}" type="slidenum">
              <a:rPr lang="hu-HU" smtClean="0"/>
              <a:pPr>
                <a:defRPr/>
              </a:pPr>
              <a:t>109</a:t>
            </a:fld>
            <a:endParaRPr lang="hu-HU"/>
          </a:p>
        </p:txBody>
      </p:sp>
      <p:sp>
        <p:nvSpPr>
          <p:cNvPr id="1027" name="Rectangle 1026"/>
          <p:cNvSpPr>
            <a:spLocks noGrp="1" noChangeArrowheads="1"/>
          </p:cNvSpPr>
          <p:nvPr>
            <p:ph type="title" idx="4294967295"/>
          </p:nvPr>
        </p:nvSpPr>
        <p:spPr>
          <a:xfrm>
            <a:off x="1043608" y="0"/>
            <a:ext cx="6728792" cy="696913"/>
          </a:xfrm>
        </p:spPr>
        <p:txBody>
          <a:bodyPr/>
          <a:lstStyle/>
          <a:p>
            <a:pPr eaLnBrk="1" hangingPunct="1"/>
            <a:r>
              <a:rPr lang="hu-HU"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Histogram</a:t>
            </a:r>
          </a:p>
        </p:txBody>
      </p:sp>
      <p:graphicFrame>
        <p:nvGraphicFramePr>
          <p:cNvPr id="12340" name="Group 1076"/>
          <p:cNvGraphicFramePr>
            <a:graphicFrameLocks noGrp="1"/>
          </p:cNvGraphicFramePr>
          <p:nvPr>
            <p:ph sz="half" idx="4294967295"/>
          </p:nvPr>
        </p:nvGraphicFramePr>
        <p:xfrm>
          <a:off x="827584" y="2427734"/>
          <a:ext cx="2539071" cy="1813244"/>
        </p:xfrm>
        <a:graphic>
          <a:graphicData uri="http://schemas.openxmlformats.org/drawingml/2006/table">
            <a:tbl>
              <a:tblPr/>
              <a:tblGrid>
                <a:gridCol w="508472">
                  <a:extLst>
                    <a:ext uri="{9D8B030D-6E8A-4147-A177-3AD203B41FA5}">
                      <a16:colId xmlns:a16="http://schemas.microsoft.com/office/drawing/2014/main" val="20000"/>
                    </a:ext>
                  </a:extLst>
                </a:gridCol>
                <a:gridCol w="506827">
                  <a:extLst>
                    <a:ext uri="{9D8B030D-6E8A-4147-A177-3AD203B41FA5}">
                      <a16:colId xmlns:a16="http://schemas.microsoft.com/office/drawing/2014/main" val="20001"/>
                    </a:ext>
                  </a:extLst>
                </a:gridCol>
                <a:gridCol w="508473">
                  <a:extLst>
                    <a:ext uri="{9D8B030D-6E8A-4147-A177-3AD203B41FA5}">
                      <a16:colId xmlns:a16="http://schemas.microsoft.com/office/drawing/2014/main" val="20002"/>
                    </a:ext>
                  </a:extLst>
                </a:gridCol>
                <a:gridCol w="506827">
                  <a:extLst>
                    <a:ext uri="{9D8B030D-6E8A-4147-A177-3AD203B41FA5}">
                      <a16:colId xmlns:a16="http://schemas.microsoft.com/office/drawing/2014/main" val="20003"/>
                    </a:ext>
                  </a:extLst>
                </a:gridCol>
                <a:gridCol w="508472">
                  <a:extLst>
                    <a:ext uri="{9D8B030D-6E8A-4147-A177-3AD203B41FA5}">
                      <a16:colId xmlns:a16="http://schemas.microsoft.com/office/drawing/2014/main" val="20004"/>
                    </a:ext>
                  </a:extLst>
                </a:gridCol>
              </a:tblGrid>
              <a:tr h="4533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dirty="0">
                          <a:ln>
                            <a:noFill/>
                          </a:ln>
                          <a:solidFill>
                            <a:schemeClr val="tx1"/>
                          </a:solidFill>
                          <a:effectLst/>
                          <a:latin typeface="Times New Roman" pitchFamily="18" charset="0"/>
                        </a:rPr>
                        <a:t>0</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33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2</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33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5</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33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dirty="0">
                          <a:ln>
                            <a:noFill/>
                          </a:ln>
                          <a:solidFill>
                            <a:schemeClr val="tx1"/>
                          </a:solidFill>
                          <a:effectLst/>
                          <a:latin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a:ln>
                            <a:noFill/>
                          </a:ln>
                          <a:solidFill>
                            <a:schemeClr val="tx1"/>
                          </a:solidFill>
                          <a:effectLst/>
                          <a:latin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100" b="0" i="0" u="none" strike="noStrike" cap="none" normalizeH="0" baseline="0" dirty="0">
                          <a:ln>
                            <a:noFill/>
                          </a:ln>
                          <a:solidFill>
                            <a:schemeClr val="tx1"/>
                          </a:solidFill>
                          <a:effectLst/>
                          <a:latin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 name="Date Placeholder 8"/>
          <p:cNvSpPr>
            <a:spLocks noGrp="1"/>
          </p:cNvSpPr>
          <p:nvPr>
            <p:ph type="dt" sz="quarter" idx="4294967295"/>
          </p:nvPr>
        </p:nvSpPr>
        <p:spPr>
          <a:xfrm>
            <a:off x="0" y="4900613"/>
            <a:ext cx="1828800" cy="242887"/>
          </a:xfrm>
          <a:prstGeom prst="rect">
            <a:avLst/>
          </a:prstGeom>
        </p:spPr>
        <p:txBody>
          <a:bodyPr/>
          <a:lstStyle/>
          <a:p>
            <a:pPr>
              <a:defRPr/>
            </a:pPr>
            <a:r>
              <a:rPr lang="en-US"/>
              <a:t>Jan 10, 2022</a:t>
            </a:r>
            <a:endParaRPr lang="hu-HU"/>
          </a:p>
        </p:txBody>
      </p:sp>
      <p:graphicFrame>
        <p:nvGraphicFramePr>
          <p:cNvPr id="11" name="Object 2"/>
          <p:cNvGraphicFramePr>
            <a:graphicFrameLocks noGrp="1" noChangeAspect="1"/>
          </p:cNvGraphicFramePr>
          <p:nvPr>
            <p:ph sz="half" idx="4294967295"/>
          </p:nvPr>
        </p:nvGraphicFramePr>
        <p:xfrm>
          <a:off x="4572000" y="2283718"/>
          <a:ext cx="4305300" cy="2109787"/>
        </p:xfrm>
        <a:graphic>
          <a:graphicData uri="http://schemas.openxmlformats.org/drawingml/2006/chart">
            <c:chart xmlns:c="http://schemas.openxmlformats.org/drawingml/2006/chart" xmlns:r="http://schemas.openxmlformats.org/officeDocument/2006/relationships" r:id="rId3"/>
          </a:graphicData>
        </a:graphic>
      </p:graphicFrame>
      <p:sp>
        <p:nvSpPr>
          <p:cNvPr id="1060" name="Text Box 1033"/>
          <p:cNvSpPr txBox="1">
            <a:spLocks noChangeArrowheads="1"/>
          </p:cNvSpPr>
          <p:nvPr/>
        </p:nvSpPr>
        <p:spPr bwMode="auto">
          <a:xfrm>
            <a:off x="785813" y="696516"/>
            <a:ext cx="7786687" cy="1569660"/>
          </a:xfrm>
          <a:prstGeom prst="rect">
            <a:avLst/>
          </a:prstGeom>
          <a:noFill/>
          <a:ln w="9525">
            <a:noFill/>
            <a:miter lim="800000"/>
            <a:headEnd/>
            <a:tailEnd/>
          </a:ln>
        </p:spPr>
        <p:txBody>
          <a:bodyPr>
            <a:spAutoFit/>
          </a:bodyPr>
          <a:lstStyle/>
          <a:p>
            <a:r>
              <a:rPr lang="en-US" sz="2400" dirty="0">
                <a:latin typeface="+mn-lt"/>
              </a:rPr>
              <a:t>The </a:t>
            </a:r>
            <a:r>
              <a:rPr lang="hu-HU" sz="2400" dirty="0">
                <a:latin typeface="+mn-lt"/>
              </a:rPr>
              <a:t>(intensity or brightness) </a:t>
            </a:r>
            <a:r>
              <a:rPr lang="en-US" sz="2400" dirty="0">
                <a:latin typeface="+mn-lt"/>
              </a:rPr>
              <a:t>histogram shows how many times a particular grey level </a:t>
            </a:r>
            <a:r>
              <a:rPr lang="hu-HU" sz="2400" dirty="0">
                <a:latin typeface="+mn-lt"/>
              </a:rPr>
              <a:t>(intensity) </a:t>
            </a:r>
            <a:r>
              <a:rPr lang="en-US" sz="2400" dirty="0">
                <a:latin typeface="+mn-lt"/>
              </a:rPr>
              <a:t>appears in an image.</a:t>
            </a:r>
            <a:endParaRPr lang="hu-HU" sz="2400" dirty="0">
              <a:latin typeface="+mn-lt"/>
            </a:endParaRPr>
          </a:p>
          <a:p>
            <a:r>
              <a:rPr lang="hu-HU" sz="2400" dirty="0">
                <a:latin typeface="+mn-lt"/>
              </a:rPr>
              <a:t>For example, 0  - black, 255 – white</a:t>
            </a:r>
          </a:p>
        </p:txBody>
      </p:sp>
      <p:sp>
        <p:nvSpPr>
          <p:cNvPr id="1061" name="Text Box 1073"/>
          <p:cNvSpPr txBox="1">
            <a:spLocks noChangeArrowheads="1"/>
          </p:cNvSpPr>
          <p:nvPr/>
        </p:nvSpPr>
        <p:spPr bwMode="auto">
          <a:xfrm>
            <a:off x="8801100" y="2425304"/>
            <a:ext cx="184731" cy="307777"/>
          </a:xfrm>
          <a:prstGeom prst="rect">
            <a:avLst/>
          </a:prstGeom>
          <a:noFill/>
          <a:ln w="9525">
            <a:noFill/>
            <a:miter lim="800000"/>
            <a:headEnd/>
            <a:tailEnd/>
          </a:ln>
        </p:spPr>
        <p:txBody>
          <a:bodyPr wrap="none">
            <a:spAutoFit/>
          </a:bodyPr>
          <a:lstStyle/>
          <a:p>
            <a:endParaRPr lang="en-US">
              <a:latin typeface="Comic Sans MS" pitchFamily="66" charset="0"/>
            </a:endParaRPr>
          </a:p>
        </p:txBody>
      </p:sp>
      <p:sp>
        <p:nvSpPr>
          <p:cNvPr id="1062" name="Text Box 1077"/>
          <p:cNvSpPr txBox="1">
            <a:spLocks noChangeArrowheads="1"/>
          </p:cNvSpPr>
          <p:nvPr/>
        </p:nvSpPr>
        <p:spPr bwMode="auto">
          <a:xfrm>
            <a:off x="1547664" y="4371950"/>
            <a:ext cx="893193" cy="400110"/>
          </a:xfrm>
          <a:prstGeom prst="rect">
            <a:avLst/>
          </a:prstGeom>
          <a:noFill/>
          <a:ln w="9525">
            <a:noFill/>
            <a:miter lim="800000"/>
            <a:headEnd/>
            <a:tailEnd/>
          </a:ln>
        </p:spPr>
        <p:txBody>
          <a:bodyPr wrap="none">
            <a:spAutoFit/>
          </a:bodyPr>
          <a:lstStyle/>
          <a:p>
            <a:r>
              <a:rPr lang="en-US" sz="2000" dirty="0">
                <a:latin typeface="+mn-lt"/>
              </a:rPr>
              <a:t>I</a:t>
            </a:r>
            <a:r>
              <a:rPr lang="hu-HU" sz="2000" dirty="0">
                <a:latin typeface="+mn-lt"/>
              </a:rPr>
              <a:t>mage</a:t>
            </a:r>
          </a:p>
        </p:txBody>
      </p:sp>
      <p:sp>
        <p:nvSpPr>
          <p:cNvPr id="1063" name="Text Box 1078"/>
          <p:cNvSpPr txBox="1">
            <a:spLocks noChangeArrowheads="1"/>
          </p:cNvSpPr>
          <p:nvPr/>
        </p:nvSpPr>
        <p:spPr bwMode="auto">
          <a:xfrm>
            <a:off x="5436096" y="4587974"/>
            <a:ext cx="1396536" cy="400110"/>
          </a:xfrm>
          <a:prstGeom prst="rect">
            <a:avLst/>
          </a:prstGeom>
          <a:noFill/>
          <a:ln w="9525">
            <a:noFill/>
            <a:miter lim="800000"/>
            <a:headEnd/>
            <a:tailEnd/>
          </a:ln>
        </p:spPr>
        <p:txBody>
          <a:bodyPr wrap="none">
            <a:spAutoFit/>
          </a:bodyPr>
          <a:lstStyle/>
          <a:p>
            <a:r>
              <a:rPr lang="en-US" sz="2000" dirty="0">
                <a:latin typeface="+mn-lt"/>
              </a:rPr>
              <a:t>H</a:t>
            </a:r>
            <a:r>
              <a:rPr lang="hu-HU" sz="2000" dirty="0">
                <a:latin typeface="+mn-lt"/>
              </a:rPr>
              <a:t>istogram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fld id="{0E8E64BD-F8D0-4D8D-9B52-86420B576CCE}" type="slidenum">
              <a:rPr lang="en-US" smtClean="0"/>
              <a:pPr/>
              <a:t>11</a:t>
            </a:fld>
            <a:endParaRPr lang="en-US"/>
          </a:p>
        </p:txBody>
      </p:sp>
      <p:sp>
        <p:nvSpPr>
          <p:cNvPr id="51202" name="Rectangle 2"/>
          <p:cNvSpPr>
            <a:spLocks noGrp="1" noChangeArrowheads="1"/>
          </p:cNvSpPr>
          <p:nvPr>
            <p:ph type="title" idx="4294967295"/>
          </p:nvPr>
        </p:nvSpPr>
        <p:spPr>
          <a:xfrm>
            <a:off x="1331640" y="131788"/>
            <a:ext cx="5276850" cy="639762"/>
          </a:xfrm>
        </p:spPr>
        <p:txBody>
          <a:bodyPr/>
          <a:lstStyle/>
          <a:p>
            <a:pPr eaLnBrk="1" hangingPunct="1"/>
            <a:r>
              <a:rPr lang="en-IE" sz="3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Medicine</a:t>
            </a:r>
            <a:endParaRPr lang="en-US" sz="3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51203" name="Rectangle 3"/>
          <p:cNvSpPr>
            <a:spLocks noGrp="1" noChangeArrowheads="1"/>
          </p:cNvSpPr>
          <p:nvPr>
            <p:ph type="body" idx="4294967295"/>
          </p:nvPr>
        </p:nvSpPr>
        <p:spPr>
          <a:xfrm>
            <a:off x="611560" y="699542"/>
            <a:ext cx="7632848" cy="2232248"/>
          </a:xfrm>
        </p:spPr>
        <p:txBody>
          <a:bodyPr/>
          <a:lstStyle/>
          <a:p>
            <a:pPr marL="534988" indent="-534988" eaLnBrk="1" hangingPunct="1"/>
            <a:r>
              <a:rPr lang="en-US" dirty="0">
                <a:latin typeface="+mn-lt"/>
              </a:rPr>
              <a:t>Take slice from MRI scan of canine heart, and find boundaries between types of tissue</a:t>
            </a:r>
          </a:p>
          <a:p>
            <a:pPr lvl="1" eaLnBrk="1" hangingPunct="1"/>
            <a:r>
              <a:rPr lang="en-US" dirty="0">
                <a:latin typeface="+mn-lt"/>
              </a:rPr>
              <a:t>Image with gray levels representing tissue density</a:t>
            </a:r>
          </a:p>
          <a:p>
            <a:pPr lvl="1" eaLnBrk="1" hangingPunct="1"/>
            <a:r>
              <a:rPr lang="en-US" dirty="0">
                <a:latin typeface="+mn-lt"/>
              </a:rPr>
              <a:t>Use a suitable filter to highlight edges</a:t>
            </a:r>
          </a:p>
        </p:txBody>
      </p:sp>
      <p:sp>
        <p:nvSpPr>
          <p:cNvPr id="9" name="Date Placeholder 8"/>
          <p:cNvSpPr>
            <a:spLocks noGrp="1"/>
          </p:cNvSpPr>
          <p:nvPr>
            <p:ph type="dt" sz="half" idx="4294967295"/>
          </p:nvPr>
        </p:nvSpPr>
        <p:spPr>
          <a:xfrm>
            <a:off x="0" y="4973638"/>
            <a:ext cx="2001838" cy="169862"/>
          </a:xfrm>
          <a:prstGeom prst="rect">
            <a:avLst/>
          </a:prstGeom>
        </p:spPr>
        <p:txBody>
          <a:bodyPr/>
          <a:lstStyle/>
          <a:p>
            <a:r>
              <a:rPr lang="en-US"/>
              <a:t>Jan 10, 2022</a:t>
            </a:r>
          </a:p>
        </p:txBody>
      </p:sp>
      <p:pic>
        <p:nvPicPr>
          <p:cNvPr id="51204" name="Picture 4" descr="006"/>
          <p:cNvPicPr>
            <a:picLocks noChangeAspect="1" noChangeArrowheads="1"/>
          </p:cNvPicPr>
          <p:nvPr/>
        </p:nvPicPr>
        <p:blipFill>
          <a:blip r:embed="rId3" cstate="print"/>
          <a:srcRect t="53270" b="7060"/>
          <a:stretch>
            <a:fillRect/>
          </a:stretch>
        </p:blipFill>
        <p:spPr bwMode="auto">
          <a:xfrm>
            <a:off x="4921251" y="2992041"/>
            <a:ext cx="3281363" cy="1875234"/>
          </a:xfrm>
          <a:prstGeom prst="rect">
            <a:avLst/>
          </a:prstGeom>
          <a:noFill/>
          <a:ln w="9525">
            <a:noFill/>
            <a:miter lim="800000"/>
            <a:headEnd/>
            <a:tailEnd/>
          </a:ln>
        </p:spPr>
      </p:pic>
      <p:pic>
        <p:nvPicPr>
          <p:cNvPr id="51205" name="Picture 5" descr="006"/>
          <p:cNvPicPr>
            <a:picLocks noChangeAspect="1" noChangeArrowheads="1"/>
          </p:cNvPicPr>
          <p:nvPr/>
        </p:nvPicPr>
        <p:blipFill>
          <a:blip r:embed="rId3" cstate="print"/>
          <a:srcRect b="60330"/>
          <a:stretch>
            <a:fillRect/>
          </a:stretch>
        </p:blipFill>
        <p:spPr bwMode="auto">
          <a:xfrm>
            <a:off x="1020763" y="2992041"/>
            <a:ext cx="3281362" cy="1875234"/>
          </a:xfrm>
          <a:prstGeom prst="rect">
            <a:avLst/>
          </a:prstGeom>
          <a:noFill/>
          <a:ln w="9525">
            <a:noFill/>
            <a:miter lim="800000"/>
            <a:headEnd/>
            <a:tailEnd/>
          </a:ln>
        </p:spPr>
      </p:pic>
      <p:sp>
        <p:nvSpPr>
          <p:cNvPr id="51206" name="Text Box 6"/>
          <p:cNvSpPr txBox="1">
            <a:spLocks noChangeArrowheads="1"/>
          </p:cNvSpPr>
          <p:nvPr/>
        </p:nvSpPr>
        <p:spPr bwMode="auto">
          <a:xfrm>
            <a:off x="935038" y="4767262"/>
            <a:ext cx="3454400" cy="338554"/>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rPr>
              <a:t>Original MRI Image of a Dog Heart</a:t>
            </a:r>
          </a:p>
        </p:txBody>
      </p:sp>
      <p:sp>
        <p:nvSpPr>
          <p:cNvPr id="51207" name="Text Box 7"/>
          <p:cNvSpPr txBox="1">
            <a:spLocks noChangeArrowheads="1"/>
          </p:cNvSpPr>
          <p:nvPr/>
        </p:nvSpPr>
        <p:spPr bwMode="auto">
          <a:xfrm>
            <a:off x="4835525" y="4810125"/>
            <a:ext cx="3454400" cy="338554"/>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rPr>
              <a:t>Edge Detection Image</a:t>
            </a:r>
          </a:p>
        </p:txBody>
      </p:sp>
      <p:cxnSp>
        <p:nvCxnSpPr>
          <p:cNvPr id="51208" name="AutoShape 8"/>
          <p:cNvCxnSpPr>
            <a:cxnSpLocks noChangeShapeType="1"/>
          </p:cNvCxnSpPr>
          <p:nvPr/>
        </p:nvCxnSpPr>
        <p:spPr bwMode="auto">
          <a:xfrm>
            <a:off x="4302126" y="3930254"/>
            <a:ext cx="619125" cy="0"/>
          </a:xfrm>
          <a:prstGeom prst="straightConnector1">
            <a:avLst/>
          </a:prstGeom>
          <a:noFill/>
          <a:ln w="63500">
            <a:solidFill>
              <a:schemeClr val="tx1"/>
            </a:solidFill>
            <a:round/>
            <a:headEnd/>
            <a:tailEnd type="triangle" w="med" len="lg"/>
          </a:ln>
        </p:spPr>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110</a:t>
            </a:fld>
            <a:endParaRPr lang="en"/>
          </a:p>
        </p:txBody>
      </p:sp>
      <p:sp>
        <p:nvSpPr>
          <p:cNvPr id="3" name="Rectangle 2"/>
          <p:cNvSpPr/>
          <p:nvPr/>
        </p:nvSpPr>
        <p:spPr>
          <a:xfrm>
            <a:off x="971600" y="0"/>
            <a:ext cx="7794121" cy="523220"/>
          </a:xfrm>
          <a:prstGeom prst="rect">
            <a:avLst/>
          </a:prstGeom>
          <a:solidFill>
            <a:srgbClr val="FFC000"/>
          </a:solidFill>
        </p:spPr>
        <p:txBody>
          <a:bodyPr wrap="none">
            <a:spAutoFit/>
          </a:bodyPr>
          <a:lstStyle/>
          <a:p>
            <a:r>
              <a:rPr lang="en-US" sz="2800" dirty="0">
                <a:solidFill>
                  <a:srgbClr val="C00000"/>
                </a:solidFill>
                <a:latin typeface="+mn-lt"/>
              </a:rPr>
              <a:t>Histogram shape is related to image appearance</a:t>
            </a:r>
            <a:endParaRPr lang="en-IN" sz="2800" dirty="0">
              <a:solidFill>
                <a:srgbClr val="C00000"/>
              </a:solidFill>
              <a:latin typeface="+mn-lt"/>
            </a:endParaRPr>
          </a:p>
        </p:txBody>
      </p:sp>
      <p:pic>
        <p:nvPicPr>
          <p:cNvPr id="198658" name="Picture 2"/>
          <p:cNvPicPr>
            <a:picLocks noChangeAspect="1" noChangeArrowheads="1"/>
          </p:cNvPicPr>
          <p:nvPr/>
        </p:nvPicPr>
        <p:blipFill>
          <a:blip r:embed="rId3"/>
          <a:srcRect/>
          <a:stretch>
            <a:fillRect/>
          </a:stretch>
        </p:blipFill>
        <p:spPr bwMode="auto">
          <a:xfrm>
            <a:off x="1259632" y="555526"/>
            <a:ext cx="7128792" cy="3474537"/>
          </a:xfrm>
          <a:prstGeom prst="rect">
            <a:avLst/>
          </a:prstGeom>
          <a:noFill/>
          <a:ln w="9525">
            <a:noFill/>
            <a:miter lim="800000"/>
            <a:headEnd/>
            <a:tailEnd/>
          </a:ln>
        </p:spPr>
      </p:pic>
      <p:sp>
        <p:nvSpPr>
          <p:cNvPr id="5" name="Rectangle 4"/>
          <p:cNvSpPr/>
          <p:nvPr/>
        </p:nvSpPr>
        <p:spPr>
          <a:xfrm>
            <a:off x="683568" y="4083918"/>
            <a:ext cx="7920880" cy="1015663"/>
          </a:xfrm>
          <a:prstGeom prst="rect">
            <a:avLst/>
          </a:prstGeom>
        </p:spPr>
        <p:txBody>
          <a:bodyPr wrap="square">
            <a:spAutoFit/>
          </a:bodyPr>
          <a:lstStyle/>
          <a:p>
            <a:r>
              <a:rPr lang="en-US" sz="2000" dirty="0">
                <a:latin typeface="+mn-lt"/>
              </a:rPr>
              <a:t>Four image types and their corresponding histograms. (a) dark; (b) light; (c) low contrast; (d) high contrast. The horizontal axis of the histograms are values of </a:t>
            </a:r>
            <a:r>
              <a:rPr lang="en-US" sz="2000" i="1" dirty="0" err="1">
                <a:latin typeface="+mn-lt"/>
              </a:rPr>
              <a:t>r</a:t>
            </a:r>
            <a:r>
              <a:rPr lang="en-US" sz="2000" i="1" baseline="-25000" dirty="0" err="1">
                <a:latin typeface="+mn-lt"/>
              </a:rPr>
              <a:t>k</a:t>
            </a:r>
            <a:r>
              <a:rPr lang="en-US" sz="2000" i="1" dirty="0">
                <a:latin typeface="+mn-lt"/>
              </a:rPr>
              <a:t> and the vertical axis are values of p( </a:t>
            </a:r>
            <a:r>
              <a:rPr lang="en-US" sz="2000" i="1" dirty="0" err="1">
                <a:latin typeface="+mn-lt"/>
              </a:rPr>
              <a:t>r</a:t>
            </a:r>
            <a:r>
              <a:rPr lang="en-US" sz="2000" i="1" baseline="-25000" dirty="0" err="1">
                <a:latin typeface="+mn-lt"/>
              </a:rPr>
              <a:t>k</a:t>
            </a:r>
            <a:r>
              <a:rPr lang="en-US" sz="2000" i="1" dirty="0">
                <a:latin typeface="+mn-lt"/>
              </a:rPr>
              <a:t> ).</a:t>
            </a:r>
            <a:endParaRPr lang="en-IN" sz="2000" dirty="0">
              <a:latin typeface="+mn-l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B7DC860-1A7F-4CCD-A717-E40B24AD83A0}" type="slidenum">
              <a:rPr lang="en-US"/>
              <a:pPr>
                <a:defRPr/>
              </a:pPr>
              <a:t>111</a:t>
            </a:fld>
            <a:endParaRPr lang="en-US"/>
          </a:p>
        </p:txBody>
      </p:sp>
      <p:sp>
        <p:nvSpPr>
          <p:cNvPr id="24578"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a:t>Jan 10, 2022</a:t>
            </a:r>
          </a:p>
        </p:txBody>
      </p:sp>
      <p:sp>
        <p:nvSpPr>
          <p:cNvPr id="4" name="TextBox 3"/>
          <p:cNvSpPr txBox="1"/>
          <p:nvPr/>
        </p:nvSpPr>
        <p:spPr>
          <a:xfrm>
            <a:off x="1835696" y="1327071"/>
            <a:ext cx="6994084" cy="3816429"/>
          </a:xfrm>
          <a:prstGeom prst="rect">
            <a:avLst/>
          </a:prstGeom>
          <a:noFill/>
        </p:spPr>
        <p:txBody>
          <a:bodyPr wrap="square">
            <a:spAutoFit/>
          </a:bodyPr>
          <a:lstStyle/>
          <a:p>
            <a:pPr algn="ctr" fontAlgn="auto">
              <a:spcBef>
                <a:spcPts val="0"/>
              </a:spcBef>
              <a:spcAft>
                <a:spcPts val="1200"/>
              </a:spcAft>
              <a:defRPr/>
            </a:pPr>
            <a:r>
              <a:rPr lang="en-GB" sz="3600" dirty="0">
                <a:effectLst>
                  <a:glow rad="228600">
                    <a:schemeClr val="accent1">
                      <a:satMod val="175000"/>
                      <a:alpha val="40000"/>
                    </a:schemeClr>
                  </a:glow>
                </a:effectLst>
                <a:latin typeface="+mn-lt"/>
              </a:rPr>
              <a:t>p(</a:t>
            </a:r>
            <a:r>
              <a:rPr lang="en-GB" sz="3600" dirty="0" err="1">
                <a:effectLst>
                  <a:glow rad="228600">
                    <a:schemeClr val="accent1">
                      <a:satMod val="175000"/>
                      <a:alpha val="40000"/>
                    </a:schemeClr>
                  </a:glow>
                </a:effectLst>
                <a:latin typeface="+mn-lt"/>
              </a:rPr>
              <a:t>r</a:t>
            </a:r>
            <a:r>
              <a:rPr lang="en-GB" sz="3600" baseline="-25000" dirty="0" err="1">
                <a:effectLst>
                  <a:glow rad="228600">
                    <a:schemeClr val="accent1">
                      <a:satMod val="175000"/>
                      <a:alpha val="40000"/>
                    </a:schemeClr>
                  </a:glow>
                </a:effectLst>
                <a:latin typeface="+mn-lt"/>
              </a:rPr>
              <a:t>k</a:t>
            </a:r>
            <a:r>
              <a:rPr lang="en-GB" sz="3600" dirty="0">
                <a:effectLst>
                  <a:glow rad="228600">
                    <a:schemeClr val="accent1">
                      <a:satMod val="175000"/>
                      <a:alpha val="40000"/>
                    </a:schemeClr>
                  </a:glow>
                </a:effectLst>
                <a:latin typeface="+mn-lt"/>
              </a:rPr>
              <a:t>) = </a:t>
            </a:r>
            <a:r>
              <a:rPr lang="en-GB" sz="3600" dirty="0" err="1">
                <a:effectLst>
                  <a:glow rad="228600">
                    <a:schemeClr val="accent1">
                      <a:satMod val="175000"/>
                      <a:alpha val="40000"/>
                    </a:schemeClr>
                  </a:glow>
                </a:effectLst>
                <a:latin typeface="+mn-lt"/>
              </a:rPr>
              <a:t>n</a:t>
            </a:r>
            <a:r>
              <a:rPr lang="en-GB" sz="3600" baseline="-25000" dirty="0" err="1">
                <a:effectLst>
                  <a:glow rad="228600">
                    <a:schemeClr val="accent1">
                      <a:satMod val="175000"/>
                      <a:alpha val="40000"/>
                    </a:schemeClr>
                  </a:glow>
                </a:effectLst>
                <a:latin typeface="+mn-lt"/>
              </a:rPr>
              <a:t>k</a:t>
            </a:r>
            <a:r>
              <a:rPr lang="en-GB" sz="3600" dirty="0">
                <a:effectLst>
                  <a:glow rad="228600">
                    <a:schemeClr val="accent1">
                      <a:satMod val="175000"/>
                      <a:alpha val="40000"/>
                    </a:schemeClr>
                  </a:glow>
                </a:effectLst>
                <a:latin typeface="+mn-lt"/>
              </a:rPr>
              <a:t>/MN</a:t>
            </a:r>
          </a:p>
          <a:p>
            <a:pPr marL="361950" indent="-361950" fontAlgn="auto">
              <a:spcBef>
                <a:spcPts val="0"/>
              </a:spcBef>
              <a:spcAft>
                <a:spcPts val="1200"/>
              </a:spcAft>
              <a:buClr>
                <a:srgbClr val="C00000"/>
              </a:buClr>
              <a:buFont typeface="Wingdings 2" pitchFamily="18" charset="2"/>
              <a:buChar char="¿"/>
              <a:defRPr/>
            </a:pPr>
            <a:r>
              <a:rPr lang="en-US" sz="2800" dirty="0">
                <a:latin typeface="+mn-lt"/>
              </a:rPr>
              <a:t>Sum of all components = 1</a:t>
            </a:r>
          </a:p>
          <a:p>
            <a:pPr marL="361950" indent="-361950" fontAlgn="auto">
              <a:spcBef>
                <a:spcPts val="0"/>
              </a:spcBef>
              <a:spcAft>
                <a:spcPts val="1200"/>
              </a:spcAft>
              <a:buClr>
                <a:srgbClr val="C00000"/>
              </a:buClr>
              <a:defRPr/>
            </a:pPr>
            <a:r>
              <a:rPr lang="en-US" sz="2800" dirty="0">
                <a:latin typeface="+mn-lt"/>
              </a:rPr>
              <a:t>For example: 8-bit grey-scale image</a:t>
            </a:r>
          </a:p>
          <a:p>
            <a:pPr marL="361950" indent="-361950" fontAlgn="auto">
              <a:spcBef>
                <a:spcPts val="0"/>
              </a:spcBef>
              <a:spcAft>
                <a:spcPts val="0"/>
              </a:spcAft>
              <a:buClr>
                <a:srgbClr val="C00000"/>
              </a:buClr>
              <a:buFont typeface="Wingdings 2" pitchFamily="18" charset="2"/>
              <a:buChar char="¿"/>
              <a:defRPr/>
            </a:pPr>
            <a:r>
              <a:rPr lang="en-US" sz="2400" dirty="0">
                <a:latin typeface="+mn-lt"/>
              </a:rPr>
              <a:t>p(0) = 0.1 		</a:t>
            </a:r>
            <a:r>
              <a:rPr lang="en-US" sz="2400" dirty="0">
                <a:solidFill>
                  <a:srgbClr val="0070C0"/>
                </a:solidFill>
                <a:latin typeface="+mn-lt"/>
              </a:rPr>
              <a:t>10% of pixels are black</a:t>
            </a:r>
          </a:p>
          <a:p>
            <a:pPr marL="361950" indent="-361950" fontAlgn="auto">
              <a:spcBef>
                <a:spcPts val="0"/>
              </a:spcBef>
              <a:spcAft>
                <a:spcPts val="0"/>
              </a:spcAft>
              <a:buClr>
                <a:srgbClr val="C00000"/>
              </a:buClr>
              <a:buFont typeface="Wingdings 2" pitchFamily="18" charset="2"/>
              <a:buChar char="¿"/>
              <a:defRPr/>
            </a:pPr>
            <a:r>
              <a:rPr lang="en-GB" sz="2400" dirty="0">
                <a:latin typeface="+mn-lt"/>
              </a:rPr>
              <a:t>p(…) = …</a:t>
            </a:r>
          </a:p>
          <a:p>
            <a:pPr marL="361950" indent="-361950" fontAlgn="auto">
              <a:spcBef>
                <a:spcPts val="0"/>
              </a:spcBef>
              <a:spcAft>
                <a:spcPts val="0"/>
              </a:spcAft>
              <a:buClr>
                <a:srgbClr val="C00000"/>
              </a:buClr>
              <a:buFont typeface="Wingdings 2" pitchFamily="18" charset="2"/>
              <a:buChar char="¿"/>
              <a:defRPr/>
            </a:pPr>
            <a:r>
              <a:rPr lang="en-US" sz="2400" dirty="0">
                <a:latin typeface="+mn-lt"/>
              </a:rPr>
              <a:t>p(128) = 0.05 	</a:t>
            </a:r>
            <a:r>
              <a:rPr lang="en-US" sz="2400" dirty="0">
                <a:solidFill>
                  <a:srgbClr val="0070C0"/>
                </a:solidFill>
                <a:latin typeface="+mn-lt"/>
              </a:rPr>
              <a:t>5% of pixels are med-grey</a:t>
            </a:r>
          </a:p>
          <a:p>
            <a:pPr marL="361950" indent="-361950" fontAlgn="auto">
              <a:spcBef>
                <a:spcPts val="0"/>
              </a:spcBef>
              <a:spcAft>
                <a:spcPts val="0"/>
              </a:spcAft>
              <a:buClr>
                <a:srgbClr val="C00000"/>
              </a:buClr>
              <a:buFont typeface="Wingdings 2" pitchFamily="18" charset="2"/>
              <a:buChar char="¿"/>
              <a:defRPr/>
            </a:pPr>
            <a:r>
              <a:rPr lang="en-GB" sz="2400" dirty="0">
                <a:latin typeface="+mn-lt"/>
              </a:rPr>
              <a:t>p(…) = …</a:t>
            </a:r>
          </a:p>
          <a:p>
            <a:pPr marL="361950" indent="-361950" fontAlgn="auto">
              <a:spcBef>
                <a:spcPts val="0"/>
              </a:spcBef>
              <a:spcAft>
                <a:spcPts val="0"/>
              </a:spcAft>
              <a:buClr>
                <a:srgbClr val="C00000"/>
              </a:buClr>
              <a:buFont typeface="Wingdings 2" pitchFamily="18" charset="2"/>
              <a:buChar char="¿"/>
              <a:defRPr/>
            </a:pPr>
            <a:r>
              <a:rPr lang="en-US" sz="2400" dirty="0">
                <a:latin typeface="+mn-lt"/>
              </a:rPr>
              <a:t>p(255) = 0.0 	</a:t>
            </a:r>
            <a:r>
              <a:rPr lang="en-US" sz="2400" dirty="0">
                <a:solidFill>
                  <a:srgbClr val="0070C0"/>
                </a:solidFill>
                <a:latin typeface="+mn-lt"/>
              </a:rPr>
              <a:t>0% white pixels</a:t>
            </a:r>
            <a:endParaRPr lang="en-GB" sz="2400" dirty="0">
              <a:solidFill>
                <a:srgbClr val="0070C0"/>
              </a:solidFill>
              <a:latin typeface="+mn-lt"/>
            </a:endParaRPr>
          </a:p>
        </p:txBody>
      </p:sp>
      <p:sp>
        <p:nvSpPr>
          <p:cNvPr id="5" name="Rounded Rectangle 4"/>
          <p:cNvSpPr/>
          <p:nvPr/>
        </p:nvSpPr>
        <p:spPr>
          <a:xfrm>
            <a:off x="500063" y="107157"/>
            <a:ext cx="8001000" cy="5357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Normalized Histogram</a:t>
            </a:r>
          </a:p>
        </p:txBody>
      </p:sp>
      <p:sp>
        <p:nvSpPr>
          <p:cNvPr id="9" name="Line Callout 2 8"/>
          <p:cNvSpPr/>
          <p:nvPr/>
        </p:nvSpPr>
        <p:spPr>
          <a:xfrm>
            <a:off x="539552" y="843558"/>
            <a:ext cx="2880320" cy="792088"/>
          </a:xfrm>
          <a:prstGeom prst="borderCallout2">
            <a:avLst>
              <a:gd name="adj1" fmla="val 12779"/>
              <a:gd name="adj2" fmla="val 102232"/>
              <a:gd name="adj3" fmla="val 12779"/>
              <a:gd name="adj4" fmla="val 111414"/>
              <a:gd name="adj5" fmla="val 70702"/>
              <a:gd name="adj6" fmla="val 16406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rgbClr val="000000"/>
                </a:solidFill>
                <a:latin typeface="Arial"/>
                <a:ea typeface="Arial"/>
                <a:cs typeface="Arial"/>
              </a:rPr>
              <a:t>probability of occurrence of intensity level </a:t>
            </a:r>
            <a:r>
              <a:rPr lang="en-US" sz="1800" i="1" dirty="0" err="1">
                <a:solidFill>
                  <a:srgbClr val="000000"/>
                </a:solidFill>
                <a:latin typeface="Arial"/>
                <a:ea typeface="Arial"/>
                <a:cs typeface="Arial"/>
              </a:rPr>
              <a:t>r</a:t>
            </a:r>
            <a:r>
              <a:rPr lang="en-US" sz="1800" i="1" baseline="-25000" dirty="0" err="1">
                <a:solidFill>
                  <a:srgbClr val="000000"/>
                </a:solidFill>
                <a:latin typeface="Arial"/>
                <a:ea typeface="Arial"/>
                <a:cs typeface="Arial"/>
              </a:rPr>
              <a:t>k</a:t>
            </a:r>
            <a:r>
              <a:rPr lang="en-US" sz="1800" i="1" dirty="0">
                <a:solidFill>
                  <a:srgbClr val="000000"/>
                </a:solidFill>
                <a:latin typeface="Arial"/>
                <a:ea typeface="Arial"/>
                <a:cs typeface="Arial"/>
              </a:rPr>
              <a:t> </a:t>
            </a:r>
            <a:endParaRPr lang="en-IN" sz="1800"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112</a:t>
            </a:fld>
            <a:endParaRPr lang="en"/>
          </a:p>
        </p:txBody>
      </p:sp>
      <p:sp>
        <p:nvSpPr>
          <p:cNvPr id="6" name="Explosion 1 5"/>
          <p:cNvSpPr/>
          <p:nvPr/>
        </p:nvSpPr>
        <p:spPr>
          <a:xfrm>
            <a:off x="2051720" y="915566"/>
            <a:ext cx="5786437" cy="2214562"/>
          </a:xfrm>
          <a:prstGeom prst="irregularSeal1">
            <a:avLst/>
          </a:prstGeom>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r>
              <a:rPr lang="en-GB" sz="3200" dirty="0"/>
              <a:t>Are histograms unique ???</a:t>
            </a:r>
          </a:p>
        </p:txBody>
      </p:sp>
      <p:grpSp>
        <p:nvGrpSpPr>
          <p:cNvPr id="7" name="Group 8"/>
          <p:cNvGrpSpPr>
            <a:grpSpLocks/>
          </p:cNvGrpSpPr>
          <p:nvPr/>
        </p:nvGrpSpPr>
        <p:grpSpPr bwMode="auto">
          <a:xfrm>
            <a:off x="3194720" y="1415628"/>
            <a:ext cx="3048000" cy="1295400"/>
            <a:chOff x="1008" y="2544"/>
            <a:chExt cx="1920" cy="816"/>
          </a:xfrm>
        </p:grpSpPr>
        <p:sp>
          <p:nvSpPr>
            <p:cNvPr id="8" name="Rectangle 4"/>
            <p:cNvSpPr>
              <a:spLocks noChangeArrowheads="1"/>
            </p:cNvSpPr>
            <p:nvPr/>
          </p:nvSpPr>
          <p:spPr bwMode="auto">
            <a:xfrm>
              <a:off x="1008" y="2544"/>
              <a:ext cx="768" cy="816"/>
            </a:xfrm>
            <a:prstGeom prst="rect">
              <a:avLst/>
            </a:prstGeom>
            <a:solidFill>
              <a:schemeClr val="bg1"/>
            </a:solidFill>
            <a:ln w="9525">
              <a:solidFill>
                <a:schemeClr val="tx1"/>
              </a:solidFill>
              <a:miter lim="800000"/>
              <a:headEnd/>
              <a:tailEnd/>
            </a:ln>
          </p:spPr>
          <p:txBody>
            <a:bodyPr wrap="none" anchor="ctr"/>
            <a:lstStyle/>
            <a:p>
              <a:endParaRPr lang="en-GB">
                <a:latin typeface="Comic Sans MS" pitchFamily="66" charset="0"/>
              </a:endParaRPr>
            </a:p>
          </p:txBody>
        </p:sp>
        <p:sp>
          <p:nvSpPr>
            <p:cNvPr id="9" name="Rectangle 5"/>
            <p:cNvSpPr>
              <a:spLocks noChangeArrowheads="1"/>
            </p:cNvSpPr>
            <p:nvPr/>
          </p:nvSpPr>
          <p:spPr bwMode="auto">
            <a:xfrm>
              <a:off x="1008" y="3072"/>
              <a:ext cx="288" cy="288"/>
            </a:xfrm>
            <a:prstGeom prst="rect">
              <a:avLst/>
            </a:prstGeom>
            <a:solidFill>
              <a:schemeClr val="tx1"/>
            </a:solidFill>
            <a:ln w="9525">
              <a:solidFill>
                <a:schemeClr val="accent2"/>
              </a:solidFill>
              <a:miter lim="800000"/>
              <a:headEnd/>
              <a:tailEnd/>
            </a:ln>
          </p:spPr>
          <p:txBody>
            <a:bodyPr wrap="none" anchor="ctr"/>
            <a:lstStyle/>
            <a:p>
              <a:endParaRPr lang="en-GB">
                <a:latin typeface="Comic Sans MS" pitchFamily="66" charset="0"/>
              </a:endParaRPr>
            </a:p>
          </p:txBody>
        </p:sp>
        <p:sp>
          <p:nvSpPr>
            <p:cNvPr id="10" name="Rectangle 6"/>
            <p:cNvSpPr>
              <a:spLocks noChangeArrowheads="1"/>
            </p:cNvSpPr>
            <p:nvPr/>
          </p:nvSpPr>
          <p:spPr bwMode="auto">
            <a:xfrm>
              <a:off x="2160" y="2544"/>
              <a:ext cx="768" cy="816"/>
            </a:xfrm>
            <a:prstGeom prst="rect">
              <a:avLst/>
            </a:prstGeom>
            <a:solidFill>
              <a:schemeClr val="bg1"/>
            </a:solidFill>
            <a:ln w="9525">
              <a:solidFill>
                <a:schemeClr val="tx1"/>
              </a:solidFill>
              <a:miter lim="800000"/>
              <a:headEnd/>
              <a:tailEnd/>
            </a:ln>
          </p:spPr>
          <p:txBody>
            <a:bodyPr wrap="none" anchor="ctr"/>
            <a:lstStyle/>
            <a:p>
              <a:endParaRPr lang="en-GB">
                <a:latin typeface="Comic Sans MS" pitchFamily="66" charset="0"/>
              </a:endParaRPr>
            </a:p>
          </p:txBody>
        </p:sp>
        <p:sp>
          <p:nvSpPr>
            <p:cNvPr id="11" name="Rectangle 7"/>
            <p:cNvSpPr>
              <a:spLocks noChangeArrowheads="1"/>
            </p:cNvSpPr>
            <p:nvPr/>
          </p:nvSpPr>
          <p:spPr bwMode="auto">
            <a:xfrm>
              <a:off x="2400" y="2784"/>
              <a:ext cx="288" cy="288"/>
            </a:xfrm>
            <a:prstGeom prst="rect">
              <a:avLst/>
            </a:prstGeom>
            <a:solidFill>
              <a:schemeClr val="tx1"/>
            </a:solidFill>
            <a:ln w="9525">
              <a:solidFill>
                <a:schemeClr val="accent2"/>
              </a:solidFill>
              <a:miter lim="800000"/>
              <a:headEnd/>
              <a:tailEnd/>
            </a:ln>
          </p:spPr>
          <p:txBody>
            <a:bodyPr wrap="none" anchor="ctr"/>
            <a:lstStyle/>
            <a:p>
              <a:endParaRPr lang="en-GB">
                <a:latin typeface="Comic Sans MS" pitchFamily="66" charset="0"/>
              </a:endParaRPr>
            </a:p>
          </p:txBody>
        </p:sp>
      </p:grpSp>
      <p:sp>
        <p:nvSpPr>
          <p:cNvPr id="12" name="TextBox 11"/>
          <p:cNvSpPr txBox="1"/>
          <p:nvPr/>
        </p:nvSpPr>
        <p:spPr>
          <a:xfrm>
            <a:off x="2339752" y="3201566"/>
            <a:ext cx="6120680" cy="954107"/>
          </a:xfrm>
          <a:prstGeom prst="rect">
            <a:avLst/>
          </a:prstGeom>
          <a:noFill/>
        </p:spPr>
        <p:txBody>
          <a:bodyPr wrap="square">
            <a:spAutoFit/>
          </a:bodyPr>
          <a:lstStyle/>
          <a:p>
            <a:pPr algn="ctr" fontAlgn="auto">
              <a:spcBef>
                <a:spcPts val="0"/>
              </a:spcBef>
              <a:spcAft>
                <a:spcPts val="0"/>
              </a:spcAft>
              <a:defRPr/>
            </a:pPr>
            <a:r>
              <a:rPr lang="en-GB" sz="2800" dirty="0">
                <a:solidFill>
                  <a:srgbClr val="00B050"/>
                </a:solidFill>
                <a:latin typeface="+mn-lt"/>
              </a:rPr>
              <a:t>Histograms of both the images are same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6A8CDC79-D91A-4493-B12E-138D7487962B}" type="slidenum">
              <a:rPr lang="en-US" smtClean="0"/>
              <a:pPr>
                <a:defRPr/>
              </a:pPr>
              <a:t>113</a:t>
            </a:fld>
            <a:endParaRPr lang="en-US" dirty="0"/>
          </a:p>
        </p:txBody>
      </p:sp>
      <p:sp>
        <p:nvSpPr>
          <p:cNvPr id="30722"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a:t>Jan 10, 2022</a:t>
            </a:r>
          </a:p>
        </p:txBody>
      </p:sp>
      <p:sp>
        <p:nvSpPr>
          <p:cNvPr id="4" name="Horizontal Scroll 3"/>
          <p:cNvSpPr/>
          <p:nvPr/>
        </p:nvSpPr>
        <p:spPr>
          <a:xfrm>
            <a:off x="357188" y="0"/>
            <a:ext cx="8572500" cy="3107531"/>
          </a:xfrm>
          <a:prstGeom prst="horizontalScroll">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400" dirty="0">
                <a:solidFill>
                  <a:srgbClr val="002060"/>
                </a:solidFill>
              </a:rPr>
              <a:t>A gray scale transformation for contrast enhancement is usually found automatically using the </a:t>
            </a:r>
            <a:r>
              <a:rPr lang="en-GB" sz="2400" b="1" dirty="0">
                <a:solidFill>
                  <a:srgbClr val="002060"/>
                </a:solidFill>
              </a:rPr>
              <a:t>Histogram equalization</a:t>
            </a:r>
            <a:r>
              <a:rPr lang="en-GB" sz="2400" dirty="0">
                <a:solidFill>
                  <a:srgbClr val="002060"/>
                </a:solidFill>
              </a:rPr>
              <a:t> technique.</a:t>
            </a:r>
          </a:p>
          <a:p>
            <a:pPr algn="ctr">
              <a:defRPr/>
            </a:pPr>
            <a:endParaRPr lang="en-GB" sz="2400" dirty="0">
              <a:solidFill>
                <a:srgbClr val="002060"/>
              </a:solidFill>
            </a:endParaRPr>
          </a:p>
          <a:p>
            <a:pPr algn="ctr">
              <a:defRPr/>
            </a:pPr>
            <a:r>
              <a:rPr lang="en-GB" sz="2400" dirty="0">
                <a:solidFill>
                  <a:srgbClr val="002060"/>
                </a:solidFill>
              </a:rPr>
              <a:t>The aim is to create an image with equally distributed brightness levels over the whole brightness scale.</a:t>
            </a:r>
          </a:p>
        </p:txBody>
      </p:sp>
      <p:grpSp>
        <p:nvGrpSpPr>
          <p:cNvPr id="2" name="Group 18"/>
          <p:cNvGrpSpPr>
            <a:grpSpLocks/>
          </p:cNvGrpSpPr>
          <p:nvPr/>
        </p:nvGrpSpPr>
        <p:grpSpPr bwMode="auto">
          <a:xfrm>
            <a:off x="1438275" y="3053954"/>
            <a:ext cx="6491288" cy="1615678"/>
            <a:chOff x="1438252" y="4071942"/>
            <a:chExt cx="6491334" cy="2154252"/>
          </a:xfrm>
        </p:grpSpPr>
        <p:grpSp>
          <p:nvGrpSpPr>
            <p:cNvPr id="5" name="Group 16"/>
            <p:cNvGrpSpPr>
              <a:grpSpLocks/>
            </p:cNvGrpSpPr>
            <p:nvPr/>
          </p:nvGrpSpPr>
          <p:grpSpPr bwMode="auto">
            <a:xfrm>
              <a:off x="1438252" y="4081466"/>
              <a:ext cx="2571768" cy="2144728"/>
              <a:chOff x="1438252" y="4081466"/>
              <a:chExt cx="2571768" cy="2144728"/>
            </a:xfrm>
          </p:grpSpPr>
          <p:grpSp>
            <p:nvGrpSpPr>
              <p:cNvPr id="7" name="Group 9"/>
              <p:cNvGrpSpPr>
                <a:grpSpLocks/>
              </p:cNvGrpSpPr>
              <p:nvPr/>
            </p:nvGrpSpPr>
            <p:grpSpPr bwMode="auto">
              <a:xfrm>
                <a:off x="1438252" y="4081466"/>
                <a:ext cx="2571768" cy="2144728"/>
                <a:chOff x="1285852" y="3929066"/>
                <a:chExt cx="2571768" cy="2144728"/>
              </a:xfrm>
            </p:grpSpPr>
            <p:cxnSp>
              <p:nvCxnSpPr>
                <p:cNvPr id="11" name="Straight Arrow Connector 10"/>
                <p:cNvCxnSpPr/>
                <p:nvPr/>
              </p:nvCxnSpPr>
              <p:spPr>
                <a:xfrm rot="5400000" flipH="1" flipV="1">
                  <a:off x="215076" y="4999843"/>
                  <a:ext cx="214314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1285852" y="6072207"/>
                  <a:ext cx="2571768"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13" name="Freeform 12"/>
              <p:cNvSpPr/>
              <p:nvPr/>
            </p:nvSpPr>
            <p:spPr>
              <a:xfrm>
                <a:off x="1554141" y="4386269"/>
                <a:ext cx="2032014" cy="1725624"/>
              </a:xfrm>
              <a:custGeom>
                <a:avLst/>
                <a:gdLst>
                  <a:gd name="connsiteX0" fmla="*/ 0 w 2031739"/>
                  <a:gd name="connsiteY0" fmla="*/ 1725558 h 1725558"/>
                  <a:gd name="connsiteX1" fmla="*/ 121920 w 2031739"/>
                  <a:gd name="connsiteY1" fmla="*/ 1710318 h 1725558"/>
                  <a:gd name="connsiteX2" fmla="*/ 167640 w 2031739"/>
                  <a:gd name="connsiteY2" fmla="*/ 1695078 h 1725558"/>
                  <a:gd name="connsiteX3" fmla="*/ 198120 w 2031739"/>
                  <a:gd name="connsiteY3" fmla="*/ 1649358 h 1725558"/>
                  <a:gd name="connsiteX4" fmla="*/ 243840 w 2031739"/>
                  <a:gd name="connsiteY4" fmla="*/ 1618878 h 1725558"/>
                  <a:gd name="connsiteX5" fmla="*/ 304800 w 2031739"/>
                  <a:gd name="connsiteY5" fmla="*/ 1542678 h 1725558"/>
                  <a:gd name="connsiteX6" fmla="*/ 365760 w 2031739"/>
                  <a:gd name="connsiteY6" fmla="*/ 1451238 h 1725558"/>
                  <a:gd name="connsiteX7" fmla="*/ 381000 w 2031739"/>
                  <a:gd name="connsiteY7" fmla="*/ 1131198 h 1725558"/>
                  <a:gd name="connsiteX8" fmla="*/ 396240 w 2031739"/>
                  <a:gd name="connsiteY8" fmla="*/ 1085478 h 1725558"/>
                  <a:gd name="connsiteX9" fmla="*/ 457200 w 2031739"/>
                  <a:gd name="connsiteY9" fmla="*/ 994038 h 1725558"/>
                  <a:gd name="connsiteX10" fmla="*/ 457200 w 2031739"/>
                  <a:gd name="connsiteY10" fmla="*/ 902598 h 1725558"/>
                  <a:gd name="connsiteX11" fmla="*/ 472440 w 2031739"/>
                  <a:gd name="connsiteY11" fmla="*/ 719718 h 1725558"/>
                  <a:gd name="connsiteX12" fmla="*/ 487680 w 2031739"/>
                  <a:gd name="connsiteY12" fmla="*/ 506358 h 1725558"/>
                  <a:gd name="connsiteX13" fmla="*/ 502920 w 2031739"/>
                  <a:gd name="connsiteY13" fmla="*/ 414918 h 1725558"/>
                  <a:gd name="connsiteX14" fmla="*/ 518160 w 2031739"/>
                  <a:gd name="connsiteY14" fmla="*/ 369198 h 1725558"/>
                  <a:gd name="connsiteX15" fmla="*/ 563880 w 2031739"/>
                  <a:gd name="connsiteY15" fmla="*/ 353958 h 1725558"/>
                  <a:gd name="connsiteX16" fmla="*/ 762000 w 2031739"/>
                  <a:gd name="connsiteY16" fmla="*/ 369198 h 1725558"/>
                  <a:gd name="connsiteX17" fmla="*/ 777240 w 2031739"/>
                  <a:gd name="connsiteY17" fmla="*/ 1253118 h 1725558"/>
                  <a:gd name="connsiteX18" fmla="*/ 853440 w 2031739"/>
                  <a:gd name="connsiteY18" fmla="*/ 1390278 h 1725558"/>
                  <a:gd name="connsiteX19" fmla="*/ 914400 w 2031739"/>
                  <a:gd name="connsiteY19" fmla="*/ 1496958 h 1725558"/>
                  <a:gd name="connsiteX20" fmla="*/ 960120 w 2031739"/>
                  <a:gd name="connsiteY20" fmla="*/ 1542678 h 1725558"/>
                  <a:gd name="connsiteX21" fmla="*/ 1036320 w 2031739"/>
                  <a:gd name="connsiteY21" fmla="*/ 1603638 h 1725558"/>
                  <a:gd name="connsiteX22" fmla="*/ 1280160 w 2031739"/>
                  <a:gd name="connsiteY22" fmla="*/ 1588398 h 1725558"/>
                  <a:gd name="connsiteX23" fmla="*/ 1325880 w 2031739"/>
                  <a:gd name="connsiteY23" fmla="*/ 1557918 h 1725558"/>
                  <a:gd name="connsiteX24" fmla="*/ 1356360 w 2031739"/>
                  <a:gd name="connsiteY24" fmla="*/ 1466478 h 1725558"/>
                  <a:gd name="connsiteX25" fmla="*/ 1371600 w 2031739"/>
                  <a:gd name="connsiteY25" fmla="*/ 1420758 h 1725558"/>
                  <a:gd name="connsiteX26" fmla="*/ 1386840 w 2031739"/>
                  <a:gd name="connsiteY26" fmla="*/ 491118 h 1725558"/>
                  <a:gd name="connsiteX27" fmla="*/ 1402080 w 2031739"/>
                  <a:gd name="connsiteY27" fmla="*/ 94878 h 1725558"/>
                  <a:gd name="connsiteX28" fmla="*/ 1417320 w 2031739"/>
                  <a:gd name="connsiteY28" fmla="*/ 49158 h 1725558"/>
                  <a:gd name="connsiteX29" fmla="*/ 1508760 w 2031739"/>
                  <a:gd name="connsiteY29" fmla="*/ 3438 h 1725558"/>
                  <a:gd name="connsiteX30" fmla="*/ 1783080 w 2031739"/>
                  <a:gd name="connsiteY30" fmla="*/ 18678 h 1725558"/>
                  <a:gd name="connsiteX31" fmla="*/ 1874520 w 2031739"/>
                  <a:gd name="connsiteY31" fmla="*/ 79638 h 1725558"/>
                  <a:gd name="connsiteX32" fmla="*/ 1935480 w 2031739"/>
                  <a:gd name="connsiteY32" fmla="*/ 216798 h 1725558"/>
                  <a:gd name="connsiteX33" fmla="*/ 1950720 w 2031739"/>
                  <a:gd name="connsiteY33" fmla="*/ 445398 h 1725558"/>
                  <a:gd name="connsiteX34" fmla="*/ 1981200 w 2031739"/>
                  <a:gd name="connsiteY34" fmla="*/ 491118 h 1725558"/>
                  <a:gd name="connsiteX35" fmla="*/ 1996440 w 2031739"/>
                  <a:gd name="connsiteY35" fmla="*/ 658758 h 1725558"/>
                  <a:gd name="connsiteX36" fmla="*/ 2011680 w 2031739"/>
                  <a:gd name="connsiteY36" fmla="*/ 780678 h 1725558"/>
                  <a:gd name="connsiteX37" fmla="*/ 2026920 w 2031739"/>
                  <a:gd name="connsiteY37" fmla="*/ 872118 h 172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31739" h="1725558">
                    <a:moveTo>
                      <a:pt x="0" y="1725558"/>
                    </a:moveTo>
                    <a:cubicBezTo>
                      <a:pt x="40640" y="1720478"/>
                      <a:pt x="81624" y="1717644"/>
                      <a:pt x="121920" y="1710318"/>
                    </a:cubicBezTo>
                    <a:cubicBezTo>
                      <a:pt x="137725" y="1707444"/>
                      <a:pt x="155096" y="1705113"/>
                      <a:pt x="167640" y="1695078"/>
                    </a:cubicBezTo>
                    <a:cubicBezTo>
                      <a:pt x="181943" y="1683636"/>
                      <a:pt x="185168" y="1662310"/>
                      <a:pt x="198120" y="1649358"/>
                    </a:cubicBezTo>
                    <a:cubicBezTo>
                      <a:pt x="211072" y="1636406"/>
                      <a:pt x="228600" y="1629038"/>
                      <a:pt x="243840" y="1618878"/>
                    </a:cubicBezTo>
                    <a:cubicBezTo>
                      <a:pt x="278160" y="1515919"/>
                      <a:pt x="230563" y="1627520"/>
                      <a:pt x="304800" y="1542678"/>
                    </a:cubicBezTo>
                    <a:cubicBezTo>
                      <a:pt x="328923" y="1515109"/>
                      <a:pt x="365760" y="1451238"/>
                      <a:pt x="365760" y="1451238"/>
                    </a:cubicBezTo>
                    <a:cubicBezTo>
                      <a:pt x="370840" y="1344558"/>
                      <a:pt x="372131" y="1237630"/>
                      <a:pt x="381000" y="1131198"/>
                    </a:cubicBezTo>
                    <a:cubicBezTo>
                      <a:pt x="382334" y="1115189"/>
                      <a:pt x="388438" y="1099521"/>
                      <a:pt x="396240" y="1085478"/>
                    </a:cubicBezTo>
                    <a:cubicBezTo>
                      <a:pt x="414030" y="1053456"/>
                      <a:pt x="457200" y="994038"/>
                      <a:pt x="457200" y="994038"/>
                    </a:cubicBezTo>
                    <a:cubicBezTo>
                      <a:pt x="428171" y="906952"/>
                      <a:pt x="445589" y="989684"/>
                      <a:pt x="457200" y="902598"/>
                    </a:cubicBezTo>
                    <a:cubicBezTo>
                      <a:pt x="465285" y="841963"/>
                      <a:pt x="467748" y="780709"/>
                      <a:pt x="472440" y="719718"/>
                    </a:cubicBezTo>
                    <a:cubicBezTo>
                      <a:pt x="477909" y="648627"/>
                      <a:pt x="480585" y="577305"/>
                      <a:pt x="487680" y="506358"/>
                    </a:cubicBezTo>
                    <a:cubicBezTo>
                      <a:pt x="490755" y="475611"/>
                      <a:pt x="496217" y="445083"/>
                      <a:pt x="502920" y="414918"/>
                    </a:cubicBezTo>
                    <a:cubicBezTo>
                      <a:pt x="506405" y="399236"/>
                      <a:pt x="506801" y="380557"/>
                      <a:pt x="518160" y="369198"/>
                    </a:cubicBezTo>
                    <a:cubicBezTo>
                      <a:pt x="529519" y="357839"/>
                      <a:pt x="548640" y="359038"/>
                      <a:pt x="563880" y="353958"/>
                    </a:cubicBezTo>
                    <a:cubicBezTo>
                      <a:pt x="629920" y="359038"/>
                      <a:pt x="746708" y="304752"/>
                      <a:pt x="762000" y="369198"/>
                    </a:cubicBezTo>
                    <a:cubicBezTo>
                      <a:pt x="830036" y="655920"/>
                      <a:pt x="767583" y="958592"/>
                      <a:pt x="777240" y="1253118"/>
                    </a:cubicBezTo>
                    <a:cubicBezTo>
                      <a:pt x="778719" y="1298220"/>
                      <a:pt x="841366" y="1366129"/>
                      <a:pt x="853440" y="1390278"/>
                    </a:cubicBezTo>
                    <a:cubicBezTo>
                      <a:pt x="872073" y="1427543"/>
                      <a:pt x="887474" y="1464647"/>
                      <a:pt x="914400" y="1496958"/>
                    </a:cubicBezTo>
                    <a:cubicBezTo>
                      <a:pt x="928198" y="1513515"/>
                      <a:pt x="946322" y="1526121"/>
                      <a:pt x="960120" y="1542678"/>
                    </a:cubicBezTo>
                    <a:cubicBezTo>
                      <a:pt x="1013146" y="1606309"/>
                      <a:pt x="961265" y="1578620"/>
                      <a:pt x="1036320" y="1603638"/>
                    </a:cubicBezTo>
                    <a:cubicBezTo>
                      <a:pt x="1117600" y="1598558"/>
                      <a:pt x="1199718" y="1601099"/>
                      <a:pt x="1280160" y="1588398"/>
                    </a:cubicBezTo>
                    <a:cubicBezTo>
                      <a:pt x="1298252" y="1585541"/>
                      <a:pt x="1316172" y="1573450"/>
                      <a:pt x="1325880" y="1557918"/>
                    </a:cubicBezTo>
                    <a:cubicBezTo>
                      <a:pt x="1342908" y="1530673"/>
                      <a:pt x="1346200" y="1496958"/>
                      <a:pt x="1356360" y="1466478"/>
                    </a:cubicBezTo>
                    <a:lnTo>
                      <a:pt x="1371600" y="1420758"/>
                    </a:lnTo>
                    <a:cubicBezTo>
                      <a:pt x="1376680" y="1110878"/>
                      <a:pt x="1379717" y="800958"/>
                      <a:pt x="1386840" y="491118"/>
                    </a:cubicBezTo>
                    <a:cubicBezTo>
                      <a:pt x="1389878" y="358975"/>
                      <a:pt x="1392986" y="226742"/>
                      <a:pt x="1402080" y="94878"/>
                    </a:cubicBezTo>
                    <a:cubicBezTo>
                      <a:pt x="1403185" y="78852"/>
                      <a:pt x="1407285" y="61702"/>
                      <a:pt x="1417320" y="49158"/>
                    </a:cubicBezTo>
                    <a:cubicBezTo>
                      <a:pt x="1438806" y="22301"/>
                      <a:pt x="1478641" y="13478"/>
                      <a:pt x="1508760" y="3438"/>
                    </a:cubicBezTo>
                    <a:cubicBezTo>
                      <a:pt x="1600200" y="8518"/>
                      <a:pt x="1693424" y="0"/>
                      <a:pt x="1783080" y="18678"/>
                    </a:cubicBezTo>
                    <a:cubicBezTo>
                      <a:pt x="1818942" y="26149"/>
                      <a:pt x="1874520" y="79638"/>
                      <a:pt x="1874520" y="79638"/>
                    </a:cubicBezTo>
                    <a:cubicBezTo>
                      <a:pt x="1910792" y="188454"/>
                      <a:pt x="1887178" y="144345"/>
                      <a:pt x="1935480" y="216798"/>
                    </a:cubicBezTo>
                    <a:cubicBezTo>
                      <a:pt x="1940560" y="292998"/>
                      <a:pt x="1938165" y="370068"/>
                      <a:pt x="1950720" y="445398"/>
                    </a:cubicBezTo>
                    <a:cubicBezTo>
                      <a:pt x="1953731" y="463465"/>
                      <a:pt x="1977362" y="473208"/>
                      <a:pt x="1981200" y="491118"/>
                    </a:cubicBezTo>
                    <a:cubicBezTo>
                      <a:pt x="1992957" y="545983"/>
                      <a:pt x="1990566" y="602956"/>
                      <a:pt x="1996440" y="658758"/>
                    </a:cubicBezTo>
                    <a:cubicBezTo>
                      <a:pt x="2000727" y="699489"/>
                      <a:pt x="2004354" y="740382"/>
                      <a:pt x="2011680" y="780678"/>
                    </a:cubicBezTo>
                    <a:cubicBezTo>
                      <a:pt x="2031739" y="891004"/>
                      <a:pt x="2026920" y="762759"/>
                      <a:pt x="2026920" y="872118"/>
                    </a:cubicBezTo>
                  </a:path>
                </a:pathLst>
              </a:custGeom>
            </p:spPr>
            <p:style>
              <a:lnRef idx="3">
                <a:schemeClr val="accent4"/>
              </a:lnRef>
              <a:fillRef idx="0">
                <a:schemeClr val="accent4"/>
              </a:fillRef>
              <a:effectRef idx="2">
                <a:schemeClr val="accent4"/>
              </a:effectRef>
              <a:fontRef idx="minor">
                <a:schemeClr val="tx1"/>
              </a:fontRef>
            </p:style>
            <p:txBody>
              <a:bodyPr anchor="ctr"/>
              <a:lstStyle/>
              <a:p>
                <a:pPr algn="ctr">
                  <a:defRPr/>
                </a:pPr>
                <a:endParaRPr lang="en-GB"/>
              </a:p>
            </p:txBody>
          </p:sp>
        </p:grpSp>
        <p:grpSp>
          <p:nvGrpSpPr>
            <p:cNvPr id="9" name="Group 17"/>
            <p:cNvGrpSpPr>
              <a:grpSpLocks/>
            </p:cNvGrpSpPr>
            <p:nvPr/>
          </p:nvGrpSpPr>
          <p:grpSpPr bwMode="auto">
            <a:xfrm>
              <a:off x="5357818" y="4071942"/>
              <a:ext cx="2571768" cy="2144728"/>
              <a:chOff x="5357818" y="4071942"/>
              <a:chExt cx="2571768" cy="2144728"/>
            </a:xfrm>
          </p:grpSpPr>
          <p:grpSp>
            <p:nvGrpSpPr>
              <p:cNvPr id="10" name="Group 8"/>
              <p:cNvGrpSpPr>
                <a:grpSpLocks/>
              </p:cNvGrpSpPr>
              <p:nvPr/>
            </p:nvGrpSpPr>
            <p:grpSpPr bwMode="auto">
              <a:xfrm>
                <a:off x="5357818" y="4071942"/>
                <a:ext cx="2571768" cy="2144728"/>
                <a:chOff x="1285852" y="3929066"/>
                <a:chExt cx="2571768" cy="2144728"/>
              </a:xfrm>
            </p:grpSpPr>
            <p:cxnSp>
              <p:nvCxnSpPr>
                <p:cNvPr id="6" name="Straight Arrow Connector 5"/>
                <p:cNvCxnSpPr/>
                <p:nvPr/>
              </p:nvCxnSpPr>
              <p:spPr>
                <a:xfrm rot="5400000" flipH="1" flipV="1">
                  <a:off x="215076" y="4999842"/>
                  <a:ext cx="2143140"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285852" y="6072206"/>
                  <a:ext cx="2571768"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cxnSp>
            <p:nvCxnSpPr>
              <p:cNvPr id="15" name="Straight Connector 14"/>
              <p:cNvCxnSpPr/>
              <p:nvPr/>
            </p:nvCxnSpPr>
            <p:spPr>
              <a:xfrm>
                <a:off x="5357818" y="5357826"/>
                <a:ext cx="2500329" cy="1587"/>
              </a:xfrm>
              <a:prstGeom prst="line">
                <a:avLst/>
              </a:prstGeom>
            </p:spPr>
            <p:style>
              <a:lnRef idx="3">
                <a:schemeClr val="accent4"/>
              </a:lnRef>
              <a:fillRef idx="0">
                <a:schemeClr val="accent4"/>
              </a:fillRef>
              <a:effectRef idx="2">
                <a:schemeClr val="accent4"/>
              </a:effectRef>
              <a:fontRef idx="minor">
                <a:schemeClr val="tx1"/>
              </a:fontRef>
            </p:style>
          </p:cxnSp>
        </p:grpSp>
        <p:sp>
          <p:nvSpPr>
            <p:cNvPr id="16" name="Right Arrow 15"/>
            <p:cNvSpPr/>
            <p:nvPr/>
          </p:nvSpPr>
          <p:spPr>
            <a:xfrm>
              <a:off x="3929058" y="5000635"/>
              <a:ext cx="1214446" cy="214314"/>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GB"/>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7"/>
          <p:cNvSpPr>
            <a:spLocks noChangeArrowheads="1"/>
          </p:cNvSpPr>
          <p:nvPr/>
        </p:nvSpPr>
        <p:spPr bwMode="auto">
          <a:xfrm>
            <a:off x="1907704" y="195486"/>
            <a:ext cx="5760640" cy="492443"/>
          </a:xfrm>
          <a:prstGeom prst="roundRect">
            <a:avLst>
              <a:gd name="adj" fmla="val 292"/>
            </a:avLst>
          </a:prstGeom>
          <a:noFill/>
          <a:ln w="36000">
            <a:noFill/>
            <a:round/>
            <a:headEnd/>
            <a:tailEnd/>
          </a:ln>
        </p:spPr>
        <p:txBody>
          <a:bodyPr wrap="square" lIns="0" tIns="0" rIns="0" bIns="0" anchor="ctr" anchorCtr="1">
            <a:spAutoFit/>
          </a:bodyPr>
          <a:lstStyle/>
          <a:p>
            <a:pPr>
              <a:buClr>
                <a:srgbClr val="000000"/>
              </a:buClr>
              <a:buSzPct val="45000"/>
              <a:tabLst>
                <a:tab pos="655638" algn="l"/>
                <a:tab pos="1312863" algn="l"/>
                <a:tab pos="1968500" algn="l"/>
                <a:tab pos="2625725" algn="l"/>
                <a:tab pos="3282950" algn="l"/>
                <a:tab pos="3938588" algn="l"/>
              </a:tabLst>
            </a:pPr>
            <a:r>
              <a:rPr lang="en-GB"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Histogram Equalization</a:t>
            </a:r>
          </a:p>
        </p:txBody>
      </p:sp>
      <p:sp>
        <p:nvSpPr>
          <p:cNvPr id="2057" name="Rectangle 8"/>
          <p:cNvSpPr>
            <a:spLocks noChangeArrowheads="1"/>
          </p:cNvSpPr>
          <p:nvPr/>
        </p:nvSpPr>
        <p:spPr bwMode="auto">
          <a:xfrm>
            <a:off x="839789" y="653654"/>
            <a:ext cx="8156575" cy="435769"/>
          </a:xfrm>
          <a:prstGeom prst="rect">
            <a:avLst/>
          </a:prstGeom>
          <a:noFill/>
          <a:ln w="9525">
            <a:noFill/>
            <a:miter lim="800000"/>
            <a:headEnd/>
            <a:tailEnd/>
          </a:ln>
        </p:spPr>
        <p:txBody>
          <a:bodyPr lIns="82945" tIns="41473" rIns="82945" bIns="41473"/>
          <a:lstStyle/>
          <a:p>
            <a:pPr marL="414338" indent="-414338">
              <a:buClr>
                <a:schemeClr val="bg1"/>
              </a:buClr>
              <a:buSzPct val="125000"/>
            </a:pPr>
            <a:r>
              <a:rPr lang="en-US" sz="2800" b="1">
                <a:solidFill>
                  <a:srgbClr val="002060"/>
                </a:solidFill>
                <a:latin typeface="+mn-lt"/>
              </a:rPr>
              <a:t>Example:</a:t>
            </a:r>
          </a:p>
          <a:p>
            <a:pPr marL="414338" indent="-414338">
              <a:buClr>
                <a:schemeClr val="bg1"/>
              </a:buClr>
              <a:buSzPct val="125000"/>
            </a:pPr>
            <a:endParaRPr lang="en-US" sz="2800" b="1">
              <a:solidFill>
                <a:srgbClr val="002060"/>
              </a:solidFill>
              <a:latin typeface="+mn-lt"/>
            </a:endParaRPr>
          </a:p>
        </p:txBody>
      </p:sp>
      <p:graphicFrame>
        <p:nvGraphicFramePr>
          <p:cNvPr id="2050" name="Object 2"/>
          <p:cNvGraphicFramePr>
            <a:graphicFrameLocks noChangeAspect="1"/>
          </p:cNvGraphicFramePr>
          <p:nvPr/>
        </p:nvGraphicFramePr>
        <p:xfrm>
          <a:off x="1475656" y="1347614"/>
          <a:ext cx="6911975" cy="1853803"/>
        </p:xfrm>
        <a:graphic>
          <a:graphicData uri="http://schemas.openxmlformats.org/presentationml/2006/ole">
            <mc:AlternateContent xmlns:mc="http://schemas.openxmlformats.org/markup-compatibility/2006">
              <mc:Choice xmlns:v="urn:schemas-microsoft-com:vml" Requires="v">
                <p:oleObj spid="_x0000_s199691" name="Picture Publisher Bild" r:id="rId4" imgW="7620120" imgH="2724120" progId="">
                  <p:embed/>
                </p:oleObj>
              </mc:Choice>
              <mc:Fallback>
                <p:oleObj name="Picture Publisher Bild" r:id="rId4" imgW="7620120" imgH="272412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347614"/>
                        <a:ext cx="6911975" cy="18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 name="Line 10"/>
          <p:cNvSpPr>
            <a:spLocks noChangeShapeType="1"/>
          </p:cNvSpPr>
          <p:nvPr/>
        </p:nvSpPr>
        <p:spPr bwMode="auto">
          <a:xfrm flipV="1">
            <a:off x="3881438" y="3556397"/>
            <a:ext cx="0" cy="1089422"/>
          </a:xfrm>
          <a:prstGeom prst="line">
            <a:avLst/>
          </a:prstGeom>
          <a:noFill/>
          <a:ln w="76200">
            <a:solidFill>
              <a:schemeClr val="accent1"/>
            </a:solidFill>
            <a:round/>
            <a:headEnd/>
            <a:tailEnd type="triangle" w="med" len="med"/>
          </a:ln>
        </p:spPr>
        <p:txBody>
          <a:bodyPr wrap="none" lIns="82945" tIns="41473" rIns="82945" bIns="41473" anchor="ctr"/>
          <a:lstStyle/>
          <a:p>
            <a:endParaRPr lang="en-US"/>
          </a:p>
        </p:txBody>
      </p:sp>
      <p:sp>
        <p:nvSpPr>
          <p:cNvPr id="2059" name="Line 11"/>
          <p:cNvSpPr>
            <a:spLocks noChangeShapeType="1"/>
          </p:cNvSpPr>
          <p:nvPr/>
        </p:nvSpPr>
        <p:spPr bwMode="auto">
          <a:xfrm>
            <a:off x="3881438" y="4645819"/>
            <a:ext cx="1935162" cy="0"/>
          </a:xfrm>
          <a:prstGeom prst="line">
            <a:avLst/>
          </a:prstGeom>
          <a:noFill/>
          <a:ln w="76200">
            <a:solidFill>
              <a:schemeClr val="accent1"/>
            </a:solidFill>
            <a:round/>
            <a:headEnd/>
            <a:tailEnd type="triangle" w="med" len="med"/>
          </a:ln>
        </p:spPr>
        <p:txBody>
          <a:bodyPr wrap="none" lIns="82945" tIns="41473" rIns="82945" bIns="41473" anchor="ctr"/>
          <a:lstStyle/>
          <a:p>
            <a:endParaRPr lang="en-US"/>
          </a:p>
        </p:txBody>
      </p:sp>
      <p:sp>
        <p:nvSpPr>
          <p:cNvPr id="2060" name="Freeform 13"/>
          <p:cNvSpPr>
            <a:spLocks/>
          </p:cNvSpPr>
          <p:nvPr/>
        </p:nvSpPr>
        <p:spPr bwMode="auto">
          <a:xfrm>
            <a:off x="3949700" y="3868342"/>
            <a:ext cx="1658938" cy="629840"/>
          </a:xfrm>
          <a:custGeom>
            <a:avLst/>
            <a:gdLst>
              <a:gd name="T0" fmla="*/ 0 w 1152"/>
              <a:gd name="T1" fmla="*/ 0 h 584"/>
              <a:gd name="T2" fmla="*/ 144 w 1152"/>
              <a:gd name="T3" fmla="*/ 96 h 584"/>
              <a:gd name="T4" fmla="*/ 288 w 1152"/>
              <a:gd name="T5" fmla="*/ 288 h 584"/>
              <a:gd name="T6" fmla="*/ 336 w 1152"/>
              <a:gd name="T7" fmla="*/ 480 h 584"/>
              <a:gd name="T8" fmla="*/ 432 w 1152"/>
              <a:gd name="T9" fmla="*/ 528 h 584"/>
              <a:gd name="T10" fmla="*/ 528 w 1152"/>
              <a:gd name="T11" fmla="*/ 528 h 584"/>
              <a:gd name="T12" fmla="*/ 576 w 1152"/>
              <a:gd name="T13" fmla="*/ 384 h 584"/>
              <a:gd name="T14" fmla="*/ 624 w 1152"/>
              <a:gd name="T15" fmla="*/ 336 h 584"/>
              <a:gd name="T16" fmla="*/ 624 w 1152"/>
              <a:gd name="T17" fmla="*/ 288 h 584"/>
              <a:gd name="T18" fmla="*/ 672 w 1152"/>
              <a:gd name="T19" fmla="*/ 288 h 584"/>
              <a:gd name="T20" fmla="*/ 720 w 1152"/>
              <a:gd name="T21" fmla="*/ 336 h 584"/>
              <a:gd name="T22" fmla="*/ 768 w 1152"/>
              <a:gd name="T23" fmla="*/ 432 h 584"/>
              <a:gd name="T24" fmla="*/ 816 w 1152"/>
              <a:gd name="T25" fmla="*/ 480 h 584"/>
              <a:gd name="T26" fmla="*/ 864 w 1152"/>
              <a:gd name="T27" fmla="*/ 528 h 584"/>
              <a:gd name="T28" fmla="*/ 912 w 1152"/>
              <a:gd name="T29" fmla="*/ 576 h 584"/>
              <a:gd name="T30" fmla="*/ 1008 w 1152"/>
              <a:gd name="T31" fmla="*/ 576 h 584"/>
              <a:gd name="T32" fmla="*/ 1104 w 1152"/>
              <a:gd name="T33" fmla="*/ 528 h 584"/>
              <a:gd name="T34" fmla="*/ 1152 w 1152"/>
              <a:gd name="T35" fmla="*/ 528 h 5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52"/>
              <a:gd name="T55" fmla="*/ 0 h 584"/>
              <a:gd name="T56" fmla="*/ 1152 w 1152"/>
              <a:gd name="T57" fmla="*/ 584 h 5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52" h="584">
                <a:moveTo>
                  <a:pt x="0" y="0"/>
                </a:moveTo>
                <a:cubicBezTo>
                  <a:pt x="48" y="24"/>
                  <a:pt x="96" y="48"/>
                  <a:pt x="144" y="96"/>
                </a:cubicBezTo>
                <a:cubicBezTo>
                  <a:pt x="192" y="144"/>
                  <a:pt x="256" y="224"/>
                  <a:pt x="288" y="288"/>
                </a:cubicBezTo>
                <a:cubicBezTo>
                  <a:pt x="320" y="352"/>
                  <a:pt x="312" y="440"/>
                  <a:pt x="336" y="480"/>
                </a:cubicBezTo>
                <a:cubicBezTo>
                  <a:pt x="360" y="520"/>
                  <a:pt x="400" y="520"/>
                  <a:pt x="432" y="528"/>
                </a:cubicBezTo>
                <a:cubicBezTo>
                  <a:pt x="464" y="536"/>
                  <a:pt x="504" y="552"/>
                  <a:pt x="528" y="528"/>
                </a:cubicBezTo>
                <a:cubicBezTo>
                  <a:pt x="552" y="504"/>
                  <a:pt x="560" y="416"/>
                  <a:pt x="576" y="384"/>
                </a:cubicBezTo>
                <a:cubicBezTo>
                  <a:pt x="592" y="352"/>
                  <a:pt x="616" y="352"/>
                  <a:pt x="624" y="336"/>
                </a:cubicBezTo>
                <a:cubicBezTo>
                  <a:pt x="632" y="320"/>
                  <a:pt x="616" y="296"/>
                  <a:pt x="624" y="288"/>
                </a:cubicBezTo>
                <a:cubicBezTo>
                  <a:pt x="632" y="280"/>
                  <a:pt x="656" y="280"/>
                  <a:pt x="672" y="288"/>
                </a:cubicBezTo>
                <a:cubicBezTo>
                  <a:pt x="688" y="296"/>
                  <a:pt x="704" y="312"/>
                  <a:pt x="720" y="336"/>
                </a:cubicBezTo>
                <a:cubicBezTo>
                  <a:pt x="736" y="360"/>
                  <a:pt x="752" y="408"/>
                  <a:pt x="768" y="432"/>
                </a:cubicBezTo>
                <a:cubicBezTo>
                  <a:pt x="784" y="456"/>
                  <a:pt x="800" y="464"/>
                  <a:pt x="816" y="480"/>
                </a:cubicBezTo>
                <a:cubicBezTo>
                  <a:pt x="832" y="496"/>
                  <a:pt x="848" y="512"/>
                  <a:pt x="864" y="528"/>
                </a:cubicBezTo>
                <a:cubicBezTo>
                  <a:pt x="880" y="544"/>
                  <a:pt x="888" y="568"/>
                  <a:pt x="912" y="576"/>
                </a:cubicBezTo>
                <a:cubicBezTo>
                  <a:pt x="936" y="584"/>
                  <a:pt x="976" y="584"/>
                  <a:pt x="1008" y="576"/>
                </a:cubicBezTo>
                <a:cubicBezTo>
                  <a:pt x="1040" y="568"/>
                  <a:pt x="1080" y="536"/>
                  <a:pt x="1104" y="528"/>
                </a:cubicBezTo>
                <a:cubicBezTo>
                  <a:pt x="1128" y="520"/>
                  <a:pt x="1140" y="524"/>
                  <a:pt x="1152" y="528"/>
                </a:cubicBezTo>
              </a:path>
            </a:pathLst>
          </a:custGeom>
          <a:noFill/>
          <a:ln w="76200">
            <a:solidFill>
              <a:srgbClr val="FF3300"/>
            </a:solidFill>
            <a:round/>
            <a:headEnd/>
            <a:tailEnd/>
          </a:ln>
        </p:spPr>
        <p:txBody>
          <a:bodyPr wrap="none" lIns="82945" tIns="41473" rIns="82945" bIns="41473" anchor="ctr"/>
          <a:lstStyle/>
          <a:p>
            <a:endParaRPr lang="en-GB"/>
          </a:p>
        </p:txBody>
      </p:sp>
      <p:sp>
        <p:nvSpPr>
          <p:cNvPr id="2061" name="Line 14"/>
          <p:cNvSpPr>
            <a:spLocks noChangeShapeType="1"/>
          </p:cNvSpPr>
          <p:nvPr/>
        </p:nvSpPr>
        <p:spPr bwMode="auto">
          <a:xfrm flipV="1">
            <a:off x="6300788" y="3556397"/>
            <a:ext cx="0" cy="1089422"/>
          </a:xfrm>
          <a:prstGeom prst="line">
            <a:avLst/>
          </a:prstGeom>
          <a:noFill/>
          <a:ln w="76200">
            <a:solidFill>
              <a:schemeClr val="accent1"/>
            </a:solidFill>
            <a:round/>
            <a:headEnd/>
            <a:tailEnd type="triangle" w="med" len="med"/>
          </a:ln>
        </p:spPr>
        <p:txBody>
          <a:bodyPr wrap="none" lIns="82945" tIns="41473" rIns="82945" bIns="41473" anchor="ctr"/>
          <a:lstStyle/>
          <a:p>
            <a:endParaRPr lang="en-US"/>
          </a:p>
        </p:txBody>
      </p:sp>
      <p:sp>
        <p:nvSpPr>
          <p:cNvPr id="2062" name="Line 15"/>
          <p:cNvSpPr>
            <a:spLocks noChangeShapeType="1"/>
          </p:cNvSpPr>
          <p:nvPr/>
        </p:nvSpPr>
        <p:spPr bwMode="auto">
          <a:xfrm>
            <a:off x="6300788" y="4645819"/>
            <a:ext cx="1935162" cy="0"/>
          </a:xfrm>
          <a:prstGeom prst="line">
            <a:avLst/>
          </a:prstGeom>
          <a:noFill/>
          <a:ln w="76200">
            <a:solidFill>
              <a:schemeClr val="accent1"/>
            </a:solidFill>
            <a:round/>
            <a:headEnd/>
            <a:tailEnd type="triangle" w="med" len="med"/>
          </a:ln>
        </p:spPr>
        <p:txBody>
          <a:bodyPr wrap="none" lIns="82945" tIns="41473" rIns="82945" bIns="41473" anchor="ctr"/>
          <a:lstStyle/>
          <a:p>
            <a:endParaRPr lang="en-US"/>
          </a:p>
        </p:txBody>
      </p:sp>
      <p:sp>
        <p:nvSpPr>
          <p:cNvPr id="2063" name="Line 18"/>
          <p:cNvSpPr>
            <a:spLocks noChangeShapeType="1"/>
          </p:cNvSpPr>
          <p:nvPr/>
        </p:nvSpPr>
        <p:spPr bwMode="auto">
          <a:xfrm>
            <a:off x="6300788" y="4230291"/>
            <a:ext cx="1797050" cy="0"/>
          </a:xfrm>
          <a:prstGeom prst="line">
            <a:avLst/>
          </a:prstGeom>
          <a:noFill/>
          <a:ln w="76200">
            <a:solidFill>
              <a:srgbClr val="FF3300"/>
            </a:solidFill>
            <a:round/>
            <a:headEnd/>
            <a:tailEnd/>
          </a:ln>
        </p:spPr>
        <p:txBody>
          <a:bodyPr wrap="none" lIns="82945" tIns="41473" rIns="82945" bIns="41473" anchor="ctr"/>
          <a:lstStyle/>
          <a:p>
            <a:endParaRPr lang="en-US"/>
          </a:p>
        </p:txBody>
      </p:sp>
      <p:sp>
        <p:nvSpPr>
          <p:cNvPr id="2064" name="Line 19"/>
          <p:cNvSpPr>
            <a:spLocks noChangeShapeType="1"/>
          </p:cNvSpPr>
          <p:nvPr/>
        </p:nvSpPr>
        <p:spPr bwMode="auto">
          <a:xfrm>
            <a:off x="4710113" y="3038476"/>
            <a:ext cx="0" cy="621506"/>
          </a:xfrm>
          <a:prstGeom prst="line">
            <a:avLst/>
          </a:prstGeom>
          <a:noFill/>
          <a:ln w="76200">
            <a:solidFill>
              <a:srgbClr val="E5E01B"/>
            </a:solidFill>
            <a:round/>
            <a:headEnd/>
            <a:tailEnd type="triangle" w="med" len="med"/>
          </a:ln>
        </p:spPr>
        <p:txBody>
          <a:bodyPr wrap="none" lIns="82945" tIns="41473" rIns="82945" bIns="41473" anchor="ctr"/>
          <a:lstStyle/>
          <a:p>
            <a:endParaRPr lang="en-US"/>
          </a:p>
        </p:txBody>
      </p:sp>
      <p:sp>
        <p:nvSpPr>
          <p:cNvPr id="2065" name="Line 20"/>
          <p:cNvSpPr>
            <a:spLocks noChangeShapeType="1"/>
          </p:cNvSpPr>
          <p:nvPr/>
        </p:nvSpPr>
        <p:spPr bwMode="auto">
          <a:xfrm>
            <a:off x="7199313" y="3038476"/>
            <a:ext cx="0" cy="621506"/>
          </a:xfrm>
          <a:prstGeom prst="line">
            <a:avLst/>
          </a:prstGeom>
          <a:noFill/>
          <a:ln w="76200">
            <a:solidFill>
              <a:srgbClr val="E5E01B"/>
            </a:solidFill>
            <a:round/>
            <a:headEnd/>
            <a:tailEnd type="triangle" w="med" len="med"/>
          </a:ln>
        </p:spPr>
        <p:txBody>
          <a:bodyPr wrap="none" lIns="82945" tIns="41473" rIns="82945" bIns="41473" anchor="ctr"/>
          <a:lstStyle/>
          <a:p>
            <a:endParaRPr lang="en-US"/>
          </a:p>
        </p:txBody>
      </p:sp>
      <p:sp>
        <p:nvSpPr>
          <p:cNvPr id="2066" name="Line 21"/>
          <p:cNvSpPr>
            <a:spLocks noChangeShapeType="1"/>
          </p:cNvSpPr>
          <p:nvPr/>
        </p:nvSpPr>
        <p:spPr bwMode="auto">
          <a:xfrm>
            <a:off x="5608639" y="2364581"/>
            <a:ext cx="968375" cy="0"/>
          </a:xfrm>
          <a:prstGeom prst="line">
            <a:avLst/>
          </a:prstGeom>
          <a:noFill/>
          <a:ln w="76200">
            <a:solidFill>
              <a:srgbClr val="E5E01B"/>
            </a:solidFill>
            <a:round/>
            <a:headEnd/>
            <a:tailEnd type="triangle" w="med" len="med"/>
          </a:ln>
        </p:spPr>
        <p:txBody>
          <a:bodyPr wrap="none" lIns="82945" tIns="41473" rIns="82945" bIns="41473" anchor="ctr"/>
          <a:lstStyle/>
          <a:p>
            <a:endParaRPr lang="en-US"/>
          </a:p>
        </p:txBody>
      </p:sp>
      <p:sp>
        <p:nvSpPr>
          <p:cNvPr id="2067" name="Text Box 22"/>
          <p:cNvSpPr txBox="1">
            <a:spLocks noChangeArrowheads="1"/>
          </p:cNvSpPr>
          <p:nvPr/>
        </p:nvSpPr>
        <p:spPr bwMode="auto">
          <a:xfrm>
            <a:off x="1043608" y="4011910"/>
            <a:ext cx="2523924" cy="699309"/>
          </a:xfrm>
          <a:prstGeom prst="borderCallout2">
            <a:avLst>
              <a:gd name="adj1" fmla="val -6049"/>
              <a:gd name="adj2" fmla="val 59128"/>
              <a:gd name="adj3" fmla="val -46629"/>
              <a:gd name="adj4" fmla="val 58915"/>
              <a:gd name="adj5" fmla="val -266246"/>
              <a:gd name="adj6" fmla="val 190697"/>
            </a:avLst>
          </a:prstGeom>
          <a:ln w="28575">
            <a:headEnd/>
            <a:tailEnd/>
          </a:ln>
        </p:spPr>
        <p:style>
          <a:lnRef idx="1">
            <a:schemeClr val="accent6"/>
          </a:lnRef>
          <a:fillRef idx="2">
            <a:schemeClr val="accent6"/>
          </a:fillRef>
          <a:effectRef idx="1">
            <a:schemeClr val="accent6"/>
          </a:effectRef>
          <a:fontRef idx="minor">
            <a:schemeClr val="dk1"/>
          </a:fontRef>
        </p:style>
        <p:txBody>
          <a:bodyPr wrap="none" lIns="82945" tIns="41473" rIns="82945" bIns="41473">
            <a:spAutoFit/>
          </a:bodyPr>
          <a:lstStyle/>
          <a:p>
            <a:r>
              <a:rPr lang="en-US" sz="2000">
                <a:solidFill>
                  <a:schemeClr val="tx1"/>
                </a:solidFill>
              </a:rPr>
              <a:t>We are looking for</a:t>
            </a:r>
          </a:p>
          <a:p>
            <a:r>
              <a:rPr lang="en-US" sz="2000">
                <a:solidFill>
                  <a:schemeClr val="tx1"/>
                </a:solidFill>
              </a:rPr>
              <a:t>this transformation !</a:t>
            </a:r>
          </a:p>
        </p:txBody>
      </p:sp>
      <p:sp>
        <p:nvSpPr>
          <p:cNvPr id="495640" name="Text Box 24"/>
          <p:cNvSpPr txBox="1">
            <a:spLocks noChangeArrowheads="1"/>
          </p:cNvSpPr>
          <p:nvPr/>
        </p:nvSpPr>
        <p:spPr bwMode="auto">
          <a:xfrm>
            <a:off x="5724128" y="1635647"/>
            <a:ext cx="453279" cy="514643"/>
          </a:xfrm>
          <a:prstGeom prst="rect">
            <a:avLst/>
          </a:prstGeom>
          <a:solidFill>
            <a:schemeClr val="accent2">
              <a:lumMod val="75000"/>
            </a:schemeClr>
          </a:solidFill>
          <a:ln w="76200">
            <a:noFill/>
            <a:miter lim="800000"/>
            <a:headEnd/>
            <a:tailEnd/>
          </a:ln>
          <a:effectLst/>
        </p:spPr>
        <p:txBody>
          <a:bodyPr wrap="square" lIns="82945" tIns="41473" rIns="82945" bIns="41473">
            <a:spAutoFit/>
          </a:bodyPr>
          <a:lstStyle/>
          <a:p>
            <a:pPr algn="ctr">
              <a:defRPr/>
            </a:pPr>
            <a:r>
              <a:rPr lang="en-US" sz="2800" b="1" dirty="0">
                <a:solidFill>
                  <a:schemeClr val="bg1"/>
                </a:solidFill>
              </a:rPr>
              <a:t>T</a:t>
            </a:r>
          </a:p>
        </p:txBody>
      </p:sp>
      <p:sp>
        <p:nvSpPr>
          <p:cNvPr id="2070" name="Date Placeholder 21"/>
          <p:cNvSpPr>
            <a:spLocks noGrp="1"/>
          </p:cNvSpPr>
          <p:nvPr>
            <p:ph type="dt" sz="quarter" idx="4294967295"/>
          </p:nvPr>
        </p:nvSpPr>
        <p:spPr bwMode="auto">
          <a:xfrm>
            <a:off x="0" y="4900612"/>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a:t>Jan 10, 2022</a:t>
            </a:r>
          </a:p>
        </p:txBody>
      </p:sp>
      <p:sp>
        <p:nvSpPr>
          <p:cNvPr id="23" name="Slide Number Placeholder 22"/>
          <p:cNvSpPr>
            <a:spLocks noGrp="1"/>
          </p:cNvSpPr>
          <p:nvPr>
            <p:ph type="sldNum" sz="quarter" idx="4294967295"/>
          </p:nvPr>
        </p:nvSpPr>
        <p:spPr>
          <a:xfrm>
            <a:off x="8215339" y="4800600"/>
            <a:ext cx="928662" cy="342900"/>
          </a:xfrm>
          <a:prstGeom prst="rect">
            <a:avLst/>
          </a:prstGeom>
        </p:spPr>
        <p:txBody>
          <a:bodyPr/>
          <a:lstStyle/>
          <a:p>
            <a:pPr>
              <a:defRPr/>
            </a:pPr>
            <a:fld id="{C39A6708-09AA-4E56-A34E-79D3229794CA}" type="slidenum">
              <a:rPr lang="en-US" smtClean="0"/>
              <a:pPr>
                <a:defRPr/>
              </a:pPr>
              <a:t>114</a:t>
            </a:fld>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1"/>
          <p:cNvSpPr txBox="1">
            <a:spLocks noChangeArrowheads="1"/>
          </p:cNvSpPr>
          <p:nvPr/>
        </p:nvSpPr>
        <p:spPr bwMode="auto">
          <a:xfrm>
            <a:off x="1331640" y="0"/>
            <a:ext cx="6480720" cy="584775"/>
          </a:xfrm>
          <a:prstGeom prst="rect">
            <a:avLst/>
          </a:prstGeom>
          <a:noFill/>
          <a:ln w="9525">
            <a:noFill/>
            <a:miter lim="800000"/>
            <a:headEnd/>
            <a:tailEnd/>
          </a:ln>
        </p:spPr>
        <p:txBody>
          <a:bodyPr wrap="square">
            <a:spAutoFit/>
          </a:bodyPr>
          <a:lstStyle/>
          <a:p>
            <a:pPr lvl="0">
              <a:buSzPct val="45000"/>
              <a:tabLst>
                <a:tab pos="655638" algn="l"/>
                <a:tab pos="1312863" algn="l"/>
                <a:tab pos="1968500" algn="l"/>
                <a:tab pos="2625725" algn="l"/>
                <a:tab pos="3282950" algn="l"/>
                <a:tab pos="3938588" algn="l"/>
              </a:tabLst>
            </a:pPr>
            <a:r>
              <a:rPr lang="en-GB" sz="3200" b="1" dirty="0">
                <a:ln w="1905"/>
                <a:gradFill>
                  <a:gsLst>
                    <a:gs pos="0">
                      <a:srgbClr val="EF6222">
                        <a:shade val="20000"/>
                        <a:satMod val="200000"/>
                      </a:srgbClr>
                    </a:gs>
                    <a:gs pos="78000">
                      <a:srgbClr val="EF6222">
                        <a:tint val="90000"/>
                        <a:shade val="89000"/>
                        <a:satMod val="220000"/>
                      </a:srgbClr>
                    </a:gs>
                    <a:gs pos="100000">
                      <a:srgbClr val="EF6222">
                        <a:tint val="12000"/>
                        <a:satMod val="255000"/>
                      </a:srgbClr>
                    </a:gs>
                  </a:gsLst>
                  <a:lin ang="5400000"/>
                </a:gradFill>
                <a:effectLst>
                  <a:innerShdw blurRad="69850" dist="43180" dir="5400000">
                    <a:srgbClr val="000000">
                      <a:alpha val="65000"/>
                    </a:srgbClr>
                  </a:innerShdw>
                </a:effectLst>
                <a:latin typeface="Georgia"/>
              </a:rPr>
              <a:t>Histogram Equalization</a:t>
            </a:r>
          </a:p>
        </p:txBody>
      </p:sp>
      <p:sp>
        <p:nvSpPr>
          <p:cNvPr id="3" name="TextBox 2"/>
          <p:cNvSpPr txBox="1"/>
          <p:nvPr/>
        </p:nvSpPr>
        <p:spPr>
          <a:xfrm>
            <a:off x="611560" y="771550"/>
            <a:ext cx="7960968" cy="3724096"/>
          </a:xfrm>
          <a:prstGeom prst="rect">
            <a:avLst/>
          </a:prstGeom>
          <a:noFill/>
        </p:spPr>
        <p:txBody>
          <a:bodyPr wrap="square">
            <a:spAutoFit/>
          </a:bodyPr>
          <a:lstStyle/>
          <a:p>
            <a:pPr marL="441325" indent="-441325">
              <a:defRPr/>
            </a:pPr>
            <a:r>
              <a:rPr lang="en-GB" sz="2800" b="1" dirty="0">
                <a:latin typeface="+mn-lt"/>
              </a:rPr>
              <a:t>Let</a:t>
            </a:r>
          </a:p>
          <a:p>
            <a:pPr marL="441325" indent="-441325">
              <a:defRPr/>
            </a:pPr>
            <a:r>
              <a:rPr lang="en-GB" sz="3200" b="1" dirty="0">
                <a:solidFill>
                  <a:srgbClr val="C00000"/>
                </a:solidFill>
                <a:latin typeface="+mn-lt"/>
              </a:rPr>
              <a:t>r</a:t>
            </a:r>
            <a:r>
              <a:rPr lang="en-GB" sz="2400" dirty="0">
                <a:latin typeface="+mn-lt"/>
              </a:rPr>
              <a:t>  - represent the gray levels, with r = 0 representing black &amp; r = L - 1 representing white.</a:t>
            </a:r>
          </a:p>
          <a:p>
            <a:pPr marL="441325" indent="-441325">
              <a:defRPr/>
            </a:pPr>
            <a:endParaRPr lang="en-GB" sz="2400" dirty="0">
              <a:latin typeface="+mn-lt"/>
            </a:endParaRPr>
          </a:p>
          <a:p>
            <a:pPr algn="just">
              <a:defRPr/>
            </a:pPr>
            <a:r>
              <a:rPr lang="en-GB" sz="2400" dirty="0">
                <a:latin typeface="+mn-lt"/>
              </a:rPr>
              <a:t>Consider the following transformation function, which produces a level s for every pixel value r in the original image</a:t>
            </a:r>
          </a:p>
          <a:p>
            <a:pPr marL="441325" indent="-441325">
              <a:defRPr/>
            </a:pPr>
            <a:endParaRPr lang="en-GB" sz="2400" dirty="0">
              <a:latin typeface="+mn-lt"/>
            </a:endParaRPr>
          </a:p>
          <a:p>
            <a:pPr marL="441325" indent="-441325" algn="ctr">
              <a:defRPr/>
            </a:pPr>
            <a:r>
              <a:rPr lang="en-GB"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 = T(r)	0 ≤ r ≤ L - 1</a:t>
            </a:r>
            <a:endParaRPr lang="en-GB"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31748" name="Date Placeholder 3"/>
          <p:cNvSpPr>
            <a:spLocks noGrp="1"/>
          </p:cNvSpPr>
          <p:nvPr>
            <p:ph type="dt" sz="quarter" idx="4294967295"/>
          </p:nvPr>
        </p:nvSpPr>
        <p:spPr bwMode="auto">
          <a:xfrm>
            <a:off x="0" y="4900612"/>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a:t>Jan 10, 2022</a:t>
            </a:r>
          </a:p>
        </p:txBody>
      </p:sp>
      <p:sp>
        <p:nvSpPr>
          <p:cNvPr id="5" name="Slide Number Placeholder 4"/>
          <p:cNvSpPr>
            <a:spLocks noGrp="1"/>
          </p:cNvSpPr>
          <p:nvPr>
            <p:ph type="sldNum" sz="quarter" idx="4294967295"/>
          </p:nvPr>
        </p:nvSpPr>
        <p:spPr>
          <a:xfrm>
            <a:off x="8215339" y="4800600"/>
            <a:ext cx="928662" cy="342900"/>
          </a:xfrm>
          <a:prstGeom prst="rect">
            <a:avLst/>
          </a:prstGeom>
        </p:spPr>
        <p:txBody>
          <a:bodyPr/>
          <a:lstStyle/>
          <a:p>
            <a:pPr>
              <a:defRPr/>
            </a:pPr>
            <a:fld id="{167A7DF4-B23C-45FF-A675-F5369F9FC07F}" type="slidenum">
              <a:rPr lang="en-US" smtClean="0"/>
              <a:pPr>
                <a:defRPr/>
              </a:pPr>
              <a:t>115</a:t>
            </a:fld>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116</a:t>
            </a:fld>
            <a:endParaRPr lang="en"/>
          </a:p>
        </p:txBody>
      </p:sp>
      <p:sp>
        <p:nvSpPr>
          <p:cNvPr id="3" name="Rectangle 2"/>
          <p:cNvSpPr/>
          <p:nvPr/>
        </p:nvSpPr>
        <p:spPr>
          <a:xfrm>
            <a:off x="827584" y="411510"/>
            <a:ext cx="4032448" cy="3416320"/>
          </a:xfrm>
          <a:prstGeom prst="rect">
            <a:avLst/>
          </a:prstGeom>
        </p:spPr>
        <p:txBody>
          <a:bodyPr wrap="square">
            <a:spAutoFit/>
          </a:bodyPr>
          <a:lstStyle/>
          <a:p>
            <a:pPr>
              <a:spcAft>
                <a:spcPts val="1200"/>
              </a:spcAft>
            </a:pPr>
            <a:r>
              <a:rPr lang="en-IN" sz="2800" dirty="0">
                <a:latin typeface="+mn-lt"/>
              </a:rPr>
              <a:t>We assume that</a:t>
            </a:r>
          </a:p>
          <a:p>
            <a:pPr marL="457200" indent="-457200">
              <a:spcAft>
                <a:spcPts val="1200"/>
              </a:spcAft>
              <a:buFont typeface="+mj-lt"/>
              <a:buAutoNum type="alphaLcParenR"/>
            </a:pPr>
            <a:r>
              <a:rPr lang="en-US" sz="2800" dirty="0">
                <a:latin typeface="+mn-lt"/>
              </a:rPr>
              <a:t>T(r) is a </a:t>
            </a:r>
            <a:r>
              <a:rPr lang="en-US" sz="2800" dirty="0">
                <a:solidFill>
                  <a:srgbClr val="C00000"/>
                </a:solidFill>
                <a:latin typeface="+mn-lt"/>
              </a:rPr>
              <a:t>monotonic increasing function </a:t>
            </a:r>
            <a:r>
              <a:rPr lang="en-US" sz="2800" dirty="0">
                <a:latin typeface="+mn-lt"/>
              </a:rPr>
              <a:t>in the interval 0 ≤ r ≤ L − 1</a:t>
            </a:r>
          </a:p>
          <a:p>
            <a:pPr marL="457200" indent="-457200">
              <a:spcAft>
                <a:spcPts val="1200"/>
              </a:spcAft>
              <a:buFont typeface="+mj-lt"/>
              <a:buAutoNum type="alphaLcParenR"/>
            </a:pPr>
            <a:r>
              <a:rPr lang="pt-BR" sz="2800" dirty="0">
                <a:solidFill>
                  <a:srgbClr val="C00000"/>
                </a:solidFill>
                <a:latin typeface="+mn-lt"/>
              </a:rPr>
              <a:t>0 ≤ T(r) ≤ L − 1   </a:t>
            </a:r>
            <a:r>
              <a:rPr lang="pt-BR" sz="2800" dirty="0">
                <a:latin typeface="+mn-lt"/>
              </a:rPr>
              <a:t>for 0 ≤ r ≤ L − 1.</a:t>
            </a:r>
            <a:endParaRPr lang="en-IN" sz="2800" dirty="0">
              <a:latin typeface="+mn-lt"/>
            </a:endParaRPr>
          </a:p>
        </p:txBody>
      </p:sp>
      <p:pic>
        <p:nvPicPr>
          <p:cNvPr id="200706" name="Picture 2"/>
          <p:cNvPicPr>
            <a:picLocks noChangeAspect="1" noChangeArrowheads="1"/>
          </p:cNvPicPr>
          <p:nvPr/>
        </p:nvPicPr>
        <p:blipFill>
          <a:blip r:embed="rId3"/>
          <a:srcRect/>
          <a:stretch>
            <a:fillRect/>
          </a:stretch>
        </p:blipFill>
        <p:spPr bwMode="auto">
          <a:xfrm>
            <a:off x="5148064" y="195485"/>
            <a:ext cx="3384376" cy="3478823"/>
          </a:xfrm>
          <a:prstGeom prst="rect">
            <a:avLst/>
          </a:prstGeom>
          <a:noFill/>
          <a:ln w="9525">
            <a:noFill/>
            <a:miter lim="800000"/>
            <a:headEnd/>
            <a:tailEnd/>
          </a:ln>
        </p:spPr>
      </p:pic>
      <p:sp>
        <p:nvSpPr>
          <p:cNvPr id="5" name="Rectangle 4"/>
          <p:cNvSpPr/>
          <p:nvPr/>
        </p:nvSpPr>
        <p:spPr>
          <a:xfrm>
            <a:off x="4788024" y="3795886"/>
            <a:ext cx="3995936" cy="1015663"/>
          </a:xfrm>
          <a:prstGeom prst="rect">
            <a:avLst/>
          </a:prstGeom>
        </p:spPr>
        <p:txBody>
          <a:bodyPr wrap="square">
            <a:spAutoFit/>
          </a:bodyPr>
          <a:lstStyle/>
          <a:p>
            <a:r>
              <a:rPr lang="en-IN" sz="2000" dirty="0">
                <a:solidFill>
                  <a:srgbClr val="0070C0"/>
                </a:solidFill>
                <a:latin typeface="+mn-lt"/>
              </a:rPr>
              <a:t>Monotonic increasing function,</a:t>
            </a:r>
          </a:p>
          <a:p>
            <a:r>
              <a:rPr lang="en-IN" sz="2000" dirty="0">
                <a:solidFill>
                  <a:srgbClr val="0070C0"/>
                </a:solidFill>
                <a:latin typeface="+mn-lt"/>
              </a:rPr>
              <a:t>showing how multiple values can</a:t>
            </a:r>
          </a:p>
          <a:p>
            <a:r>
              <a:rPr lang="en-IN" sz="2000" dirty="0">
                <a:solidFill>
                  <a:srgbClr val="0070C0"/>
                </a:solidFill>
                <a:latin typeface="+mn-lt"/>
              </a:rPr>
              <a:t>map to a single value.</a:t>
            </a:r>
          </a:p>
        </p:txBody>
      </p:sp>
    </p:spTree>
  </p:cSld>
  <p:clrMapOvr>
    <a:masterClrMapping/>
  </p:clrMapOvr>
  <p:transition>
    <p:fade thruBlk="1"/>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117</a:t>
            </a:fld>
            <a:endParaRPr lang="en"/>
          </a:p>
        </p:txBody>
      </p:sp>
      <p:graphicFrame>
        <p:nvGraphicFramePr>
          <p:cNvPr id="5" name="Object 4"/>
          <p:cNvGraphicFramePr>
            <a:graphicFrameLocks noChangeAspect="1"/>
          </p:cNvGraphicFramePr>
          <p:nvPr/>
        </p:nvGraphicFramePr>
        <p:xfrm>
          <a:off x="4514850" y="2463800"/>
          <a:ext cx="114300" cy="215900"/>
        </p:xfrm>
        <a:graphic>
          <a:graphicData uri="http://schemas.openxmlformats.org/presentationml/2006/ole">
            <mc:AlternateContent xmlns:mc="http://schemas.openxmlformats.org/markup-compatibility/2006">
              <mc:Choice xmlns:v="urn:schemas-microsoft-com:vml" Requires="v">
                <p:oleObj spid="_x0000_s201759" name="Equation" r:id="rId4" imgW="114120" imgH="215640" progId="Equation.3">
                  <p:embed/>
                </p:oleObj>
              </mc:Choice>
              <mc:Fallback>
                <p:oleObj name="Equation" r:id="rId4" imgW="114120" imgH="215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246380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9"/>
          <p:cNvGrpSpPr>
            <a:grpSpLocks/>
          </p:cNvGrpSpPr>
          <p:nvPr/>
        </p:nvGrpSpPr>
        <p:grpSpPr bwMode="auto">
          <a:xfrm>
            <a:off x="827584" y="267494"/>
            <a:ext cx="7358062" cy="3214687"/>
            <a:chOff x="1285852" y="2071678"/>
            <a:chExt cx="7358114" cy="3214710"/>
          </a:xfrm>
        </p:grpSpPr>
        <p:sp>
          <p:nvSpPr>
            <p:cNvPr id="9" name="Rounded Rectangle 8"/>
            <p:cNvSpPr/>
            <p:nvPr/>
          </p:nvSpPr>
          <p:spPr>
            <a:xfrm>
              <a:off x="1285852" y="2071678"/>
              <a:ext cx="7358114" cy="321471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pSp>
          <p:nvGrpSpPr>
            <p:cNvPr id="10" name="Group 8"/>
            <p:cNvGrpSpPr>
              <a:grpSpLocks/>
            </p:cNvGrpSpPr>
            <p:nvPr/>
          </p:nvGrpSpPr>
          <p:grpSpPr bwMode="auto">
            <a:xfrm>
              <a:off x="1501878" y="2143686"/>
              <a:ext cx="6834062" cy="2682306"/>
              <a:chOff x="1501878" y="2143686"/>
              <a:chExt cx="6834062" cy="2682306"/>
            </a:xfrm>
          </p:grpSpPr>
          <p:graphicFrame>
            <p:nvGraphicFramePr>
              <p:cNvPr id="11" name="Object 2"/>
              <p:cNvGraphicFramePr>
                <a:graphicFrameLocks noChangeAspect="1"/>
              </p:cNvGraphicFramePr>
              <p:nvPr/>
            </p:nvGraphicFramePr>
            <p:xfrm>
              <a:off x="1501878" y="2143686"/>
              <a:ext cx="4095750" cy="1577976"/>
            </p:xfrm>
            <a:graphic>
              <a:graphicData uri="http://schemas.openxmlformats.org/presentationml/2006/ole">
                <mc:AlternateContent xmlns:mc="http://schemas.openxmlformats.org/markup-compatibility/2006">
                  <mc:Choice xmlns:v="urn:schemas-microsoft-com:vml" Requires="v">
                    <p:oleObj spid="_x0000_s201760" name="Equation" r:id="rId6" imgW="1714320" imgH="660240" progId="">
                      <p:embed/>
                    </p:oleObj>
                  </mc:Choice>
                  <mc:Fallback>
                    <p:oleObj name="Equation" r:id="rId6" imgW="1714320" imgH="660240"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1878" y="2143686"/>
                            <a:ext cx="4095750" cy="15779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
              <p:cNvGraphicFramePr>
                <a:graphicFrameLocks noChangeAspect="1"/>
              </p:cNvGraphicFramePr>
              <p:nvPr/>
            </p:nvGraphicFramePr>
            <p:xfrm>
              <a:off x="1717653" y="3748079"/>
              <a:ext cx="6618287" cy="1077913"/>
            </p:xfrm>
            <a:graphic>
              <a:graphicData uri="http://schemas.openxmlformats.org/presentationml/2006/ole">
                <mc:AlternateContent xmlns:mc="http://schemas.openxmlformats.org/markup-compatibility/2006">
                  <mc:Choice xmlns:v="urn:schemas-microsoft-com:vml" Requires="v">
                    <p:oleObj spid="_x0000_s201761" name="Equation" r:id="rId8" imgW="2806560" imgH="457200" progId="">
                      <p:embed/>
                    </p:oleObj>
                  </mc:Choice>
                  <mc:Fallback>
                    <p:oleObj name="Equation" r:id="rId8" imgW="2806560" imgH="457200" progId="">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7653" y="3748079"/>
                            <a:ext cx="6618287" cy="107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3" name="TextBox 11"/>
          <p:cNvSpPr txBox="1">
            <a:spLocks noChangeArrowheads="1"/>
          </p:cNvSpPr>
          <p:nvPr/>
        </p:nvSpPr>
        <p:spPr bwMode="auto">
          <a:xfrm>
            <a:off x="971600" y="3651870"/>
            <a:ext cx="6572250" cy="1323439"/>
          </a:xfrm>
          <a:prstGeom prst="rect">
            <a:avLst/>
          </a:prstGeom>
          <a:noFill/>
          <a:ln w="9525">
            <a:noFill/>
            <a:miter lim="800000"/>
            <a:headEnd/>
            <a:tailEnd/>
          </a:ln>
        </p:spPr>
        <p:txBody>
          <a:bodyPr>
            <a:spAutoFit/>
          </a:bodyPr>
          <a:lstStyle/>
          <a:p>
            <a:r>
              <a:rPr lang="en-GB" sz="2000" dirty="0">
                <a:latin typeface="+mn-lt"/>
              </a:rPr>
              <a:t>M – no. of rows</a:t>
            </a:r>
          </a:p>
          <a:p>
            <a:r>
              <a:rPr lang="en-GB" sz="2000" dirty="0">
                <a:latin typeface="+mn-lt"/>
              </a:rPr>
              <a:t>N – no. of columns</a:t>
            </a:r>
          </a:p>
          <a:p>
            <a:r>
              <a:rPr lang="en-GB" sz="2000" dirty="0">
                <a:latin typeface="+mn-lt"/>
              </a:rPr>
              <a:t>MN – total no. of pixels in the image</a:t>
            </a:r>
          </a:p>
          <a:p>
            <a:r>
              <a:rPr lang="en-GB" sz="2000" dirty="0">
                <a:latin typeface="+mn-lt"/>
              </a:rPr>
              <a:t>L – no. of gray levels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0602DAB1-0AD3-4E78-BAE7-36BD17E10ACF}" type="slidenum">
              <a:rPr lang="en-US" smtClean="0"/>
              <a:pPr>
                <a:defRPr/>
              </a:pPr>
              <a:t>118</a:t>
            </a:fld>
            <a:endParaRPr lang="en-US" dirty="0"/>
          </a:p>
        </p:txBody>
      </p:sp>
      <p:sp>
        <p:nvSpPr>
          <p:cNvPr id="35842"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a:t>Jan 10, 2022</a:t>
            </a:r>
          </a:p>
        </p:txBody>
      </p:sp>
      <p:sp>
        <p:nvSpPr>
          <p:cNvPr id="4" name="Rectangle 2"/>
          <p:cNvSpPr txBox="1">
            <a:spLocks noRot="1" noChangeArrowheads="1"/>
          </p:cNvSpPr>
          <p:nvPr/>
        </p:nvSpPr>
        <p:spPr>
          <a:xfrm>
            <a:off x="1331640" y="0"/>
            <a:ext cx="7532638" cy="857250"/>
          </a:xfrm>
          <a:prstGeom prst="rect">
            <a:avLst/>
          </a:prstGeom>
        </p:spPr>
        <p:txBody>
          <a:bodyPr/>
          <a:lstStyle/>
          <a:p>
            <a:pPr algn="ctr">
              <a:defRPr/>
            </a:pPr>
            <a:r>
              <a:rPr 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Example: Histogram Equalization</a:t>
            </a:r>
          </a:p>
        </p:txBody>
      </p:sp>
      <p:sp>
        <p:nvSpPr>
          <p:cNvPr id="5" name="Text Box 11"/>
          <p:cNvSpPr txBox="1">
            <a:spLocks noChangeArrowheads="1"/>
          </p:cNvSpPr>
          <p:nvPr/>
        </p:nvSpPr>
        <p:spPr bwMode="auto">
          <a:xfrm>
            <a:off x="467544" y="843558"/>
            <a:ext cx="8215313" cy="1015663"/>
          </a:xfrm>
          <a:prstGeom prst="rect">
            <a:avLst/>
          </a:prstGeom>
          <a:noFill/>
          <a:ln w="9525">
            <a:noFill/>
            <a:miter lim="800000"/>
            <a:headEnd/>
            <a:tailEnd/>
          </a:ln>
          <a:effectLst/>
        </p:spPr>
        <p:txBody>
          <a:bodyPr>
            <a:spAutoFit/>
          </a:bodyPr>
          <a:lstStyle/>
          <a:p>
            <a:pPr>
              <a:defRPr/>
            </a:pPr>
            <a:r>
              <a:rPr lang="en-US" sz="2000" dirty="0">
                <a:solidFill>
                  <a:schemeClr val="tx1"/>
                </a:solidFill>
                <a:latin typeface="+mn-lt"/>
              </a:rPr>
              <a:t>Suppose that a 3-bit image (L=8) of size 64 × 64 pixels (MN = 4096) has the intensity distribution shown in following table. </a:t>
            </a:r>
          </a:p>
          <a:p>
            <a:pPr>
              <a:defRPr/>
            </a:pPr>
            <a:r>
              <a:rPr lang="en-US" sz="2000" b="1" dirty="0">
                <a:solidFill>
                  <a:schemeClr val="tx1"/>
                </a:solidFill>
                <a:latin typeface="+mn-lt"/>
              </a:rPr>
              <a:t>Get the histogram equalization transformation function</a:t>
            </a:r>
          </a:p>
        </p:txBody>
      </p:sp>
      <p:pic>
        <p:nvPicPr>
          <p:cNvPr id="35846" name="Picture 12"/>
          <p:cNvPicPr>
            <a:picLocks noChangeAspect="1" noChangeArrowheads="1"/>
          </p:cNvPicPr>
          <p:nvPr/>
        </p:nvPicPr>
        <p:blipFill>
          <a:blip r:embed="rId3" cstate="print"/>
          <a:srcRect/>
          <a:stretch>
            <a:fillRect/>
          </a:stretch>
        </p:blipFill>
        <p:spPr bwMode="auto">
          <a:xfrm>
            <a:off x="1785919" y="2067694"/>
            <a:ext cx="5450639" cy="2915089"/>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119</a:t>
            </a:fld>
            <a:endParaRPr lang="en"/>
          </a:p>
        </p:txBody>
      </p:sp>
      <p:sp>
        <p:nvSpPr>
          <p:cNvPr id="203785" name="AutoShape 9"/>
          <p:cNvSpPr>
            <a:spLocks noChangeAspect="1" noChangeArrowheads="1" noTextEdit="1"/>
          </p:cNvSpPr>
          <p:nvPr/>
        </p:nvSpPr>
        <p:spPr bwMode="auto">
          <a:xfrm>
            <a:off x="1414463" y="227013"/>
            <a:ext cx="6315075" cy="4686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787" name="Picture 11"/>
          <p:cNvPicPr>
            <a:picLocks noChangeAspect="1" noChangeArrowheads="1"/>
          </p:cNvPicPr>
          <p:nvPr/>
        </p:nvPicPr>
        <p:blipFill>
          <a:blip r:embed="rId3"/>
          <a:srcRect/>
          <a:stretch>
            <a:fillRect/>
          </a:stretch>
        </p:blipFill>
        <p:spPr bwMode="auto">
          <a:xfrm>
            <a:off x="1471613" y="293688"/>
            <a:ext cx="6229350" cy="4610100"/>
          </a:xfrm>
          <a:prstGeom prst="rect">
            <a:avLst/>
          </a:prstGeom>
          <a:noFill/>
          <a:ln w="9525">
            <a:noFill/>
            <a:miter lim="800000"/>
            <a:headEnd/>
            <a:tailEnd/>
          </a:ln>
        </p:spPr>
      </p:pic>
      <p:pic>
        <p:nvPicPr>
          <p:cNvPr id="203788" name="Picture 12"/>
          <p:cNvPicPr>
            <a:picLocks noChangeAspect="1" noChangeArrowheads="1"/>
          </p:cNvPicPr>
          <p:nvPr/>
        </p:nvPicPr>
        <p:blipFill>
          <a:blip r:embed="rId4"/>
          <a:srcRect/>
          <a:stretch>
            <a:fillRect/>
          </a:stretch>
        </p:blipFill>
        <p:spPr bwMode="auto">
          <a:xfrm>
            <a:off x="1471613" y="293688"/>
            <a:ext cx="6229350" cy="4610100"/>
          </a:xfrm>
          <a:prstGeom prst="rect">
            <a:avLst/>
          </a:prstGeom>
          <a:noFill/>
          <a:ln w="9525">
            <a:noFill/>
            <a:miter lim="800000"/>
            <a:headEnd/>
            <a:tailEnd/>
          </a:ln>
        </p:spPr>
      </p:pic>
      <p:pic>
        <p:nvPicPr>
          <p:cNvPr id="203789" name="Picture 13"/>
          <p:cNvPicPr>
            <a:picLocks noChangeAspect="1" noChangeArrowheads="1"/>
          </p:cNvPicPr>
          <p:nvPr/>
        </p:nvPicPr>
        <p:blipFill>
          <a:blip r:embed="rId5"/>
          <a:srcRect/>
          <a:stretch>
            <a:fillRect/>
          </a:stretch>
        </p:blipFill>
        <p:spPr bwMode="auto">
          <a:xfrm>
            <a:off x="1519238" y="331788"/>
            <a:ext cx="6096000" cy="4476750"/>
          </a:xfrm>
          <a:prstGeom prst="rect">
            <a:avLst/>
          </a:prstGeom>
          <a:noFill/>
          <a:ln w="9525">
            <a:noFill/>
            <a:miter lim="800000"/>
            <a:headEnd/>
            <a:tailEnd/>
          </a:ln>
        </p:spPr>
      </p:pic>
      <p:sp>
        <p:nvSpPr>
          <p:cNvPr id="203790" name="Rectangle 14"/>
          <p:cNvSpPr>
            <a:spLocks noChangeArrowheads="1"/>
          </p:cNvSpPr>
          <p:nvPr/>
        </p:nvSpPr>
        <p:spPr bwMode="auto">
          <a:xfrm>
            <a:off x="1525588" y="333376"/>
            <a:ext cx="1019175"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1" name="Rectangle 15"/>
          <p:cNvSpPr>
            <a:spLocks noChangeArrowheads="1"/>
          </p:cNvSpPr>
          <p:nvPr/>
        </p:nvSpPr>
        <p:spPr bwMode="auto">
          <a:xfrm>
            <a:off x="2544763" y="333376"/>
            <a:ext cx="1009650"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2" name="Rectangle 16"/>
          <p:cNvSpPr>
            <a:spLocks noChangeArrowheads="1"/>
          </p:cNvSpPr>
          <p:nvPr/>
        </p:nvSpPr>
        <p:spPr bwMode="auto">
          <a:xfrm>
            <a:off x="3554413" y="333376"/>
            <a:ext cx="1019175"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3" name="Rectangle 17"/>
          <p:cNvSpPr>
            <a:spLocks noChangeArrowheads="1"/>
          </p:cNvSpPr>
          <p:nvPr/>
        </p:nvSpPr>
        <p:spPr bwMode="auto">
          <a:xfrm>
            <a:off x="4573588" y="333376"/>
            <a:ext cx="1019175"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4" name="Rectangle 18"/>
          <p:cNvSpPr>
            <a:spLocks noChangeArrowheads="1"/>
          </p:cNvSpPr>
          <p:nvPr/>
        </p:nvSpPr>
        <p:spPr bwMode="auto">
          <a:xfrm>
            <a:off x="5592763" y="333376"/>
            <a:ext cx="1009650"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5" name="Rectangle 19"/>
          <p:cNvSpPr>
            <a:spLocks noChangeArrowheads="1"/>
          </p:cNvSpPr>
          <p:nvPr/>
        </p:nvSpPr>
        <p:spPr bwMode="auto">
          <a:xfrm>
            <a:off x="6602413" y="333376"/>
            <a:ext cx="1019175" cy="1476375"/>
          </a:xfrm>
          <a:prstGeom prst="rect">
            <a:avLst/>
          </a:prstGeom>
          <a:solidFill>
            <a:srgbClr val="00206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6" name="Rectangle 20"/>
          <p:cNvSpPr>
            <a:spLocks noChangeArrowheads="1"/>
          </p:cNvSpPr>
          <p:nvPr/>
        </p:nvSpPr>
        <p:spPr bwMode="auto">
          <a:xfrm>
            <a:off x="1519238"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797" name="Picture 21"/>
          <p:cNvPicPr>
            <a:picLocks noChangeAspect="1" noChangeArrowheads="1"/>
          </p:cNvPicPr>
          <p:nvPr/>
        </p:nvPicPr>
        <p:blipFill>
          <a:blip r:embed="rId6"/>
          <a:srcRect/>
          <a:stretch>
            <a:fillRect/>
          </a:stretch>
        </p:blipFill>
        <p:spPr bwMode="auto">
          <a:xfrm>
            <a:off x="1525588" y="1809751"/>
            <a:ext cx="1019175" cy="371475"/>
          </a:xfrm>
          <a:prstGeom prst="rect">
            <a:avLst/>
          </a:prstGeom>
          <a:noFill/>
          <a:ln w="9525">
            <a:noFill/>
            <a:miter lim="800000"/>
            <a:headEnd/>
            <a:tailEnd/>
          </a:ln>
        </p:spPr>
      </p:pic>
      <p:sp>
        <p:nvSpPr>
          <p:cNvPr id="203798" name="Rectangle 22"/>
          <p:cNvSpPr>
            <a:spLocks noChangeArrowheads="1"/>
          </p:cNvSpPr>
          <p:nvPr/>
        </p:nvSpPr>
        <p:spPr bwMode="auto">
          <a:xfrm>
            <a:off x="1519238"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799" name="Rectangle 23"/>
          <p:cNvSpPr>
            <a:spLocks noChangeArrowheads="1"/>
          </p:cNvSpPr>
          <p:nvPr/>
        </p:nvSpPr>
        <p:spPr bwMode="auto">
          <a:xfrm>
            <a:off x="2538413" y="18081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00" name="Picture 24"/>
          <p:cNvPicPr>
            <a:picLocks noChangeAspect="1" noChangeArrowheads="1"/>
          </p:cNvPicPr>
          <p:nvPr/>
        </p:nvPicPr>
        <p:blipFill>
          <a:blip r:embed="rId7"/>
          <a:srcRect/>
          <a:stretch>
            <a:fillRect/>
          </a:stretch>
        </p:blipFill>
        <p:spPr bwMode="auto">
          <a:xfrm>
            <a:off x="2544763" y="1809751"/>
            <a:ext cx="1009650" cy="371475"/>
          </a:xfrm>
          <a:prstGeom prst="rect">
            <a:avLst/>
          </a:prstGeom>
          <a:noFill/>
          <a:ln w="9525">
            <a:noFill/>
            <a:miter lim="800000"/>
            <a:headEnd/>
            <a:tailEnd/>
          </a:ln>
        </p:spPr>
      </p:pic>
      <p:sp>
        <p:nvSpPr>
          <p:cNvPr id="203801" name="Rectangle 25"/>
          <p:cNvSpPr>
            <a:spLocks noChangeArrowheads="1"/>
          </p:cNvSpPr>
          <p:nvPr/>
        </p:nvSpPr>
        <p:spPr bwMode="auto">
          <a:xfrm>
            <a:off x="2538413" y="18081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02" name="Rectangle 26"/>
          <p:cNvSpPr>
            <a:spLocks noChangeArrowheads="1"/>
          </p:cNvSpPr>
          <p:nvPr/>
        </p:nvSpPr>
        <p:spPr bwMode="auto">
          <a:xfrm>
            <a:off x="3548063"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03" name="Picture 27"/>
          <p:cNvPicPr>
            <a:picLocks noChangeAspect="1" noChangeArrowheads="1"/>
          </p:cNvPicPr>
          <p:nvPr/>
        </p:nvPicPr>
        <p:blipFill>
          <a:blip r:embed="rId8"/>
          <a:srcRect/>
          <a:stretch>
            <a:fillRect/>
          </a:stretch>
        </p:blipFill>
        <p:spPr bwMode="auto">
          <a:xfrm>
            <a:off x="3554413" y="1809751"/>
            <a:ext cx="1019175" cy="371475"/>
          </a:xfrm>
          <a:prstGeom prst="rect">
            <a:avLst/>
          </a:prstGeom>
          <a:noFill/>
          <a:ln w="9525">
            <a:noFill/>
            <a:miter lim="800000"/>
            <a:headEnd/>
            <a:tailEnd/>
          </a:ln>
        </p:spPr>
      </p:pic>
      <p:sp>
        <p:nvSpPr>
          <p:cNvPr id="203804" name="Rectangle 28"/>
          <p:cNvSpPr>
            <a:spLocks noChangeArrowheads="1"/>
          </p:cNvSpPr>
          <p:nvPr/>
        </p:nvSpPr>
        <p:spPr bwMode="auto">
          <a:xfrm>
            <a:off x="3548063"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05" name="Rectangle 29"/>
          <p:cNvSpPr>
            <a:spLocks noChangeArrowheads="1"/>
          </p:cNvSpPr>
          <p:nvPr/>
        </p:nvSpPr>
        <p:spPr bwMode="auto">
          <a:xfrm>
            <a:off x="4567238"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06" name="Picture 30"/>
          <p:cNvPicPr>
            <a:picLocks noChangeAspect="1" noChangeArrowheads="1"/>
          </p:cNvPicPr>
          <p:nvPr/>
        </p:nvPicPr>
        <p:blipFill>
          <a:blip r:embed="rId9"/>
          <a:srcRect/>
          <a:stretch>
            <a:fillRect/>
          </a:stretch>
        </p:blipFill>
        <p:spPr bwMode="auto">
          <a:xfrm>
            <a:off x="4573588" y="1809751"/>
            <a:ext cx="1019175" cy="371475"/>
          </a:xfrm>
          <a:prstGeom prst="rect">
            <a:avLst/>
          </a:prstGeom>
          <a:noFill/>
          <a:ln w="9525">
            <a:noFill/>
            <a:miter lim="800000"/>
            <a:headEnd/>
            <a:tailEnd/>
          </a:ln>
        </p:spPr>
      </p:pic>
      <p:sp>
        <p:nvSpPr>
          <p:cNvPr id="203807" name="Rectangle 31"/>
          <p:cNvSpPr>
            <a:spLocks noChangeArrowheads="1"/>
          </p:cNvSpPr>
          <p:nvPr/>
        </p:nvSpPr>
        <p:spPr bwMode="auto">
          <a:xfrm>
            <a:off x="4567238"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08" name="Rectangle 32"/>
          <p:cNvSpPr>
            <a:spLocks noChangeArrowheads="1"/>
          </p:cNvSpPr>
          <p:nvPr/>
        </p:nvSpPr>
        <p:spPr bwMode="auto">
          <a:xfrm>
            <a:off x="5586413" y="18081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09" name="Picture 33"/>
          <p:cNvPicPr>
            <a:picLocks noChangeAspect="1" noChangeArrowheads="1"/>
          </p:cNvPicPr>
          <p:nvPr/>
        </p:nvPicPr>
        <p:blipFill>
          <a:blip r:embed="rId10"/>
          <a:srcRect/>
          <a:stretch>
            <a:fillRect/>
          </a:stretch>
        </p:blipFill>
        <p:spPr bwMode="auto">
          <a:xfrm>
            <a:off x="5592763" y="1809751"/>
            <a:ext cx="1009650" cy="371475"/>
          </a:xfrm>
          <a:prstGeom prst="rect">
            <a:avLst/>
          </a:prstGeom>
          <a:noFill/>
          <a:ln w="9525">
            <a:noFill/>
            <a:miter lim="800000"/>
            <a:headEnd/>
            <a:tailEnd/>
          </a:ln>
        </p:spPr>
      </p:pic>
      <p:sp>
        <p:nvSpPr>
          <p:cNvPr id="203810" name="Rectangle 34"/>
          <p:cNvSpPr>
            <a:spLocks noChangeArrowheads="1"/>
          </p:cNvSpPr>
          <p:nvPr/>
        </p:nvSpPr>
        <p:spPr bwMode="auto">
          <a:xfrm>
            <a:off x="5586413" y="18081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11" name="Rectangle 35"/>
          <p:cNvSpPr>
            <a:spLocks noChangeArrowheads="1"/>
          </p:cNvSpPr>
          <p:nvPr/>
        </p:nvSpPr>
        <p:spPr bwMode="auto">
          <a:xfrm>
            <a:off x="6596063"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12" name="Picture 36"/>
          <p:cNvPicPr>
            <a:picLocks noChangeAspect="1" noChangeArrowheads="1"/>
          </p:cNvPicPr>
          <p:nvPr/>
        </p:nvPicPr>
        <p:blipFill>
          <a:blip r:embed="rId11"/>
          <a:srcRect/>
          <a:stretch>
            <a:fillRect/>
          </a:stretch>
        </p:blipFill>
        <p:spPr bwMode="auto">
          <a:xfrm>
            <a:off x="6602413" y="1809751"/>
            <a:ext cx="1019175" cy="371475"/>
          </a:xfrm>
          <a:prstGeom prst="rect">
            <a:avLst/>
          </a:prstGeom>
          <a:noFill/>
          <a:ln w="9525">
            <a:noFill/>
            <a:miter lim="800000"/>
            <a:headEnd/>
            <a:tailEnd/>
          </a:ln>
        </p:spPr>
      </p:pic>
      <p:sp>
        <p:nvSpPr>
          <p:cNvPr id="203813" name="Rectangle 37"/>
          <p:cNvSpPr>
            <a:spLocks noChangeArrowheads="1"/>
          </p:cNvSpPr>
          <p:nvPr/>
        </p:nvSpPr>
        <p:spPr bwMode="auto">
          <a:xfrm>
            <a:off x="6596063" y="18081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14" name="Rectangle 38"/>
          <p:cNvSpPr>
            <a:spLocks noChangeArrowheads="1"/>
          </p:cNvSpPr>
          <p:nvPr/>
        </p:nvSpPr>
        <p:spPr bwMode="auto">
          <a:xfrm>
            <a:off x="1519238"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15" name="Picture 39"/>
          <p:cNvPicPr>
            <a:picLocks noChangeAspect="1" noChangeArrowheads="1"/>
          </p:cNvPicPr>
          <p:nvPr/>
        </p:nvPicPr>
        <p:blipFill>
          <a:blip r:embed="rId12"/>
          <a:srcRect/>
          <a:stretch>
            <a:fillRect/>
          </a:stretch>
        </p:blipFill>
        <p:spPr bwMode="auto">
          <a:xfrm>
            <a:off x="1525588" y="2552701"/>
            <a:ext cx="1019175" cy="381000"/>
          </a:xfrm>
          <a:prstGeom prst="rect">
            <a:avLst/>
          </a:prstGeom>
          <a:noFill/>
          <a:ln w="9525">
            <a:noFill/>
            <a:miter lim="800000"/>
            <a:headEnd/>
            <a:tailEnd/>
          </a:ln>
        </p:spPr>
      </p:pic>
      <p:sp>
        <p:nvSpPr>
          <p:cNvPr id="203816" name="Rectangle 40"/>
          <p:cNvSpPr>
            <a:spLocks noChangeArrowheads="1"/>
          </p:cNvSpPr>
          <p:nvPr/>
        </p:nvSpPr>
        <p:spPr bwMode="auto">
          <a:xfrm>
            <a:off x="1519238"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17" name="Rectangle 41"/>
          <p:cNvSpPr>
            <a:spLocks noChangeArrowheads="1"/>
          </p:cNvSpPr>
          <p:nvPr/>
        </p:nvSpPr>
        <p:spPr bwMode="auto">
          <a:xfrm>
            <a:off x="2538413" y="2551113"/>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18" name="Picture 42"/>
          <p:cNvPicPr>
            <a:picLocks noChangeAspect="1" noChangeArrowheads="1"/>
          </p:cNvPicPr>
          <p:nvPr/>
        </p:nvPicPr>
        <p:blipFill>
          <a:blip r:embed="rId13"/>
          <a:srcRect/>
          <a:stretch>
            <a:fillRect/>
          </a:stretch>
        </p:blipFill>
        <p:spPr bwMode="auto">
          <a:xfrm>
            <a:off x="2544763" y="2552701"/>
            <a:ext cx="1009650" cy="381000"/>
          </a:xfrm>
          <a:prstGeom prst="rect">
            <a:avLst/>
          </a:prstGeom>
          <a:noFill/>
          <a:ln w="9525">
            <a:noFill/>
            <a:miter lim="800000"/>
            <a:headEnd/>
            <a:tailEnd/>
          </a:ln>
        </p:spPr>
      </p:pic>
      <p:sp>
        <p:nvSpPr>
          <p:cNvPr id="203819" name="Rectangle 43"/>
          <p:cNvSpPr>
            <a:spLocks noChangeArrowheads="1"/>
          </p:cNvSpPr>
          <p:nvPr/>
        </p:nvSpPr>
        <p:spPr bwMode="auto">
          <a:xfrm>
            <a:off x="2538413" y="2551113"/>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20" name="Rectangle 44"/>
          <p:cNvSpPr>
            <a:spLocks noChangeArrowheads="1"/>
          </p:cNvSpPr>
          <p:nvPr/>
        </p:nvSpPr>
        <p:spPr bwMode="auto">
          <a:xfrm>
            <a:off x="3548063"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21" name="Picture 45"/>
          <p:cNvPicPr>
            <a:picLocks noChangeAspect="1" noChangeArrowheads="1"/>
          </p:cNvPicPr>
          <p:nvPr/>
        </p:nvPicPr>
        <p:blipFill>
          <a:blip r:embed="rId14"/>
          <a:srcRect/>
          <a:stretch>
            <a:fillRect/>
          </a:stretch>
        </p:blipFill>
        <p:spPr bwMode="auto">
          <a:xfrm>
            <a:off x="3554413" y="2552701"/>
            <a:ext cx="1019175" cy="381000"/>
          </a:xfrm>
          <a:prstGeom prst="rect">
            <a:avLst/>
          </a:prstGeom>
          <a:noFill/>
          <a:ln w="9525">
            <a:noFill/>
            <a:miter lim="800000"/>
            <a:headEnd/>
            <a:tailEnd/>
          </a:ln>
        </p:spPr>
      </p:pic>
      <p:sp>
        <p:nvSpPr>
          <p:cNvPr id="203822" name="Rectangle 46"/>
          <p:cNvSpPr>
            <a:spLocks noChangeArrowheads="1"/>
          </p:cNvSpPr>
          <p:nvPr/>
        </p:nvSpPr>
        <p:spPr bwMode="auto">
          <a:xfrm>
            <a:off x="3548063"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23" name="Rectangle 47"/>
          <p:cNvSpPr>
            <a:spLocks noChangeArrowheads="1"/>
          </p:cNvSpPr>
          <p:nvPr/>
        </p:nvSpPr>
        <p:spPr bwMode="auto">
          <a:xfrm>
            <a:off x="4567238"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24" name="Picture 48"/>
          <p:cNvPicPr>
            <a:picLocks noChangeAspect="1" noChangeArrowheads="1"/>
          </p:cNvPicPr>
          <p:nvPr/>
        </p:nvPicPr>
        <p:blipFill>
          <a:blip r:embed="rId15"/>
          <a:srcRect/>
          <a:stretch>
            <a:fillRect/>
          </a:stretch>
        </p:blipFill>
        <p:spPr bwMode="auto">
          <a:xfrm>
            <a:off x="4573588" y="2552701"/>
            <a:ext cx="1019175" cy="381000"/>
          </a:xfrm>
          <a:prstGeom prst="rect">
            <a:avLst/>
          </a:prstGeom>
          <a:noFill/>
          <a:ln w="9525">
            <a:noFill/>
            <a:miter lim="800000"/>
            <a:headEnd/>
            <a:tailEnd/>
          </a:ln>
        </p:spPr>
      </p:pic>
      <p:sp>
        <p:nvSpPr>
          <p:cNvPr id="203825" name="Rectangle 49"/>
          <p:cNvSpPr>
            <a:spLocks noChangeArrowheads="1"/>
          </p:cNvSpPr>
          <p:nvPr/>
        </p:nvSpPr>
        <p:spPr bwMode="auto">
          <a:xfrm>
            <a:off x="4567238"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26" name="Rectangle 50"/>
          <p:cNvSpPr>
            <a:spLocks noChangeArrowheads="1"/>
          </p:cNvSpPr>
          <p:nvPr/>
        </p:nvSpPr>
        <p:spPr bwMode="auto">
          <a:xfrm>
            <a:off x="5586413" y="2551113"/>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27" name="Picture 51"/>
          <p:cNvPicPr>
            <a:picLocks noChangeAspect="1" noChangeArrowheads="1"/>
          </p:cNvPicPr>
          <p:nvPr/>
        </p:nvPicPr>
        <p:blipFill>
          <a:blip r:embed="rId16"/>
          <a:srcRect/>
          <a:stretch>
            <a:fillRect/>
          </a:stretch>
        </p:blipFill>
        <p:spPr bwMode="auto">
          <a:xfrm>
            <a:off x="5592763" y="2552701"/>
            <a:ext cx="1009650" cy="381000"/>
          </a:xfrm>
          <a:prstGeom prst="rect">
            <a:avLst/>
          </a:prstGeom>
          <a:noFill/>
          <a:ln w="9525">
            <a:noFill/>
            <a:miter lim="800000"/>
            <a:headEnd/>
            <a:tailEnd/>
          </a:ln>
        </p:spPr>
      </p:pic>
      <p:sp>
        <p:nvSpPr>
          <p:cNvPr id="203828" name="Rectangle 52"/>
          <p:cNvSpPr>
            <a:spLocks noChangeArrowheads="1"/>
          </p:cNvSpPr>
          <p:nvPr/>
        </p:nvSpPr>
        <p:spPr bwMode="auto">
          <a:xfrm>
            <a:off x="5586413" y="2551113"/>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29" name="Rectangle 53"/>
          <p:cNvSpPr>
            <a:spLocks noChangeArrowheads="1"/>
          </p:cNvSpPr>
          <p:nvPr/>
        </p:nvSpPr>
        <p:spPr bwMode="auto">
          <a:xfrm>
            <a:off x="6596063"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30" name="Picture 54"/>
          <p:cNvPicPr>
            <a:picLocks noChangeAspect="1" noChangeArrowheads="1"/>
          </p:cNvPicPr>
          <p:nvPr/>
        </p:nvPicPr>
        <p:blipFill>
          <a:blip r:embed="rId17"/>
          <a:srcRect/>
          <a:stretch>
            <a:fillRect/>
          </a:stretch>
        </p:blipFill>
        <p:spPr bwMode="auto">
          <a:xfrm>
            <a:off x="6602413" y="2552701"/>
            <a:ext cx="1019175" cy="381000"/>
          </a:xfrm>
          <a:prstGeom prst="rect">
            <a:avLst/>
          </a:prstGeom>
          <a:noFill/>
          <a:ln w="9525">
            <a:noFill/>
            <a:miter lim="800000"/>
            <a:headEnd/>
            <a:tailEnd/>
          </a:ln>
        </p:spPr>
      </p:pic>
      <p:sp>
        <p:nvSpPr>
          <p:cNvPr id="203831" name="Rectangle 55"/>
          <p:cNvSpPr>
            <a:spLocks noChangeArrowheads="1"/>
          </p:cNvSpPr>
          <p:nvPr/>
        </p:nvSpPr>
        <p:spPr bwMode="auto">
          <a:xfrm>
            <a:off x="6596063" y="2551113"/>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32" name="Rectangle 56"/>
          <p:cNvSpPr>
            <a:spLocks noChangeArrowheads="1"/>
          </p:cNvSpPr>
          <p:nvPr/>
        </p:nvSpPr>
        <p:spPr bwMode="auto">
          <a:xfrm>
            <a:off x="1519238"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33" name="Picture 57"/>
          <p:cNvPicPr>
            <a:picLocks noChangeAspect="1" noChangeArrowheads="1"/>
          </p:cNvPicPr>
          <p:nvPr/>
        </p:nvPicPr>
        <p:blipFill>
          <a:blip r:embed="rId18"/>
          <a:srcRect/>
          <a:stretch>
            <a:fillRect/>
          </a:stretch>
        </p:blipFill>
        <p:spPr bwMode="auto">
          <a:xfrm>
            <a:off x="1525588" y="3305176"/>
            <a:ext cx="1019175" cy="381000"/>
          </a:xfrm>
          <a:prstGeom prst="rect">
            <a:avLst/>
          </a:prstGeom>
          <a:noFill/>
          <a:ln w="9525">
            <a:noFill/>
            <a:miter lim="800000"/>
            <a:headEnd/>
            <a:tailEnd/>
          </a:ln>
        </p:spPr>
      </p:pic>
      <p:sp>
        <p:nvSpPr>
          <p:cNvPr id="203834" name="Rectangle 58"/>
          <p:cNvSpPr>
            <a:spLocks noChangeArrowheads="1"/>
          </p:cNvSpPr>
          <p:nvPr/>
        </p:nvSpPr>
        <p:spPr bwMode="auto">
          <a:xfrm>
            <a:off x="1519238"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35" name="Rectangle 59"/>
          <p:cNvSpPr>
            <a:spLocks noChangeArrowheads="1"/>
          </p:cNvSpPr>
          <p:nvPr/>
        </p:nvSpPr>
        <p:spPr bwMode="auto">
          <a:xfrm>
            <a:off x="2538413" y="3303588"/>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36" name="Picture 60"/>
          <p:cNvPicPr>
            <a:picLocks noChangeAspect="1" noChangeArrowheads="1"/>
          </p:cNvPicPr>
          <p:nvPr/>
        </p:nvPicPr>
        <p:blipFill>
          <a:blip r:embed="rId19"/>
          <a:srcRect/>
          <a:stretch>
            <a:fillRect/>
          </a:stretch>
        </p:blipFill>
        <p:spPr bwMode="auto">
          <a:xfrm>
            <a:off x="2544763" y="3305176"/>
            <a:ext cx="1009650" cy="381000"/>
          </a:xfrm>
          <a:prstGeom prst="rect">
            <a:avLst/>
          </a:prstGeom>
          <a:noFill/>
          <a:ln w="9525">
            <a:noFill/>
            <a:miter lim="800000"/>
            <a:headEnd/>
            <a:tailEnd/>
          </a:ln>
        </p:spPr>
      </p:pic>
      <p:sp>
        <p:nvSpPr>
          <p:cNvPr id="203837" name="Rectangle 61"/>
          <p:cNvSpPr>
            <a:spLocks noChangeArrowheads="1"/>
          </p:cNvSpPr>
          <p:nvPr/>
        </p:nvSpPr>
        <p:spPr bwMode="auto">
          <a:xfrm>
            <a:off x="2538413" y="3303588"/>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38" name="Rectangle 62"/>
          <p:cNvSpPr>
            <a:spLocks noChangeArrowheads="1"/>
          </p:cNvSpPr>
          <p:nvPr/>
        </p:nvSpPr>
        <p:spPr bwMode="auto">
          <a:xfrm>
            <a:off x="3548063"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39" name="Picture 63"/>
          <p:cNvPicPr>
            <a:picLocks noChangeAspect="1" noChangeArrowheads="1"/>
          </p:cNvPicPr>
          <p:nvPr/>
        </p:nvPicPr>
        <p:blipFill>
          <a:blip r:embed="rId20"/>
          <a:srcRect/>
          <a:stretch>
            <a:fillRect/>
          </a:stretch>
        </p:blipFill>
        <p:spPr bwMode="auto">
          <a:xfrm>
            <a:off x="3554413" y="3305176"/>
            <a:ext cx="1019175" cy="381000"/>
          </a:xfrm>
          <a:prstGeom prst="rect">
            <a:avLst/>
          </a:prstGeom>
          <a:noFill/>
          <a:ln w="9525">
            <a:noFill/>
            <a:miter lim="800000"/>
            <a:headEnd/>
            <a:tailEnd/>
          </a:ln>
        </p:spPr>
      </p:pic>
      <p:sp>
        <p:nvSpPr>
          <p:cNvPr id="203840" name="Rectangle 64"/>
          <p:cNvSpPr>
            <a:spLocks noChangeArrowheads="1"/>
          </p:cNvSpPr>
          <p:nvPr/>
        </p:nvSpPr>
        <p:spPr bwMode="auto">
          <a:xfrm>
            <a:off x="3548063"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41" name="Rectangle 65"/>
          <p:cNvSpPr>
            <a:spLocks noChangeArrowheads="1"/>
          </p:cNvSpPr>
          <p:nvPr/>
        </p:nvSpPr>
        <p:spPr bwMode="auto">
          <a:xfrm>
            <a:off x="4567238"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42" name="Picture 66"/>
          <p:cNvPicPr>
            <a:picLocks noChangeAspect="1" noChangeArrowheads="1"/>
          </p:cNvPicPr>
          <p:nvPr/>
        </p:nvPicPr>
        <p:blipFill>
          <a:blip r:embed="rId21"/>
          <a:srcRect/>
          <a:stretch>
            <a:fillRect/>
          </a:stretch>
        </p:blipFill>
        <p:spPr bwMode="auto">
          <a:xfrm>
            <a:off x="4573588" y="3305176"/>
            <a:ext cx="1019175" cy="381000"/>
          </a:xfrm>
          <a:prstGeom prst="rect">
            <a:avLst/>
          </a:prstGeom>
          <a:noFill/>
          <a:ln w="9525">
            <a:noFill/>
            <a:miter lim="800000"/>
            <a:headEnd/>
            <a:tailEnd/>
          </a:ln>
        </p:spPr>
      </p:pic>
      <p:sp>
        <p:nvSpPr>
          <p:cNvPr id="203843" name="Rectangle 67"/>
          <p:cNvSpPr>
            <a:spLocks noChangeArrowheads="1"/>
          </p:cNvSpPr>
          <p:nvPr/>
        </p:nvSpPr>
        <p:spPr bwMode="auto">
          <a:xfrm>
            <a:off x="4567238"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44" name="Rectangle 68"/>
          <p:cNvSpPr>
            <a:spLocks noChangeArrowheads="1"/>
          </p:cNvSpPr>
          <p:nvPr/>
        </p:nvSpPr>
        <p:spPr bwMode="auto">
          <a:xfrm>
            <a:off x="5586413" y="3303588"/>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45" name="Picture 69"/>
          <p:cNvPicPr>
            <a:picLocks noChangeAspect="1" noChangeArrowheads="1"/>
          </p:cNvPicPr>
          <p:nvPr/>
        </p:nvPicPr>
        <p:blipFill>
          <a:blip r:embed="rId22"/>
          <a:srcRect/>
          <a:stretch>
            <a:fillRect/>
          </a:stretch>
        </p:blipFill>
        <p:spPr bwMode="auto">
          <a:xfrm>
            <a:off x="5592763" y="3305176"/>
            <a:ext cx="1009650" cy="381000"/>
          </a:xfrm>
          <a:prstGeom prst="rect">
            <a:avLst/>
          </a:prstGeom>
          <a:noFill/>
          <a:ln w="9525">
            <a:noFill/>
            <a:miter lim="800000"/>
            <a:headEnd/>
            <a:tailEnd/>
          </a:ln>
        </p:spPr>
      </p:pic>
      <p:sp>
        <p:nvSpPr>
          <p:cNvPr id="203846" name="Rectangle 70"/>
          <p:cNvSpPr>
            <a:spLocks noChangeArrowheads="1"/>
          </p:cNvSpPr>
          <p:nvPr/>
        </p:nvSpPr>
        <p:spPr bwMode="auto">
          <a:xfrm>
            <a:off x="5586413" y="3303588"/>
            <a:ext cx="1009650"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47" name="Rectangle 71"/>
          <p:cNvSpPr>
            <a:spLocks noChangeArrowheads="1"/>
          </p:cNvSpPr>
          <p:nvPr/>
        </p:nvSpPr>
        <p:spPr bwMode="auto">
          <a:xfrm>
            <a:off x="6596063"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48" name="Picture 72"/>
          <p:cNvPicPr>
            <a:picLocks noChangeAspect="1" noChangeArrowheads="1"/>
          </p:cNvPicPr>
          <p:nvPr/>
        </p:nvPicPr>
        <p:blipFill>
          <a:blip r:embed="rId23"/>
          <a:srcRect/>
          <a:stretch>
            <a:fillRect/>
          </a:stretch>
        </p:blipFill>
        <p:spPr bwMode="auto">
          <a:xfrm>
            <a:off x="6602413" y="3305176"/>
            <a:ext cx="1019175" cy="381000"/>
          </a:xfrm>
          <a:prstGeom prst="rect">
            <a:avLst/>
          </a:prstGeom>
          <a:noFill/>
          <a:ln w="9525">
            <a:noFill/>
            <a:miter lim="800000"/>
            <a:headEnd/>
            <a:tailEnd/>
          </a:ln>
        </p:spPr>
      </p:pic>
      <p:sp>
        <p:nvSpPr>
          <p:cNvPr id="203849" name="Rectangle 73"/>
          <p:cNvSpPr>
            <a:spLocks noChangeArrowheads="1"/>
          </p:cNvSpPr>
          <p:nvPr/>
        </p:nvSpPr>
        <p:spPr bwMode="auto">
          <a:xfrm>
            <a:off x="6596063" y="3303588"/>
            <a:ext cx="1019175" cy="381000"/>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50" name="Rectangle 74"/>
          <p:cNvSpPr>
            <a:spLocks noChangeArrowheads="1"/>
          </p:cNvSpPr>
          <p:nvPr/>
        </p:nvSpPr>
        <p:spPr bwMode="auto">
          <a:xfrm>
            <a:off x="1519238"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51" name="Picture 75"/>
          <p:cNvPicPr>
            <a:picLocks noChangeAspect="1" noChangeArrowheads="1"/>
          </p:cNvPicPr>
          <p:nvPr/>
        </p:nvPicPr>
        <p:blipFill>
          <a:blip r:embed="rId24"/>
          <a:srcRect/>
          <a:stretch>
            <a:fillRect/>
          </a:stretch>
        </p:blipFill>
        <p:spPr bwMode="auto">
          <a:xfrm>
            <a:off x="1525588" y="4057651"/>
            <a:ext cx="1019175" cy="371475"/>
          </a:xfrm>
          <a:prstGeom prst="rect">
            <a:avLst/>
          </a:prstGeom>
          <a:noFill/>
          <a:ln w="9525">
            <a:noFill/>
            <a:miter lim="800000"/>
            <a:headEnd/>
            <a:tailEnd/>
          </a:ln>
        </p:spPr>
      </p:pic>
      <p:sp>
        <p:nvSpPr>
          <p:cNvPr id="203852" name="Rectangle 76"/>
          <p:cNvSpPr>
            <a:spLocks noChangeArrowheads="1"/>
          </p:cNvSpPr>
          <p:nvPr/>
        </p:nvSpPr>
        <p:spPr bwMode="auto">
          <a:xfrm>
            <a:off x="1519238"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53" name="Rectangle 77"/>
          <p:cNvSpPr>
            <a:spLocks noChangeArrowheads="1"/>
          </p:cNvSpPr>
          <p:nvPr/>
        </p:nvSpPr>
        <p:spPr bwMode="auto">
          <a:xfrm>
            <a:off x="2538413" y="40560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54" name="Picture 78"/>
          <p:cNvPicPr>
            <a:picLocks noChangeAspect="1" noChangeArrowheads="1"/>
          </p:cNvPicPr>
          <p:nvPr/>
        </p:nvPicPr>
        <p:blipFill>
          <a:blip r:embed="rId25"/>
          <a:srcRect/>
          <a:stretch>
            <a:fillRect/>
          </a:stretch>
        </p:blipFill>
        <p:spPr bwMode="auto">
          <a:xfrm>
            <a:off x="2544763" y="4057651"/>
            <a:ext cx="1009650" cy="371475"/>
          </a:xfrm>
          <a:prstGeom prst="rect">
            <a:avLst/>
          </a:prstGeom>
          <a:noFill/>
          <a:ln w="9525">
            <a:noFill/>
            <a:miter lim="800000"/>
            <a:headEnd/>
            <a:tailEnd/>
          </a:ln>
        </p:spPr>
      </p:pic>
      <p:sp>
        <p:nvSpPr>
          <p:cNvPr id="203855" name="Rectangle 79"/>
          <p:cNvSpPr>
            <a:spLocks noChangeArrowheads="1"/>
          </p:cNvSpPr>
          <p:nvPr/>
        </p:nvSpPr>
        <p:spPr bwMode="auto">
          <a:xfrm>
            <a:off x="2538413" y="40560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56" name="Rectangle 80"/>
          <p:cNvSpPr>
            <a:spLocks noChangeArrowheads="1"/>
          </p:cNvSpPr>
          <p:nvPr/>
        </p:nvSpPr>
        <p:spPr bwMode="auto">
          <a:xfrm>
            <a:off x="3548063"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57" name="Picture 81"/>
          <p:cNvPicPr>
            <a:picLocks noChangeAspect="1" noChangeArrowheads="1"/>
          </p:cNvPicPr>
          <p:nvPr/>
        </p:nvPicPr>
        <p:blipFill>
          <a:blip r:embed="rId26"/>
          <a:srcRect/>
          <a:stretch>
            <a:fillRect/>
          </a:stretch>
        </p:blipFill>
        <p:spPr bwMode="auto">
          <a:xfrm>
            <a:off x="3554413" y="4057651"/>
            <a:ext cx="1019175" cy="371475"/>
          </a:xfrm>
          <a:prstGeom prst="rect">
            <a:avLst/>
          </a:prstGeom>
          <a:noFill/>
          <a:ln w="9525">
            <a:noFill/>
            <a:miter lim="800000"/>
            <a:headEnd/>
            <a:tailEnd/>
          </a:ln>
        </p:spPr>
      </p:pic>
      <p:sp>
        <p:nvSpPr>
          <p:cNvPr id="203858" name="Rectangle 82"/>
          <p:cNvSpPr>
            <a:spLocks noChangeArrowheads="1"/>
          </p:cNvSpPr>
          <p:nvPr/>
        </p:nvSpPr>
        <p:spPr bwMode="auto">
          <a:xfrm>
            <a:off x="3548063"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59" name="Rectangle 83"/>
          <p:cNvSpPr>
            <a:spLocks noChangeArrowheads="1"/>
          </p:cNvSpPr>
          <p:nvPr/>
        </p:nvSpPr>
        <p:spPr bwMode="auto">
          <a:xfrm>
            <a:off x="4567238"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60" name="Picture 84"/>
          <p:cNvPicPr>
            <a:picLocks noChangeAspect="1" noChangeArrowheads="1"/>
          </p:cNvPicPr>
          <p:nvPr/>
        </p:nvPicPr>
        <p:blipFill>
          <a:blip r:embed="rId27"/>
          <a:srcRect/>
          <a:stretch>
            <a:fillRect/>
          </a:stretch>
        </p:blipFill>
        <p:spPr bwMode="auto">
          <a:xfrm>
            <a:off x="4573588" y="4057651"/>
            <a:ext cx="1019175" cy="371475"/>
          </a:xfrm>
          <a:prstGeom prst="rect">
            <a:avLst/>
          </a:prstGeom>
          <a:noFill/>
          <a:ln w="9525">
            <a:noFill/>
            <a:miter lim="800000"/>
            <a:headEnd/>
            <a:tailEnd/>
          </a:ln>
        </p:spPr>
      </p:pic>
      <p:sp>
        <p:nvSpPr>
          <p:cNvPr id="203861" name="Rectangle 85"/>
          <p:cNvSpPr>
            <a:spLocks noChangeArrowheads="1"/>
          </p:cNvSpPr>
          <p:nvPr/>
        </p:nvSpPr>
        <p:spPr bwMode="auto">
          <a:xfrm>
            <a:off x="4567238"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62" name="Rectangle 86"/>
          <p:cNvSpPr>
            <a:spLocks noChangeArrowheads="1"/>
          </p:cNvSpPr>
          <p:nvPr/>
        </p:nvSpPr>
        <p:spPr bwMode="auto">
          <a:xfrm>
            <a:off x="5586413" y="40560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63" name="Picture 87"/>
          <p:cNvPicPr>
            <a:picLocks noChangeAspect="1" noChangeArrowheads="1"/>
          </p:cNvPicPr>
          <p:nvPr/>
        </p:nvPicPr>
        <p:blipFill>
          <a:blip r:embed="rId28"/>
          <a:srcRect/>
          <a:stretch>
            <a:fillRect/>
          </a:stretch>
        </p:blipFill>
        <p:spPr bwMode="auto">
          <a:xfrm>
            <a:off x="5592763" y="4057651"/>
            <a:ext cx="1009650" cy="371475"/>
          </a:xfrm>
          <a:prstGeom prst="rect">
            <a:avLst/>
          </a:prstGeom>
          <a:noFill/>
          <a:ln w="9525">
            <a:noFill/>
            <a:miter lim="800000"/>
            <a:headEnd/>
            <a:tailEnd/>
          </a:ln>
        </p:spPr>
      </p:pic>
      <p:sp>
        <p:nvSpPr>
          <p:cNvPr id="203864" name="Rectangle 88"/>
          <p:cNvSpPr>
            <a:spLocks noChangeArrowheads="1"/>
          </p:cNvSpPr>
          <p:nvPr/>
        </p:nvSpPr>
        <p:spPr bwMode="auto">
          <a:xfrm>
            <a:off x="5586413" y="4056063"/>
            <a:ext cx="1009650"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65" name="Rectangle 89"/>
          <p:cNvSpPr>
            <a:spLocks noChangeArrowheads="1"/>
          </p:cNvSpPr>
          <p:nvPr/>
        </p:nvSpPr>
        <p:spPr bwMode="auto">
          <a:xfrm>
            <a:off x="6596063"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03866" name="Picture 90"/>
          <p:cNvPicPr>
            <a:picLocks noChangeAspect="1" noChangeArrowheads="1"/>
          </p:cNvPicPr>
          <p:nvPr/>
        </p:nvPicPr>
        <p:blipFill>
          <a:blip r:embed="rId29"/>
          <a:srcRect/>
          <a:stretch>
            <a:fillRect/>
          </a:stretch>
        </p:blipFill>
        <p:spPr bwMode="auto">
          <a:xfrm>
            <a:off x="6602413" y="4057651"/>
            <a:ext cx="1019175" cy="371475"/>
          </a:xfrm>
          <a:prstGeom prst="rect">
            <a:avLst/>
          </a:prstGeom>
          <a:noFill/>
          <a:ln w="9525">
            <a:noFill/>
            <a:miter lim="800000"/>
            <a:headEnd/>
            <a:tailEnd/>
          </a:ln>
        </p:spPr>
      </p:pic>
      <p:sp>
        <p:nvSpPr>
          <p:cNvPr id="203867" name="Rectangle 91"/>
          <p:cNvSpPr>
            <a:spLocks noChangeArrowheads="1"/>
          </p:cNvSpPr>
          <p:nvPr/>
        </p:nvSpPr>
        <p:spPr bwMode="auto">
          <a:xfrm>
            <a:off x="6596063" y="4056063"/>
            <a:ext cx="1019175" cy="371475"/>
          </a:xfrm>
          <a:prstGeom prst="rect">
            <a:avLst/>
          </a:prstGeom>
          <a:solidFill>
            <a:srgbClr val="EF62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868" name="Rectangle 92"/>
          <p:cNvSpPr>
            <a:spLocks noChangeArrowheads="1"/>
          </p:cNvSpPr>
          <p:nvPr/>
        </p:nvSpPr>
        <p:spPr bwMode="auto">
          <a:xfrm>
            <a:off x="2544763"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69" name="Rectangle 93"/>
          <p:cNvSpPr>
            <a:spLocks noChangeArrowheads="1"/>
          </p:cNvSpPr>
          <p:nvPr/>
        </p:nvSpPr>
        <p:spPr bwMode="auto">
          <a:xfrm>
            <a:off x="2544763"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0" name="Rectangle 94"/>
          <p:cNvSpPr>
            <a:spLocks noChangeArrowheads="1"/>
          </p:cNvSpPr>
          <p:nvPr/>
        </p:nvSpPr>
        <p:spPr bwMode="auto">
          <a:xfrm>
            <a:off x="3554413"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1" name="Rectangle 95"/>
          <p:cNvSpPr>
            <a:spLocks noChangeArrowheads="1"/>
          </p:cNvSpPr>
          <p:nvPr/>
        </p:nvSpPr>
        <p:spPr bwMode="auto">
          <a:xfrm>
            <a:off x="3554413"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2" name="Rectangle 96"/>
          <p:cNvSpPr>
            <a:spLocks noChangeArrowheads="1"/>
          </p:cNvSpPr>
          <p:nvPr/>
        </p:nvSpPr>
        <p:spPr bwMode="auto">
          <a:xfrm>
            <a:off x="4573588"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3" name="Rectangle 97"/>
          <p:cNvSpPr>
            <a:spLocks noChangeArrowheads="1"/>
          </p:cNvSpPr>
          <p:nvPr/>
        </p:nvSpPr>
        <p:spPr bwMode="auto">
          <a:xfrm>
            <a:off x="4573588"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4" name="Rectangle 98"/>
          <p:cNvSpPr>
            <a:spLocks noChangeArrowheads="1"/>
          </p:cNvSpPr>
          <p:nvPr/>
        </p:nvSpPr>
        <p:spPr bwMode="auto">
          <a:xfrm>
            <a:off x="5592763"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5" name="Rectangle 99"/>
          <p:cNvSpPr>
            <a:spLocks noChangeArrowheads="1"/>
          </p:cNvSpPr>
          <p:nvPr/>
        </p:nvSpPr>
        <p:spPr bwMode="auto">
          <a:xfrm>
            <a:off x="5592763"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6" name="Rectangle 100"/>
          <p:cNvSpPr>
            <a:spLocks noChangeArrowheads="1"/>
          </p:cNvSpPr>
          <p:nvPr/>
        </p:nvSpPr>
        <p:spPr bwMode="auto">
          <a:xfrm>
            <a:off x="6602413" y="328613"/>
            <a:ext cx="9525" cy="1485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7" name="Rectangle 101"/>
          <p:cNvSpPr>
            <a:spLocks noChangeArrowheads="1"/>
          </p:cNvSpPr>
          <p:nvPr/>
        </p:nvSpPr>
        <p:spPr bwMode="auto">
          <a:xfrm>
            <a:off x="6602413"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8" name="Rectangle 102"/>
          <p:cNvSpPr>
            <a:spLocks noChangeArrowheads="1"/>
          </p:cNvSpPr>
          <p:nvPr/>
        </p:nvSpPr>
        <p:spPr bwMode="auto">
          <a:xfrm>
            <a:off x="1520826" y="1809751"/>
            <a:ext cx="6115050" cy="9525"/>
          </a:xfrm>
          <a:prstGeom prst="rect">
            <a:avLst/>
          </a:prstGeom>
          <a:solidFill>
            <a:srgbClr val="212A2E"/>
          </a:solidFill>
          <a:ln w="0" cap="flat">
            <a:solidFill>
              <a:srgbClr val="212A2E"/>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79" name="Rectangle 103"/>
          <p:cNvSpPr>
            <a:spLocks noChangeArrowheads="1"/>
          </p:cNvSpPr>
          <p:nvPr/>
        </p:nvSpPr>
        <p:spPr bwMode="auto">
          <a:xfrm>
            <a:off x="1530351" y="218122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0" name="Rectangle 104"/>
          <p:cNvSpPr>
            <a:spLocks noChangeArrowheads="1"/>
          </p:cNvSpPr>
          <p:nvPr/>
        </p:nvSpPr>
        <p:spPr bwMode="auto">
          <a:xfrm>
            <a:off x="1530351" y="2552701"/>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1" name="Rectangle 105"/>
          <p:cNvSpPr>
            <a:spLocks noChangeArrowheads="1"/>
          </p:cNvSpPr>
          <p:nvPr/>
        </p:nvSpPr>
        <p:spPr bwMode="auto">
          <a:xfrm>
            <a:off x="1530351" y="2933701"/>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2" name="Rectangle 106"/>
          <p:cNvSpPr>
            <a:spLocks noChangeArrowheads="1"/>
          </p:cNvSpPr>
          <p:nvPr/>
        </p:nvSpPr>
        <p:spPr bwMode="auto">
          <a:xfrm>
            <a:off x="1530351" y="330517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3" name="Rectangle 107"/>
          <p:cNvSpPr>
            <a:spLocks noChangeArrowheads="1"/>
          </p:cNvSpPr>
          <p:nvPr/>
        </p:nvSpPr>
        <p:spPr bwMode="auto">
          <a:xfrm>
            <a:off x="1530351" y="368617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4" name="Rectangle 108"/>
          <p:cNvSpPr>
            <a:spLocks noChangeArrowheads="1"/>
          </p:cNvSpPr>
          <p:nvPr/>
        </p:nvSpPr>
        <p:spPr bwMode="auto">
          <a:xfrm>
            <a:off x="1530351" y="4057651"/>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5" name="Rectangle 109"/>
          <p:cNvSpPr>
            <a:spLocks noChangeArrowheads="1"/>
          </p:cNvSpPr>
          <p:nvPr/>
        </p:nvSpPr>
        <p:spPr bwMode="auto">
          <a:xfrm>
            <a:off x="1530351" y="442912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6" name="Rectangle 110"/>
          <p:cNvSpPr>
            <a:spLocks noChangeArrowheads="1"/>
          </p:cNvSpPr>
          <p:nvPr/>
        </p:nvSpPr>
        <p:spPr bwMode="auto">
          <a:xfrm>
            <a:off x="1525588" y="328613"/>
            <a:ext cx="9525" cy="1485900"/>
          </a:xfrm>
          <a:prstGeom prst="rect">
            <a:avLst/>
          </a:prstGeom>
          <a:solidFill>
            <a:srgbClr val="212A2E"/>
          </a:solidFill>
          <a:ln w="0" cap="flat">
            <a:solidFill>
              <a:srgbClr val="212A2E"/>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7" name="Rectangle 111"/>
          <p:cNvSpPr>
            <a:spLocks noChangeArrowheads="1"/>
          </p:cNvSpPr>
          <p:nvPr/>
        </p:nvSpPr>
        <p:spPr bwMode="auto">
          <a:xfrm>
            <a:off x="1525588"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8" name="Rectangle 112"/>
          <p:cNvSpPr>
            <a:spLocks noChangeArrowheads="1"/>
          </p:cNvSpPr>
          <p:nvPr/>
        </p:nvSpPr>
        <p:spPr bwMode="auto">
          <a:xfrm>
            <a:off x="7621588" y="328613"/>
            <a:ext cx="9525" cy="1485900"/>
          </a:xfrm>
          <a:prstGeom prst="rect">
            <a:avLst/>
          </a:prstGeom>
          <a:solidFill>
            <a:srgbClr val="212A2E"/>
          </a:solidFill>
          <a:ln w="0" cap="flat">
            <a:solidFill>
              <a:srgbClr val="212A2E"/>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89" name="Rectangle 113"/>
          <p:cNvSpPr>
            <a:spLocks noChangeArrowheads="1"/>
          </p:cNvSpPr>
          <p:nvPr/>
        </p:nvSpPr>
        <p:spPr bwMode="auto">
          <a:xfrm>
            <a:off x="7621588" y="1814513"/>
            <a:ext cx="9525" cy="300037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90" name="Rectangle 114"/>
          <p:cNvSpPr>
            <a:spLocks noChangeArrowheads="1"/>
          </p:cNvSpPr>
          <p:nvPr/>
        </p:nvSpPr>
        <p:spPr bwMode="auto">
          <a:xfrm>
            <a:off x="1520826" y="333376"/>
            <a:ext cx="6115050" cy="9525"/>
          </a:xfrm>
          <a:prstGeom prst="rect">
            <a:avLst/>
          </a:prstGeom>
          <a:solidFill>
            <a:srgbClr val="212A2E"/>
          </a:solidFill>
          <a:ln w="0" cap="flat">
            <a:solidFill>
              <a:srgbClr val="212A2E"/>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91" name="Rectangle 115"/>
          <p:cNvSpPr>
            <a:spLocks noChangeArrowheads="1"/>
          </p:cNvSpPr>
          <p:nvPr/>
        </p:nvSpPr>
        <p:spPr bwMode="auto">
          <a:xfrm>
            <a:off x="1530351" y="4810126"/>
            <a:ext cx="6096000" cy="9525"/>
          </a:xfrm>
          <a:prstGeom prst="rect">
            <a:avLst/>
          </a:prstGeom>
          <a:solidFill>
            <a:srgbClr val="EF5E1C"/>
          </a:solidFill>
          <a:ln w="0" cap="flat">
            <a:solidFill>
              <a:srgbClr val="EF5E1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892" name="Rectangle 116"/>
          <p:cNvSpPr>
            <a:spLocks noChangeArrowheads="1"/>
          </p:cNvSpPr>
          <p:nvPr/>
        </p:nvSpPr>
        <p:spPr bwMode="auto">
          <a:xfrm>
            <a:off x="1825626" y="357188"/>
            <a:ext cx="638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FF"/>
                </a:solidFill>
                <a:effectLst/>
                <a:latin typeface="Georgia" pitchFamily="18" charset="0"/>
                <a:cs typeface="Arial" pitchFamily="34" charset="0"/>
              </a:rPr>
              <a:t>I/p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893" name="Rectangle 117"/>
          <p:cNvSpPr>
            <a:spLocks noChangeArrowheads="1"/>
          </p:cNvSpPr>
          <p:nvPr/>
        </p:nvSpPr>
        <p:spPr bwMode="auto">
          <a:xfrm>
            <a:off x="1711326" y="728663"/>
            <a:ext cx="8572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Gray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894" name="Rectangle 118"/>
          <p:cNvSpPr>
            <a:spLocks noChangeArrowheads="1"/>
          </p:cNvSpPr>
          <p:nvPr/>
        </p:nvSpPr>
        <p:spPr bwMode="auto">
          <a:xfrm>
            <a:off x="1682751" y="1090613"/>
            <a:ext cx="8477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Level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895" name="Rectangle 119"/>
          <p:cNvSpPr>
            <a:spLocks noChangeArrowheads="1"/>
          </p:cNvSpPr>
          <p:nvPr/>
        </p:nvSpPr>
        <p:spPr bwMode="auto">
          <a:xfrm>
            <a:off x="1806576" y="145256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896" name="Rectangle 120"/>
          <p:cNvSpPr>
            <a:spLocks noChangeArrowheads="1"/>
          </p:cNvSpPr>
          <p:nvPr/>
        </p:nvSpPr>
        <p:spPr bwMode="auto">
          <a:xfrm>
            <a:off x="1920876" y="1452563"/>
            <a:ext cx="257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897" name="Rectangle 121"/>
          <p:cNvSpPr>
            <a:spLocks noChangeArrowheads="1"/>
          </p:cNvSpPr>
          <p:nvPr/>
        </p:nvSpPr>
        <p:spPr bwMode="auto">
          <a:xfrm>
            <a:off x="2044701" y="1576388"/>
            <a:ext cx="19050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Georgia" pitchFamily="18" charset="0"/>
                <a:cs typeface="Arial" pitchFamily="34" charset="0"/>
              </a:rPr>
              <a:t>k</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898" name="Rectangle 122"/>
          <p:cNvSpPr>
            <a:spLocks noChangeArrowheads="1"/>
          </p:cNvSpPr>
          <p:nvPr/>
        </p:nvSpPr>
        <p:spPr bwMode="auto">
          <a:xfrm>
            <a:off x="2149476" y="145256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899" name="Rectangle 123"/>
          <p:cNvSpPr>
            <a:spLocks noChangeArrowheads="1"/>
          </p:cNvSpPr>
          <p:nvPr/>
        </p:nvSpPr>
        <p:spPr bwMode="auto">
          <a:xfrm>
            <a:off x="2679701" y="539751"/>
            <a:ext cx="9715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no. of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0" name="Rectangle 124"/>
          <p:cNvSpPr>
            <a:spLocks noChangeArrowheads="1"/>
          </p:cNvSpPr>
          <p:nvPr/>
        </p:nvSpPr>
        <p:spPr bwMode="auto">
          <a:xfrm>
            <a:off x="2670176" y="911226"/>
            <a:ext cx="9144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pixels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1" name="Rectangle 125"/>
          <p:cNvSpPr>
            <a:spLocks noChangeArrowheads="1"/>
          </p:cNvSpPr>
          <p:nvPr/>
        </p:nvSpPr>
        <p:spPr bwMode="auto">
          <a:xfrm>
            <a:off x="2794001" y="1273176"/>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2" name="Rectangle 126"/>
          <p:cNvSpPr>
            <a:spLocks noChangeArrowheads="1"/>
          </p:cNvSpPr>
          <p:nvPr/>
        </p:nvSpPr>
        <p:spPr bwMode="auto">
          <a:xfrm>
            <a:off x="2908301" y="1273176"/>
            <a:ext cx="3143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3" name="Rectangle 127"/>
          <p:cNvSpPr>
            <a:spLocks noChangeArrowheads="1"/>
          </p:cNvSpPr>
          <p:nvPr/>
        </p:nvSpPr>
        <p:spPr bwMode="auto">
          <a:xfrm>
            <a:off x="3089276" y="1397001"/>
            <a:ext cx="19050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Georgia" pitchFamily="18" charset="0"/>
                <a:cs typeface="Arial" pitchFamily="34" charset="0"/>
              </a:rPr>
              <a:t>k</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4" name="Rectangle 128"/>
          <p:cNvSpPr>
            <a:spLocks noChangeArrowheads="1"/>
          </p:cNvSpPr>
          <p:nvPr/>
        </p:nvSpPr>
        <p:spPr bwMode="auto">
          <a:xfrm>
            <a:off x="3194051" y="1273176"/>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5" name="Rectangle 129"/>
          <p:cNvSpPr>
            <a:spLocks noChangeArrowheads="1"/>
          </p:cNvSpPr>
          <p:nvPr/>
        </p:nvSpPr>
        <p:spPr bwMode="auto">
          <a:xfrm>
            <a:off x="3619501" y="717551"/>
            <a:ext cx="4191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p(</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6" name="Rectangle 130"/>
          <p:cNvSpPr>
            <a:spLocks noChangeArrowheads="1"/>
          </p:cNvSpPr>
          <p:nvPr/>
        </p:nvSpPr>
        <p:spPr bwMode="auto">
          <a:xfrm>
            <a:off x="3905251" y="717551"/>
            <a:ext cx="257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7" name="Rectangle 131"/>
          <p:cNvSpPr>
            <a:spLocks noChangeArrowheads="1"/>
          </p:cNvSpPr>
          <p:nvPr/>
        </p:nvSpPr>
        <p:spPr bwMode="auto">
          <a:xfrm>
            <a:off x="4029076" y="841376"/>
            <a:ext cx="19050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Georgia" pitchFamily="18" charset="0"/>
                <a:cs typeface="Arial" pitchFamily="34" charset="0"/>
              </a:rPr>
              <a:t>k</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8" name="Rectangle 132"/>
          <p:cNvSpPr>
            <a:spLocks noChangeArrowheads="1"/>
          </p:cNvSpPr>
          <p:nvPr/>
        </p:nvSpPr>
        <p:spPr bwMode="auto">
          <a:xfrm>
            <a:off x="4133851" y="717551"/>
            <a:ext cx="5905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 =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09" name="Rectangle 133"/>
          <p:cNvSpPr>
            <a:spLocks noChangeArrowheads="1"/>
          </p:cNvSpPr>
          <p:nvPr/>
        </p:nvSpPr>
        <p:spPr bwMode="auto">
          <a:xfrm>
            <a:off x="3590926" y="1089026"/>
            <a:ext cx="3143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10" name="Rectangle 134"/>
          <p:cNvSpPr>
            <a:spLocks noChangeArrowheads="1"/>
          </p:cNvSpPr>
          <p:nvPr/>
        </p:nvSpPr>
        <p:spPr bwMode="auto">
          <a:xfrm>
            <a:off x="3771901" y="1212851"/>
            <a:ext cx="19050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Georgia" pitchFamily="18" charset="0"/>
                <a:cs typeface="Arial" pitchFamily="34" charset="0"/>
              </a:rPr>
              <a:t>k</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11" name="Rectangle 135"/>
          <p:cNvSpPr>
            <a:spLocks noChangeArrowheads="1"/>
          </p:cNvSpPr>
          <p:nvPr/>
        </p:nvSpPr>
        <p:spPr bwMode="auto">
          <a:xfrm>
            <a:off x="3876676" y="1089026"/>
            <a:ext cx="7905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/MN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12" name="Rectangle 136"/>
          <p:cNvSpPr>
            <a:spLocks noChangeArrowheads="1"/>
          </p:cNvSpPr>
          <p:nvPr/>
        </p:nvSpPr>
        <p:spPr bwMode="auto">
          <a:xfrm>
            <a:off x="4997451" y="904876"/>
            <a:ext cx="185948"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400" dirty="0">
                <a:solidFill>
                  <a:srgbClr val="FFFFFF"/>
                </a:solidFill>
                <a:latin typeface="Georgia" pitchFamily="18" charset="0"/>
                <a:cs typeface="Arial" pitchFamily="34" charset="0"/>
              </a:rPr>
              <a:t>Σ</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13" name="Rectangle 137"/>
          <p:cNvSpPr>
            <a:spLocks noChangeArrowheads="1"/>
          </p:cNvSpPr>
          <p:nvPr/>
        </p:nvSpPr>
        <p:spPr bwMode="auto">
          <a:xfrm>
            <a:off x="5680076" y="904876"/>
            <a:ext cx="4286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14" name="Rectangle 138"/>
          <p:cNvSpPr>
            <a:spLocks noChangeArrowheads="1"/>
          </p:cNvSpPr>
          <p:nvPr/>
        </p:nvSpPr>
        <p:spPr bwMode="auto">
          <a:xfrm>
            <a:off x="5975351" y="904876"/>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15" name="Rectangle 139"/>
          <p:cNvSpPr>
            <a:spLocks noChangeArrowheads="1"/>
          </p:cNvSpPr>
          <p:nvPr/>
        </p:nvSpPr>
        <p:spPr bwMode="auto">
          <a:xfrm>
            <a:off x="6089651" y="904876"/>
            <a:ext cx="3810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16" name="Rectangle 140"/>
          <p:cNvSpPr>
            <a:spLocks noChangeArrowheads="1"/>
          </p:cNvSpPr>
          <p:nvPr/>
        </p:nvSpPr>
        <p:spPr bwMode="auto">
          <a:xfrm>
            <a:off x="6337301" y="904876"/>
            <a:ext cx="185948"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2400" b="0" i="0" u="none" strike="noStrike" cap="none" normalizeH="0" baseline="0" dirty="0">
                <a:ln>
                  <a:noFill/>
                </a:ln>
                <a:solidFill>
                  <a:srgbClr val="FFFFFF"/>
                </a:solidFill>
                <a:effectLst/>
                <a:latin typeface="Georgia" pitchFamily="18" charset="0"/>
                <a:cs typeface="Arial" pitchFamily="34" charset="0"/>
              </a:rPr>
              <a:t>Σ</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17" name="Rectangle 141"/>
          <p:cNvSpPr>
            <a:spLocks noChangeArrowheads="1"/>
          </p:cNvSpPr>
          <p:nvPr/>
        </p:nvSpPr>
        <p:spPr bwMode="auto">
          <a:xfrm>
            <a:off x="6848476" y="357188"/>
            <a:ext cx="7524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O/p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18" name="Rectangle 142"/>
          <p:cNvSpPr>
            <a:spLocks noChangeArrowheads="1"/>
          </p:cNvSpPr>
          <p:nvPr/>
        </p:nvSpPr>
        <p:spPr bwMode="auto">
          <a:xfrm>
            <a:off x="6791326" y="728663"/>
            <a:ext cx="8572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Gray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19" name="Rectangle 143"/>
          <p:cNvSpPr>
            <a:spLocks noChangeArrowheads="1"/>
          </p:cNvSpPr>
          <p:nvPr/>
        </p:nvSpPr>
        <p:spPr bwMode="auto">
          <a:xfrm>
            <a:off x="6762751" y="1090613"/>
            <a:ext cx="8477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FFFFFF"/>
                </a:solidFill>
                <a:effectLst/>
                <a:latin typeface="Georgia" pitchFamily="18" charset="0"/>
                <a:cs typeface="Arial" pitchFamily="34" charset="0"/>
              </a:rPr>
              <a:t>Level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21" name="Rectangle 145"/>
          <p:cNvSpPr>
            <a:spLocks noChangeArrowheads="1"/>
          </p:cNvSpPr>
          <p:nvPr/>
        </p:nvSpPr>
        <p:spPr bwMode="auto">
          <a:xfrm>
            <a:off x="1939926" y="1828801"/>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22" name="Rectangle 146"/>
          <p:cNvSpPr>
            <a:spLocks noChangeArrowheads="1"/>
          </p:cNvSpPr>
          <p:nvPr/>
        </p:nvSpPr>
        <p:spPr bwMode="auto">
          <a:xfrm>
            <a:off x="2794001" y="1828801"/>
            <a:ext cx="647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790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23" name="Rectangle 147"/>
          <p:cNvSpPr>
            <a:spLocks noChangeArrowheads="1"/>
          </p:cNvSpPr>
          <p:nvPr/>
        </p:nvSpPr>
        <p:spPr bwMode="auto">
          <a:xfrm>
            <a:off x="3781426" y="1828801"/>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0.19</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24" name="Rectangle 148"/>
          <p:cNvSpPr>
            <a:spLocks noChangeArrowheads="1"/>
          </p:cNvSpPr>
          <p:nvPr/>
        </p:nvSpPr>
        <p:spPr bwMode="auto">
          <a:xfrm>
            <a:off x="4797426" y="1828801"/>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0.19</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25" name="Rectangle 149"/>
          <p:cNvSpPr>
            <a:spLocks noChangeArrowheads="1"/>
          </p:cNvSpPr>
          <p:nvPr/>
        </p:nvSpPr>
        <p:spPr bwMode="auto">
          <a:xfrm>
            <a:off x="5822951" y="1828801"/>
            <a:ext cx="685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1.33</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26" name="Rectangle 150"/>
          <p:cNvSpPr>
            <a:spLocks noChangeArrowheads="1"/>
          </p:cNvSpPr>
          <p:nvPr/>
        </p:nvSpPr>
        <p:spPr bwMode="auto">
          <a:xfrm>
            <a:off x="7048501" y="1828801"/>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1</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27" name="Rectangle 151"/>
          <p:cNvSpPr>
            <a:spLocks noChangeArrowheads="1"/>
          </p:cNvSpPr>
          <p:nvPr/>
        </p:nvSpPr>
        <p:spPr bwMode="auto">
          <a:xfrm>
            <a:off x="1968501" y="2205038"/>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28" name="Rectangle 152"/>
          <p:cNvSpPr>
            <a:spLocks noChangeArrowheads="1"/>
          </p:cNvSpPr>
          <p:nvPr/>
        </p:nvSpPr>
        <p:spPr bwMode="auto">
          <a:xfrm>
            <a:off x="2717801" y="2205038"/>
            <a:ext cx="7905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1023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29" name="Rectangle 153"/>
          <p:cNvSpPr>
            <a:spLocks noChangeArrowheads="1"/>
          </p:cNvSpPr>
          <p:nvPr/>
        </p:nvSpPr>
        <p:spPr bwMode="auto">
          <a:xfrm>
            <a:off x="3762376" y="2205038"/>
            <a:ext cx="7334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0.25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30" name="Rectangle 154"/>
          <p:cNvSpPr>
            <a:spLocks noChangeArrowheads="1"/>
          </p:cNvSpPr>
          <p:nvPr/>
        </p:nvSpPr>
        <p:spPr bwMode="auto">
          <a:xfrm>
            <a:off x="4778376" y="2205038"/>
            <a:ext cx="7429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0.44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31" name="Rectangle 155"/>
          <p:cNvSpPr>
            <a:spLocks noChangeArrowheads="1"/>
          </p:cNvSpPr>
          <p:nvPr/>
        </p:nvSpPr>
        <p:spPr bwMode="auto">
          <a:xfrm>
            <a:off x="5784851" y="2205038"/>
            <a:ext cx="7524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3.08</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32" name="Rectangle 156"/>
          <p:cNvSpPr>
            <a:spLocks noChangeArrowheads="1"/>
          </p:cNvSpPr>
          <p:nvPr/>
        </p:nvSpPr>
        <p:spPr bwMode="auto">
          <a:xfrm>
            <a:off x="7029451" y="2205038"/>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33" name="Rectangle 157"/>
          <p:cNvSpPr>
            <a:spLocks noChangeArrowheads="1"/>
          </p:cNvSpPr>
          <p:nvPr/>
        </p:nvSpPr>
        <p:spPr bwMode="auto">
          <a:xfrm>
            <a:off x="1949451" y="2579688"/>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34" name="Rectangle 158"/>
          <p:cNvSpPr>
            <a:spLocks noChangeArrowheads="1"/>
          </p:cNvSpPr>
          <p:nvPr/>
        </p:nvSpPr>
        <p:spPr bwMode="auto">
          <a:xfrm>
            <a:off x="2784476" y="2579688"/>
            <a:ext cx="6572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850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35" name="Rectangle 159"/>
          <p:cNvSpPr>
            <a:spLocks noChangeArrowheads="1"/>
          </p:cNvSpPr>
          <p:nvPr/>
        </p:nvSpPr>
        <p:spPr bwMode="auto">
          <a:xfrm>
            <a:off x="3781426" y="2579688"/>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0.21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36" name="Rectangle 160"/>
          <p:cNvSpPr>
            <a:spLocks noChangeArrowheads="1"/>
          </p:cNvSpPr>
          <p:nvPr/>
        </p:nvSpPr>
        <p:spPr bwMode="auto">
          <a:xfrm>
            <a:off x="4778376" y="2579688"/>
            <a:ext cx="7334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0.65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37" name="Rectangle 161"/>
          <p:cNvSpPr>
            <a:spLocks noChangeArrowheads="1"/>
          </p:cNvSpPr>
          <p:nvPr/>
        </p:nvSpPr>
        <p:spPr bwMode="auto">
          <a:xfrm>
            <a:off x="5813426" y="2579688"/>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4.55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38" name="Rectangle 162"/>
          <p:cNvSpPr>
            <a:spLocks noChangeArrowheads="1"/>
          </p:cNvSpPr>
          <p:nvPr/>
        </p:nvSpPr>
        <p:spPr bwMode="auto">
          <a:xfrm>
            <a:off x="7038976" y="2579688"/>
            <a:ext cx="2952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39" name="Rectangle 163"/>
          <p:cNvSpPr>
            <a:spLocks noChangeArrowheads="1"/>
          </p:cNvSpPr>
          <p:nvPr/>
        </p:nvSpPr>
        <p:spPr bwMode="auto">
          <a:xfrm>
            <a:off x="1949451" y="2955926"/>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40" name="Rectangle 164"/>
          <p:cNvSpPr>
            <a:spLocks noChangeArrowheads="1"/>
          </p:cNvSpPr>
          <p:nvPr/>
        </p:nvSpPr>
        <p:spPr bwMode="auto">
          <a:xfrm>
            <a:off x="2803526" y="2955926"/>
            <a:ext cx="638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656</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41" name="Rectangle 165"/>
          <p:cNvSpPr>
            <a:spLocks noChangeArrowheads="1"/>
          </p:cNvSpPr>
          <p:nvPr/>
        </p:nvSpPr>
        <p:spPr bwMode="auto">
          <a:xfrm>
            <a:off x="3781426" y="2955926"/>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0.16</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42" name="Rectangle 166"/>
          <p:cNvSpPr>
            <a:spLocks noChangeArrowheads="1"/>
          </p:cNvSpPr>
          <p:nvPr/>
        </p:nvSpPr>
        <p:spPr bwMode="auto">
          <a:xfrm>
            <a:off x="4787901" y="2955926"/>
            <a:ext cx="714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0.81</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43" name="Rectangle 167"/>
          <p:cNvSpPr>
            <a:spLocks noChangeArrowheads="1"/>
          </p:cNvSpPr>
          <p:nvPr/>
        </p:nvSpPr>
        <p:spPr bwMode="auto">
          <a:xfrm>
            <a:off x="5813426" y="2955926"/>
            <a:ext cx="704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5.67</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44" name="Rectangle 168"/>
          <p:cNvSpPr>
            <a:spLocks noChangeArrowheads="1"/>
          </p:cNvSpPr>
          <p:nvPr/>
        </p:nvSpPr>
        <p:spPr bwMode="auto">
          <a:xfrm>
            <a:off x="7029451" y="2955926"/>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6</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45" name="Rectangle 169"/>
          <p:cNvSpPr>
            <a:spLocks noChangeArrowheads="1"/>
          </p:cNvSpPr>
          <p:nvPr/>
        </p:nvSpPr>
        <p:spPr bwMode="auto">
          <a:xfrm>
            <a:off x="1949451" y="3330576"/>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46" name="Rectangle 170"/>
          <p:cNvSpPr>
            <a:spLocks noChangeArrowheads="1"/>
          </p:cNvSpPr>
          <p:nvPr/>
        </p:nvSpPr>
        <p:spPr bwMode="auto">
          <a:xfrm>
            <a:off x="2794001" y="3330576"/>
            <a:ext cx="647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329</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47" name="Rectangle 171"/>
          <p:cNvSpPr>
            <a:spLocks noChangeArrowheads="1"/>
          </p:cNvSpPr>
          <p:nvPr/>
        </p:nvSpPr>
        <p:spPr bwMode="auto">
          <a:xfrm>
            <a:off x="3743326" y="3330576"/>
            <a:ext cx="7715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0.08</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48" name="Rectangle 172"/>
          <p:cNvSpPr>
            <a:spLocks noChangeArrowheads="1"/>
          </p:cNvSpPr>
          <p:nvPr/>
        </p:nvSpPr>
        <p:spPr bwMode="auto">
          <a:xfrm>
            <a:off x="4768851" y="3330576"/>
            <a:ext cx="7524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0.89</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49" name="Rectangle 173"/>
          <p:cNvSpPr>
            <a:spLocks noChangeArrowheads="1"/>
          </p:cNvSpPr>
          <p:nvPr/>
        </p:nvSpPr>
        <p:spPr bwMode="auto">
          <a:xfrm>
            <a:off x="5803901" y="3330576"/>
            <a:ext cx="7239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6.23</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50" name="Rectangle 174"/>
          <p:cNvSpPr>
            <a:spLocks noChangeArrowheads="1"/>
          </p:cNvSpPr>
          <p:nvPr/>
        </p:nvSpPr>
        <p:spPr bwMode="auto">
          <a:xfrm>
            <a:off x="7029451" y="3330576"/>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6</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51" name="Rectangle 175"/>
          <p:cNvSpPr>
            <a:spLocks noChangeArrowheads="1"/>
          </p:cNvSpPr>
          <p:nvPr/>
        </p:nvSpPr>
        <p:spPr bwMode="auto">
          <a:xfrm>
            <a:off x="1958976" y="3705226"/>
            <a:ext cx="2952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52" name="Rectangle 176"/>
          <p:cNvSpPr>
            <a:spLocks noChangeArrowheads="1"/>
          </p:cNvSpPr>
          <p:nvPr/>
        </p:nvSpPr>
        <p:spPr bwMode="auto">
          <a:xfrm>
            <a:off x="2803526" y="3705226"/>
            <a:ext cx="6381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245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53" name="Rectangle 177"/>
          <p:cNvSpPr>
            <a:spLocks noChangeArrowheads="1"/>
          </p:cNvSpPr>
          <p:nvPr/>
        </p:nvSpPr>
        <p:spPr bwMode="auto">
          <a:xfrm>
            <a:off x="3752851" y="3705226"/>
            <a:ext cx="7620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0.06</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54" name="Rectangle 178"/>
          <p:cNvSpPr>
            <a:spLocks noChangeArrowheads="1"/>
          </p:cNvSpPr>
          <p:nvPr/>
        </p:nvSpPr>
        <p:spPr bwMode="auto">
          <a:xfrm>
            <a:off x="4778376" y="3705226"/>
            <a:ext cx="7334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0.95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55" name="Rectangle 179"/>
          <p:cNvSpPr>
            <a:spLocks noChangeArrowheads="1"/>
          </p:cNvSpPr>
          <p:nvPr/>
        </p:nvSpPr>
        <p:spPr bwMode="auto">
          <a:xfrm>
            <a:off x="5803901" y="3705226"/>
            <a:ext cx="7239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6.65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56" name="Rectangle 180"/>
          <p:cNvSpPr>
            <a:spLocks noChangeArrowheads="1"/>
          </p:cNvSpPr>
          <p:nvPr/>
        </p:nvSpPr>
        <p:spPr bwMode="auto">
          <a:xfrm>
            <a:off x="7038976" y="3705226"/>
            <a:ext cx="2857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7</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57" name="Rectangle 181"/>
          <p:cNvSpPr>
            <a:spLocks noChangeArrowheads="1"/>
          </p:cNvSpPr>
          <p:nvPr/>
        </p:nvSpPr>
        <p:spPr bwMode="auto">
          <a:xfrm>
            <a:off x="1949451" y="408146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6</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58" name="Rectangle 182"/>
          <p:cNvSpPr>
            <a:spLocks noChangeArrowheads="1"/>
          </p:cNvSpPr>
          <p:nvPr/>
        </p:nvSpPr>
        <p:spPr bwMode="auto">
          <a:xfrm>
            <a:off x="2813051" y="4081463"/>
            <a:ext cx="6000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122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59" name="Rectangle 183"/>
          <p:cNvSpPr>
            <a:spLocks noChangeArrowheads="1"/>
          </p:cNvSpPr>
          <p:nvPr/>
        </p:nvSpPr>
        <p:spPr bwMode="auto">
          <a:xfrm>
            <a:off x="3752851" y="4081463"/>
            <a:ext cx="7620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0.03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60" name="Rectangle 184"/>
          <p:cNvSpPr>
            <a:spLocks noChangeArrowheads="1"/>
          </p:cNvSpPr>
          <p:nvPr/>
        </p:nvSpPr>
        <p:spPr bwMode="auto">
          <a:xfrm>
            <a:off x="4768851" y="4081463"/>
            <a:ext cx="7524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0.98</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61" name="Rectangle 185"/>
          <p:cNvSpPr>
            <a:spLocks noChangeArrowheads="1"/>
          </p:cNvSpPr>
          <p:nvPr/>
        </p:nvSpPr>
        <p:spPr bwMode="auto">
          <a:xfrm>
            <a:off x="5794376" y="4081463"/>
            <a:ext cx="7429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6.86</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62" name="Rectangle 186"/>
          <p:cNvSpPr>
            <a:spLocks noChangeArrowheads="1"/>
          </p:cNvSpPr>
          <p:nvPr/>
        </p:nvSpPr>
        <p:spPr bwMode="auto">
          <a:xfrm>
            <a:off x="7038976" y="4081463"/>
            <a:ext cx="2857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7</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63" name="Rectangle 187"/>
          <p:cNvSpPr>
            <a:spLocks noChangeArrowheads="1"/>
          </p:cNvSpPr>
          <p:nvPr/>
        </p:nvSpPr>
        <p:spPr bwMode="auto">
          <a:xfrm>
            <a:off x="1958976" y="4456113"/>
            <a:ext cx="2857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7</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64" name="Rectangle 188"/>
          <p:cNvSpPr>
            <a:spLocks noChangeArrowheads="1"/>
          </p:cNvSpPr>
          <p:nvPr/>
        </p:nvSpPr>
        <p:spPr bwMode="auto">
          <a:xfrm>
            <a:off x="2898776" y="4456113"/>
            <a:ext cx="4476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81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65" name="Rectangle 189"/>
          <p:cNvSpPr>
            <a:spLocks noChangeArrowheads="1"/>
          </p:cNvSpPr>
          <p:nvPr/>
        </p:nvSpPr>
        <p:spPr bwMode="auto">
          <a:xfrm>
            <a:off x="3752851" y="4456113"/>
            <a:ext cx="7620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212A2E"/>
                </a:solidFill>
                <a:effectLst/>
                <a:latin typeface="Georgia" pitchFamily="18" charset="0"/>
                <a:cs typeface="Arial" pitchFamily="34" charset="0"/>
              </a:rPr>
              <a:t>0.02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3966" name="Rectangle 190"/>
          <p:cNvSpPr>
            <a:spLocks noChangeArrowheads="1"/>
          </p:cNvSpPr>
          <p:nvPr/>
        </p:nvSpPr>
        <p:spPr bwMode="auto">
          <a:xfrm>
            <a:off x="4787901" y="4456113"/>
            <a:ext cx="7239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1.00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67" name="Rectangle 191"/>
          <p:cNvSpPr>
            <a:spLocks noChangeArrowheads="1"/>
          </p:cNvSpPr>
          <p:nvPr/>
        </p:nvSpPr>
        <p:spPr bwMode="auto">
          <a:xfrm>
            <a:off x="5794376" y="4456113"/>
            <a:ext cx="7429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3968" name="Rectangle 192"/>
          <p:cNvSpPr>
            <a:spLocks noChangeArrowheads="1"/>
          </p:cNvSpPr>
          <p:nvPr/>
        </p:nvSpPr>
        <p:spPr bwMode="auto">
          <a:xfrm>
            <a:off x="7038976" y="4456113"/>
            <a:ext cx="2857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12A2E"/>
                </a:solidFill>
                <a:effectLst/>
                <a:latin typeface="Georgia" pitchFamily="18" charset="0"/>
                <a:cs typeface="Arial" pitchFamily="34" charset="0"/>
              </a:rPr>
              <a:t>7</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3" name="Rectangle 144"/>
          <p:cNvSpPr>
            <a:spLocks noChangeArrowheads="1"/>
          </p:cNvSpPr>
          <p:nvPr/>
        </p:nvSpPr>
        <p:spPr bwMode="auto">
          <a:xfrm>
            <a:off x="5868144" y="1347614"/>
            <a:ext cx="474489"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FF"/>
                </a:solidFill>
                <a:effectLst/>
                <a:latin typeface="Georgia" pitchFamily="18" charset="0"/>
                <a:cs typeface="Arial" pitchFamily="34" charset="0"/>
              </a:rPr>
              <a:t>(</a:t>
            </a:r>
            <a:r>
              <a:rPr kumimoji="0" lang="en-US" sz="2400" b="0" i="0" u="none" strike="noStrike" cap="none" normalizeH="0" baseline="0" dirty="0" err="1">
                <a:ln>
                  <a:noFill/>
                </a:ln>
                <a:solidFill>
                  <a:srgbClr val="FFFFFF"/>
                </a:solidFill>
                <a:effectLst/>
                <a:latin typeface="Georgia" pitchFamily="18" charset="0"/>
                <a:cs typeface="Arial" pitchFamily="34" charset="0"/>
              </a:rPr>
              <a:t>s</a:t>
            </a:r>
            <a:r>
              <a:rPr kumimoji="0" lang="en-US" sz="2400" b="0" i="0" u="none" strike="noStrike" cap="none" normalizeH="0" baseline="-25000" dirty="0" err="1">
                <a:ln>
                  <a:noFill/>
                </a:ln>
                <a:solidFill>
                  <a:srgbClr val="FFFFFF"/>
                </a:solidFill>
                <a:effectLst/>
                <a:latin typeface="Georgia" pitchFamily="18" charset="0"/>
                <a:cs typeface="Arial" pitchFamily="34" charset="0"/>
              </a:rPr>
              <a:t>k</a:t>
            </a:r>
            <a:r>
              <a:rPr kumimoji="0" lang="en-US" sz="2400" b="0" i="0" u="none" strike="noStrike" cap="none" normalizeH="0" baseline="0" dirty="0">
                <a:ln>
                  <a:noFill/>
                </a:ln>
                <a:solidFill>
                  <a:srgbClr val="FFFFFF"/>
                </a:solidFill>
                <a:effectLst/>
                <a:latin typeface="Georgia" pitchFamily="18" charset="0"/>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7" name="Rectangle 186"/>
          <p:cNvSpPr/>
          <p:nvPr/>
        </p:nvSpPr>
        <p:spPr>
          <a:xfrm>
            <a:off x="3491880" y="2211710"/>
            <a:ext cx="4176464" cy="165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86" name="Object 2"/>
          <p:cNvGraphicFramePr>
            <a:graphicFrameLocks noChangeAspect="1"/>
          </p:cNvGraphicFramePr>
          <p:nvPr/>
        </p:nvGraphicFramePr>
        <p:xfrm>
          <a:off x="3491880" y="2211710"/>
          <a:ext cx="4095721" cy="1577965"/>
        </p:xfrm>
        <a:graphic>
          <a:graphicData uri="http://schemas.openxmlformats.org/presentationml/2006/ole">
            <mc:AlternateContent xmlns:mc="http://schemas.openxmlformats.org/markup-compatibility/2006">
              <mc:Choice xmlns:v="urn:schemas-microsoft-com:vml" Requires="v">
                <p:oleObj spid="_x0000_s305162" name="Equation" r:id="rId30" imgW="1714320" imgH="660240" progId="">
                  <p:embed/>
                </p:oleObj>
              </mc:Choice>
              <mc:Fallback>
                <p:oleObj name="Equation" r:id="rId30" imgW="1714320" imgH="660240" progId="">
                  <p:embed/>
                  <p:pic>
                    <p:nvPicPr>
                      <p:cNvPr id="0" name="Object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91880" y="2211710"/>
                        <a:ext cx="4095721" cy="15779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5" presetClass="exit" presetSubtype="0" fill="hold" grpId="1" nodeType="clickEffect">
                                  <p:stCondLst>
                                    <p:cond delay="0"/>
                                  </p:stCondLst>
                                  <p:childTnLst>
                                    <p:anim calcmode="lin" valueType="num">
                                      <p:cBhvr>
                                        <p:cTn id="12" dur="1000"/>
                                        <p:tgtEl>
                                          <p:spTgt spid="187"/>
                                        </p:tgtEl>
                                        <p:attrNameLst>
                                          <p:attrName>ppt_w</p:attrName>
                                        </p:attrNameLst>
                                      </p:cBhvr>
                                      <p:tavLst>
                                        <p:tav tm="0">
                                          <p:val>
                                            <p:strVal val="ppt_w"/>
                                          </p:val>
                                        </p:tav>
                                        <p:tav tm="100000">
                                          <p:val>
                                            <p:strVal val="ppt_w*0.70"/>
                                          </p:val>
                                        </p:tav>
                                      </p:tavLst>
                                    </p:anim>
                                    <p:anim calcmode="lin" valueType="num">
                                      <p:cBhvr>
                                        <p:cTn id="13" dur="1000"/>
                                        <p:tgtEl>
                                          <p:spTgt spid="187"/>
                                        </p:tgtEl>
                                        <p:attrNameLst>
                                          <p:attrName>ppt_h</p:attrName>
                                        </p:attrNameLst>
                                      </p:cBhvr>
                                      <p:tavLst>
                                        <p:tav tm="0">
                                          <p:val>
                                            <p:strVal val="ppt_h"/>
                                          </p:val>
                                        </p:tav>
                                        <p:tav tm="100000">
                                          <p:val>
                                            <p:strVal val="ppt_h"/>
                                          </p:val>
                                        </p:tav>
                                      </p:tavLst>
                                    </p:anim>
                                    <p:animEffect transition="out" filter="fade">
                                      <p:cBhvr>
                                        <p:cTn id="14" dur="1000"/>
                                        <p:tgtEl>
                                          <p:spTgt spid="187"/>
                                        </p:tgtEl>
                                      </p:cBhvr>
                                    </p:animEffect>
                                    <p:set>
                                      <p:cBhvr>
                                        <p:cTn id="15" dur="1" fill="hold">
                                          <p:stCondLst>
                                            <p:cond delay="999"/>
                                          </p:stCondLst>
                                        </p:cTn>
                                        <p:tgtEl>
                                          <p:spTgt spid="187"/>
                                        </p:tgtEl>
                                        <p:attrNameLst>
                                          <p:attrName>style.visibility</p:attrName>
                                        </p:attrNameLst>
                                      </p:cBhvr>
                                      <p:to>
                                        <p:strVal val="hidden"/>
                                      </p:to>
                                    </p:set>
                                  </p:childTnLst>
                                </p:cTn>
                              </p:par>
                              <p:par>
                                <p:cTn id="16" presetID="55" presetClass="exit" presetSubtype="0" fill="hold" nodeType="withEffect">
                                  <p:stCondLst>
                                    <p:cond delay="0"/>
                                  </p:stCondLst>
                                  <p:childTnLst>
                                    <p:anim calcmode="lin" valueType="num">
                                      <p:cBhvr>
                                        <p:cTn id="17" dur="1000"/>
                                        <p:tgtEl>
                                          <p:spTgt spid="186"/>
                                        </p:tgtEl>
                                        <p:attrNameLst>
                                          <p:attrName>ppt_w</p:attrName>
                                        </p:attrNameLst>
                                      </p:cBhvr>
                                      <p:tavLst>
                                        <p:tav tm="0">
                                          <p:val>
                                            <p:strVal val="ppt_w"/>
                                          </p:val>
                                        </p:tav>
                                        <p:tav tm="100000">
                                          <p:val>
                                            <p:strVal val="ppt_w*0.70"/>
                                          </p:val>
                                        </p:tav>
                                      </p:tavLst>
                                    </p:anim>
                                    <p:anim calcmode="lin" valueType="num">
                                      <p:cBhvr>
                                        <p:cTn id="18" dur="1000"/>
                                        <p:tgtEl>
                                          <p:spTgt spid="186"/>
                                        </p:tgtEl>
                                        <p:attrNameLst>
                                          <p:attrName>ppt_h</p:attrName>
                                        </p:attrNameLst>
                                      </p:cBhvr>
                                      <p:tavLst>
                                        <p:tav tm="0">
                                          <p:val>
                                            <p:strVal val="ppt_h"/>
                                          </p:val>
                                        </p:tav>
                                        <p:tav tm="100000">
                                          <p:val>
                                            <p:strVal val="ppt_h"/>
                                          </p:val>
                                        </p:tav>
                                      </p:tavLst>
                                    </p:anim>
                                    <p:animEffect transition="out" filter="fade">
                                      <p:cBhvr>
                                        <p:cTn id="19" dur="1000"/>
                                        <p:tgtEl>
                                          <p:spTgt spid="186"/>
                                        </p:tgtEl>
                                      </p:cBhvr>
                                    </p:animEffect>
                                    <p:set>
                                      <p:cBhvr>
                                        <p:cTn id="20" dur="1" fill="hold">
                                          <p:stCondLst>
                                            <p:cond delay="999"/>
                                          </p:stCondLst>
                                        </p:cTn>
                                        <p:tgtEl>
                                          <p:spTgt spid="18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39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39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39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39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39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39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39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39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39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39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39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39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39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395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0396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39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39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039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393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0394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0395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0395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0396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03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924" grpId="0"/>
      <p:bldP spid="203925" grpId="0"/>
      <p:bldP spid="203926" grpId="0"/>
      <p:bldP spid="203930" grpId="0"/>
      <p:bldP spid="203931" grpId="0"/>
      <p:bldP spid="203932" grpId="0"/>
      <p:bldP spid="203936" grpId="0"/>
      <p:bldP spid="203937" grpId="0"/>
      <p:bldP spid="203938" grpId="0"/>
      <p:bldP spid="203942" grpId="0"/>
      <p:bldP spid="203943" grpId="0"/>
      <p:bldP spid="203944" grpId="0"/>
      <p:bldP spid="203948" grpId="0"/>
      <p:bldP spid="203949" grpId="0"/>
      <p:bldP spid="203950" grpId="0"/>
      <p:bldP spid="203954" grpId="0"/>
      <p:bldP spid="203955" grpId="0"/>
      <p:bldP spid="203956" grpId="0"/>
      <p:bldP spid="203960" grpId="0"/>
      <p:bldP spid="203961" grpId="0"/>
      <p:bldP spid="203962" grpId="0"/>
      <p:bldP spid="203966" grpId="0"/>
      <p:bldP spid="203967" grpId="0"/>
      <p:bldP spid="203968" grpId="0"/>
      <p:bldP spid="187" grpId="0" animBg="1"/>
      <p:bldP spid="18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4294967295"/>
          </p:nvPr>
        </p:nvSpPr>
        <p:spPr>
          <a:xfrm>
            <a:off x="1259632" y="771550"/>
            <a:ext cx="6651600" cy="2232248"/>
          </a:xfrm>
        </p:spPr>
        <p:txBody>
          <a:bodyPr/>
          <a:lstStyle/>
          <a:p>
            <a:pPr lvl="1" eaLnBrk="1" hangingPunct="1"/>
            <a:r>
              <a:rPr lang="en-IE" dirty="0">
                <a:latin typeface="+mn-lt"/>
              </a:rPr>
              <a:t>Digital image processing techniques are used extensively to manipulate satellite imagery</a:t>
            </a:r>
          </a:p>
          <a:p>
            <a:pPr lvl="1" eaLnBrk="1" hangingPunct="1"/>
            <a:r>
              <a:rPr lang="en-IE" dirty="0">
                <a:latin typeface="+mn-lt"/>
              </a:rPr>
              <a:t>Terrain classification</a:t>
            </a:r>
          </a:p>
          <a:p>
            <a:pPr lvl="1" eaLnBrk="1" hangingPunct="1"/>
            <a:r>
              <a:rPr lang="en-IE" dirty="0">
                <a:latin typeface="+mn-lt"/>
              </a:rPr>
              <a:t>Meteorology</a:t>
            </a:r>
            <a:endParaRPr lang="en-US" dirty="0">
              <a:latin typeface="+mn-lt"/>
            </a:endParaRPr>
          </a:p>
        </p:txBody>
      </p:sp>
      <p:sp>
        <p:nvSpPr>
          <p:cNvPr id="7" name="Slide Number Placeholder 6"/>
          <p:cNvSpPr>
            <a:spLocks noGrp="1"/>
          </p:cNvSpPr>
          <p:nvPr>
            <p:ph type="sldNum" idx="12"/>
          </p:nvPr>
        </p:nvSpPr>
        <p:spPr/>
        <p:txBody>
          <a:bodyPr/>
          <a:lstStyle/>
          <a:p>
            <a:fld id="{0E8E64BD-F8D0-4D8D-9B52-86420B576CCE}" type="slidenum">
              <a:rPr lang="en-US" smtClean="0"/>
              <a:pPr/>
              <a:t>12</a:t>
            </a:fld>
            <a:endParaRPr lang="en-US"/>
          </a:p>
        </p:txBody>
      </p:sp>
      <p:sp>
        <p:nvSpPr>
          <p:cNvPr id="53250" name="Rectangle 2"/>
          <p:cNvSpPr>
            <a:spLocks noGrp="1" noChangeArrowheads="1"/>
          </p:cNvSpPr>
          <p:nvPr>
            <p:ph type="title" idx="4294967295"/>
          </p:nvPr>
        </p:nvSpPr>
        <p:spPr>
          <a:xfrm>
            <a:off x="899592" y="0"/>
            <a:ext cx="6984776" cy="639762"/>
          </a:xfrm>
        </p:spPr>
        <p:txBody>
          <a:bodyPr/>
          <a:lstStyle/>
          <a:p>
            <a:pPr marL="0" indent="0" algn="ctr" eaLnBrk="1" hangingPunct="1"/>
            <a:r>
              <a:rPr lang="en-IE" sz="24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Geographic Information Systems</a:t>
            </a:r>
          </a:p>
        </p:txBody>
      </p:sp>
      <p:sp>
        <p:nvSpPr>
          <p:cNvPr id="6" name="Date Placeholder 5"/>
          <p:cNvSpPr>
            <a:spLocks noGrp="1"/>
          </p:cNvSpPr>
          <p:nvPr>
            <p:ph type="dt" sz="half" idx="4294967295"/>
          </p:nvPr>
        </p:nvSpPr>
        <p:spPr>
          <a:xfrm>
            <a:off x="0" y="4973638"/>
            <a:ext cx="2001838" cy="169862"/>
          </a:xfrm>
          <a:prstGeom prst="rect">
            <a:avLst/>
          </a:prstGeom>
        </p:spPr>
        <p:txBody>
          <a:bodyPr/>
          <a:lstStyle/>
          <a:p>
            <a:r>
              <a:rPr lang="en-US"/>
              <a:t>Jan 10, 2022</a:t>
            </a:r>
          </a:p>
        </p:txBody>
      </p:sp>
      <p:pic>
        <p:nvPicPr>
          <p:cNvPr id="53252" name="Picture 4"/>
          <p:cNvPicPr>
            <a:picLocks noChangeAspect="1" noChangeArrowheads="1"/>
          </p:cNvPicPr>
          <p:nvPr/>
        </p:nvPicPr>
        <p:blipFill>
          <a:blip r:embed="rId3" cstate="print"/>
          <a:srcRect b="11295"/>
          <a:stretch>
            <a:fillRect/>
          </a:stretch>
        </p:blipFill>
        <p:spPr bwMode="auto">
          <a:xfrm>
            <a:off x="223838" y="3018235"/>
            <a:ext cx="5135562" cy="1982390"/>
          </a:xfrm>
          <a:prstGeom prst="rect">
            <a:avLst/>
          </a:prstGeom>
          <a:noFill/>
          <a:ln w="9525">
            <a:noFill/>
            <a:miter lim="800000"/>
            <a:headEnd/>
            <a:tailEnd/>
          </a:ln>
        </p:spPr>
      </p:pic>
      <p:pic>
        <p:nvPicPr>
          <p:cNvPr id="53253" name="Picture 5"/>
          <p:cNvPicPr>
            <a:picLocks noChangeAspect="1" noChangeArrowheads="1"/>
          </p:cNvPicPr>
          <p:nvPr/>
        </p:nvPicPr>
        <p:blipFill>
          <a:blip r:embed="rId4" cstate="print"/>
          <a:srcRect r="33504"/>
          <a:stretch>
            <a:fillRect/>
          </a:stretch>
        </p:blipFill>
        <p:spPr bwMode="auto">
          <a:xfrm>
            <a:off x="5797551" y="2926557"/>
            <a:ext cx="2898775" cy="2165747"/>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2D869E65-C6BA-46C6-AFEF-F5B7D130488C}" type="slidenum">
              <a:rPr lang="en-US" smtClean="0"/>
              <a:pPr>
                <a:defRPr/>
              </a:pPr>
              <a:t>120</a:t>
            </a:fld>
            <a:endParaRPr lang="en-US" dirty="0"/>
          </a:p>
        </p:txBody>
      </p:sp>
      <p:sp>
        <p:nvSpPr>
          <p:cNvPr id="2" name="Date Placeholder 1"/>
          <p:cNvSpPr>
            <a:spLocks noGrp="1"/>
          </p:cNvSpPr>
          <p:nvPr>
            <p:ph type="dt" sz="half" idx="4294967295"/>
          </p:nvPr>
        </p:nvSpPr>
        <p:spPr>
          <a:xfrm>
            <a:off x="0" y="4768850"/>
            <a:ext cx="1828800" cy="242888"/>
          </a:xfrm>
          <a:prstGeom prst="rect">
            <a:avLst/>
          </a:prstGeom>
        </p:spPr>
        <p:txBody>
          <a:bodyPr/>
          <a:lstStyle/>
          <a:p>
            <a:pPr>
              <a:defRPr/>
            </a:pPr>
            <a:r>
              <a:rPr lang="en-US"/>
              <a:t>Jan 10, 2022</a:t>
            </a:r>
            <a:endParaRPr lang="en-US" dirty="0"/>
          </a:p>
        </p:txBody>
      </p:sp>
      <p:graphicFrame>
        <p:nvGraphicFramePr>
          <p:cNvPr id="4" name="Table 3"/>
          <p:cNvGraphicFramePr>
            <a:graphicFrameLocks noGrp="1"/>
          </p:cNvGraphicFramePr>
          <p:nvPr/>
        </p:nvGraphicFramePr>
        <p:xfrm>
          <a:off x="357158" y="214296"/>
          <a:ext cx="3148028" cy="3048000"/>
        </p:xfrm>
        <a:graphic>
          <a:graphicData uri="http://schemas.openxmlformats.org/drawingml/2006/table">
            <a:tbl>
              <a:tblPr>
                <a:tableStyleId>{08FB837D-C827-4EFA-A057-4D05807E0F7C}</a:tableStyleId>
              </a:tblPr>
              <a:tblGrid>
                <a:gridCol w="787007">
                  <a:extLst>
                    <a:ext uri="{9D8B030D-6E8A-4147-A177-3AD203B41FA5}">
                      <a16:colId xmlns:a16="http://schemas.microsoft.com/office/drawing/2014/main" val="20000"/>
                    </a:ext>
                  </a:extLst>
                </a:gridCol>
                <a:gridCol w="787007">
                  <a:extLst>
                    <a:ext uri="{9D8B030D-6E8A-4147-A177-3AD203B41FA5}">
                      <a16:colId xmlns:a16="http://schemas.microsoft.com/office/drawing/2014/main" val="20001"/>
                    </a:ext>
                  </a:extLst>
                </a:gridCol>
                <a:gridCol w="787007">
                  <a:extLst>
                    <a:ext uri="{9D8B030D-6E8A-4147-A177-3AD203B41FA5}">
                      <a16:colId xmlns:a16="http://schemas.microsoft.com/office/drawing/2014/main" val="20002"/>
                    </a:ext>
                  </a:extLst>
                </a:gridCol>
                <a:gridCol w="787007">
                  <a:extLst>
                    <a:ext uri="{9D8B030D-6E8A-4147-A177-3AD203B41FA5}">
                      <a16:colId xmlns:a16="http://schemas.microsoft.com/office/drawing/2014/main" val="20003"/>
                    </a:ext>
                  </a:extLst>
                </a:gridCol>
              </a:tblGrid>
              <a:tr h="464346">
                <a:tc>
                  <a:txBody>
                    <a:bodyPr/>
                    <a:lstStyle/>
                    <a:p>
                      <a:pPr algn="ctr" fontAlgn="ctr"/>
                      <a:r>
                        <a:rPr lang="en-US" sz="2000" b="1" u="none" strike="noStrike" dirty="0"/>
                        <a:t>Grey level</a:t>
                      </a:r>
                      <a:endParaRPr lang="en-US" sz="2000" b="1" i="0" u="none" strike="noStrike" dirty="0">
                        <a:solidFill>
                          <a:srgbClr val="000000"/>
                        </a:solidFill>
                        <a:latin typeface="Calibri"/>
                      </a:endParaRPr>
                    </a:p>
                  </a:txBody>
                  <a:tcPr marL="0" marR="0" marT="0" marB="0" anchor="ctr"/>
                </a:tc>
                <a:tc>
                  <a:txBody>
                    <a:bodyPr/>
                    <a:lstStyle/>
                    <a:p>
                      <a:pPr algn="ctr" fontAlgn="ctr"/>
                      <a:r>
                        <a:rPr lang="en-US" sz="2000" b="1" u="none" strike="noStrike"/>
                        <a:t>n</a:t>
                      </a:r>
                      <a:r>
                        <a:rPr lang="en-US" sz="2000" b="1" u="none" strike="noStrike" baseline="-25000"/>
                        <a:t>k</a:t>
                      </a:r>
                      <a:endParaRPr lang="en-US" sz="2000" b="1" i="0" u="none" strike="noStrike">
                        <a:solidFill>
                          <a:srgbClr val="000000"/>
                        </a:solidFill>
                        <a:latin typeface="Calibri"/>
                      </a:endParaRPr>
                    </a:p>
                  </a:txBody>
                  <a:tcPr marL="0" marR="0" marT="0" marB="0" anchor="ctr"/>
                </a:tc>
                <a:tc>
                  <a:txBody>
                    <a:bodyPr/>
                    <a:lstStyle/>
                    <a:p>
                      <a:pPr algn="ctr" fontAlgn="ctr"/>
                      <a:r>
                        <a:rPr lang="en-US" sz="2000" b="1" u="none" strike="noStrike"/>
                        <a:t>p</a:t>
                      </a:r>
                      <a:r>
                        <a:rPr lang="en-US" sz="2000" b="1" u="none" strike="noStrike" baseline="-25000"/>
                        <a:t>r</a:t>
                      </a:r>
                      <a:r>
                        <a:rPr lang="en-US" sz="2000" b="1" u="none" strike="noStrike"/>
                        <a:t>(r</a:t>
                      </a:r>
                      <a:r>
                        <a:rPr lang="en-US" sz="2000" b="1" u="none" strike="noStrike" baseline="-25000"/>
                        <a:t>k</a:t>
                      </a:r>
                      <a:r>
                        <a:rPr lang="en-US" sz="2000" b="1" u="none" strike="noStrike"/>
                        <a:t>)</a:t>
                      </a:r>
                      <a:endParaRPr lang="en-US" sz="2000" b="1" i="0" u="none" strike="noStrike">
                        <a:solidFill>
                          <a:srgbClr val="000000"/>
                        </a:solidFill>
                        <a:latin typeface="Calibri"/>
                      </a:endParaRPr>
                    </a:p>
                  </a:txBody>
                  <a:tcPr marL="0" marR="0" marT="0" marB="0" anchor="ctr"/>
                </a:tc>
                <a:tc>
                  <a:txBody>
                    <a:bodyPr/>
                    <a:lstStyle/>
                    <a:p>
                      <a:pPr algn="ctr" fontAlgn="ctr"/>
                      <a:r>
                        <a:rPr lang="en-US" sz="2000" b="1" u="none" strike="noStrike" dirty="0" err="1"/>
                        <a:t>s</a:t>
                      </a:r>
                      <a:r>
                        <a:rPr lang="en-US" sz="2000" b="1" u="none" strike="noStrike" baseline="-25000" dirty="0" err="1"/>
                        <a:t>k</a:t>
                      </a:r>
                      <a:endParaRPr lang="en-US" sz="2000" b="1" i="0" u="none" strike="noStrike" dirty="0">
                        <a:solidFill>
                          <a:srgbClr val="000000"/>
                        </a:solidFill>
                        <a:latin typeface="Calibri"/>
                      </a:endParaRPr>
                    </a:p>
                  </a:txBody>
                  <a:tcPr marL="0" marR="0" marT="0" marB="0" anchor="ctr"/>
                </a:tc>
                <a:extLst>
                  <a:ext uri="{0D108BD9-81ED-4DB2-BD59-A6C34878D82A}">
                    <a16:rowId xmlns:a16="http://schemas.microsoft.com/office/drawing/2014/main" val="10000"/>
                  </a:ext>
                </a:extLst>
              </a:tr>
              <a:tr h="232173">
                <a:tc>
                  <a:txBody>
                    <a:bodyPr/>
                    <a:lstStyle/>
                    <a:p>
                      <a:pPr algn="ctr" fontAlgn="b"/>
                      <a:r>
                        <a:rPr lang="en-US" sz="2000" u="none" strike="noStrike"/>
                        <a:t>0</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790</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0.19</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1</a:t>
                      </a:r>
                      <a:endParaRPr lang="en-US" sz="2000" b="0" i="0" u="none" strike="noStrike">
                        <a:solidFill>
                          <a:srgbClr val="000000"/>
                        </a:solidFill>
                        <a:latin typeface="Calibri"/>
                      </a:endParaRPr>
                    </a:p>
                  </a:txBody>
                  <a:tcPr marL="0" marR="0" marT="0" marB="0" anchor="b"/>
                </a:tc>
                <a:extLst>
                  <a:ext uri="{0D108BD9-81ED-4DB2-BD59-A6C34878D82A}">
                    <a16:rowId xmlns:a16="http://schemas.microsoft.com/office/drawing/2014/main" val="10001"/>
                  </a:ext>
                </a:extLst>
              </a:tr>
              <a:tr h="232173">
                <a:tc>
                  <a:txBody>
                    <a:bodyPr/>
                    <a:lstStyle/>
                    <a:p>
                      <a:pPr algn="ctr" fontAlgn="b"/>
                      <a:r>
                        <a:rPr lang="en-US" sz="2000" u="none" strike="noStrike"/>
                        <a:t>1</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1023</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0.25</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3</a:t>
                      </a:r>
                      <a:endParaRPr lang="en-US" sz="2000" b="0" i="0" u="none" strike="noStrike">
                        <a:solidFill>
                          <a:srgbClr val="000000"/>
                        </a:solidFill>
                        <a:latin typeface="Calibri"/>
                      </a:endParaRPr>
                    </a:p>
                  </a:txBody>
                  <a:tcPr marL="0" marR="0" marT="0" marB="0" anchor="b"/>
                </a:tc>
                <a:extLst>
                  <a:ext uri="{0D108BD9-81ED-4DB2-BD59-A6C34878D82A}">
                    <a16:rowId xmlns:a16="http://schemas.microsoft.com/office/drawing/2014/main" val="10002"/>
                  </a:ext>
                </a:extLst>
              </a:tr>
              <a:tr h="232173">
                <a:tc>
                  <a:txBody>
                    <a:bodyPr/>
                    <a:lstStyle/>
                    <a:p>
                      <a:pPr algn="ctr" fontAlgn="b"/>
                      <a:r>
                        <a:rPr lang="en-US" sz="2000" u="none" strike="noStrike"/>
                        <a:t>2</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850</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0.21</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5</a:t>
                      </a:r>
                      <a:endParaRPr lang="en-US" sz="2000" b="0" i="0" u="none" strike="noStrike">
                        <a:solidFill>
                          <a:srgbClr val="000000"/>
                        </a:solidFill>
                        <a:latin typeface="Calibri"/>
                      </a:endParaRPr>
                    </a:p>
                  </a:txBody>
                  <a:tcPr marL="0" marR="0" marT="0" marB="0" anchor="b"/>
                </a:tc>
                <a:extLst>
                  <a:ext uri="{0D108BD9-81ED-4DB2-BD59-A6C34878D82A}">
                    <a16:rowId xmlns:a16="http://schemas.microsoft.com/office/drawing/2014/main" val="10003"/>
                  </a:ext>
                </a:extLst>
              </a:tr>
              <a:tr h="232173">
                <a:tc>
                  <a:txBody>
                    <a:bodyPr/>
                    <a:lstStyle/>
                    <a:p>
                      <a:pPr algn="ctr" fontAlgn="b"/>
                      <a:r>
                        <a:rPr lang="en-US" sz="2000" u="none" strike="noStrike"/>
                        <a:t>3</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656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0.16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6</a:t>
                      </a:r>
                      <a:endParaRPr lang="en-US" sz="2000" b="0" i="0" u="none" strike="noStrike">
                        <a:solidFill>
                          <a:srgbClr val="000000"/>
                        </a:solidFill>
                        <a:latin typeface="Calibri"/>
                      </a:endParaRPr>
                    </a:p>
                  </a:txBody>
                  <a:tcPr marL="0" marR="0" marT="0" marB="0" anchor="b"/>
                </a:tc>
                <a:extLst>
                  <a:ext uri="{0D108BD9-81ED-4DB2-BD59-A6C34878D82A}">
                    <a16:rowId xmlns:a16="http://schemas.microsoft.com/office/drawing/2014/main" val="10004"/>
                  </a:ext>
                </a:extLst>
              </a:tr>
              <a:tr h="232173">
                <a:tc>
                  <a:txBody>
                    <a:bodyPr/>
                    <a:lstStyle/>
                    <a:p>
                      <a:pPr algn="ctr" fontAlgn="b"/>
                      <a:r>
                        <a:rPr lang="en-US" sz="2000" u="none" strike="noStrike"/>
                        <a:t>4</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329</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0.08</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6</a:t>
                      </a:r>
                      <a:endParaRPr lang="en-US" sz="2000" b="0" i="0" u="none" strike="noStrike">
                        <a:solidFill>
                          <a:srgbClr val="000000"/>
                        </a:solidFill>
                        <a:latin typeface="Calibri"/>
                      </a:endParaRPr>
                    </a:p>
                  </a:txBody>
                  <a:tcPr marL="0" marR="0" marT="0" marB="0" anchor="b"/>
                </a:tc>
                <a:extLst>
                  <a:ext uri="{0D108BD9-81ED-4DB2-BD59-A6C34878D82A}">
                    <a16:rowId xmlns:a16="http://schemas.microsoft.com/office/drawing/2014/main" val="10005"/>
                  </a:ext>
                </a:extLst>
              </a:tr>
              <a:tr h="232173">
                <a:tc>
                  <a:txBody>
                    <a:bodyPr/>
                    <a:lstStyle/>
                    <a:p>
                      <a:pPr algn="ctr" fontAlgn="b"/>
                      <a:r>
                        <a:rPr lang="en-US" sz="2000" u="none" strike="noStrike"/>
                        <a:t>5</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245</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7</a:t>
                      </a:r>
                      <a:endParaRPr lang="en-US" sz="2000" b="0" i="0" u="none" strike="noStrike">
                        <a:solidFill>
                          <a:srgbClr val="000000"/>
                        </a:solidFill>
                        <a:latin typeface="Calibri"/>
                      </a:endParaRPr>
                    </a:p>
                  </a:txBody>
                  <a:tcPr marL="0" marR="0" marT="0" marB="0" anchor="b"/>
                </a:tc>
                <a:extLst>
                  <a:ext uri="{0D108BD9-81ED-4DB2-BD59-A6C34878D82A}">
                    <a16:rowId xmlns:a16="http://schemas.microsoft.com/office/drawing/2014/main" val="10006"/>
                  </a:ext>
                </a:extLst>
              </a:tr>
              <a:tr h="232173">
                <a:tc>
                  <a:txBody>
                    <a:bodyPr/>
                    <a:lstStyle/>
                    <a:p>
                      <a:pPr algn="ctr" fontAlgn="b"/>
                      <a:r>
                        <a:rPr lang="en-US" sz="2000" u="none" strike="noStrike"/>
                        <a:t>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122</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0.03</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7</a:t>
                      </a:r>
                      <a:endParaRPr lang="en-US" sz="2000" b="0" i="0" u="none" strike="noStrike">
                        <a:solidFill>
                          <a:srgbClr val="000000"/>
                        </a:solidFill>
                        <a:latin typeface="Calibri"/>
                      </a:endParaRPr>
                    </a:p>
                  </a:txBody>
                  <a:tcPr marL="0" marR="0" marT="0" marB="0" anchor="b"/>
                </a:tc>
                <a:extLst>
                  <a:ext uri="{0D108BD9-81ED-4DB2-BD59-A6C34878D82A}">
                    <a16:rowId xmlns:a16="http://schemas.microsoft.com/office/drawing/2014/main" val="10007"/>
                  </a:ext>
                </a:extLst>
              </a:tr>
              <a:tr h="232173">
                <a:tc>
                  <a:txBody>
                    <a:bodyPr/>
                    <a:lstStyle/>
                    <a:p>
                      <a:pPr algn="ctr" fontAlgn="b"/>
                      <a:r>
                        <a:rPr lang="en-US" sz="2000" u="none" strike="noStrike"/>
                        <a:t>7</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dirty="0"/>
                        <a:t>81</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a:t>0.02</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dirty="0"/>
                        <a:t>7</a:t>
                      </a:r>
                      <a:endParaRPr lang="en-US" sz="2000" b="0" i="0" u="none" strike="noStrike" dirty="0">
                        <a:solidFill>
                          <a:srgbClr val="000000"/>
                        </a:solidFill>
                        <a:latin typeface="Calibri"/>
                      </a:endParaRPr>
                    </a:p>
                  </a:txBody>
                  <a:tcPr marL="0" marR="0" marT="0" marB="0" anchor="b"/>
                </a:tc>
                <a:extLst>
                  <a:ext uri="{0D108BD9-81ED-4DB2-BD59-A6C34878D82A}">
                    <a16:rowId xmlns:a16="http://schemas.microsoft.com/office/drawing/2014/main" val="10008"/>
                  </a:ext>
                </a:extLst>
              </a:tr>
            </a:tbl>
          </a:graphicData>
        </a:graphic>
      </p:graphicFrame>
      <p:graphicFrame>
        <p:nvGraphicFramePr>
          <p:cNvPr id="5" name="Table 4"/>
          <p:cNvGraphicFramePr>
            <a:graphicFrameLocks noGrp="1"/>
          </p:cNvGraphicFramePr>
          <p:nvPr/>
        </p:nvGraphicFramePr>
        <p:xfrm>
          <a:off x="4067944" y="1419622"/>
          <a:ext cx="4637114" cy="3572645"/>
        </p:xfrm>
        <a:graphic>
          <a:graphicData uri="http://schemas.openxmlformats.org/drawingml/2006/table">
            <a:tbl>
              <a:tblPr>
                <a:tableStyleId>{775DCB02-9BB8-47FD-8907-85C794F793BA}</a:tableStyleId>
              </a:tblPr>
              <a:tblGrid>
                <a:gridCol w="1279528">
                  <a:extLst>
                    <a:ext uri="{9D8B030D-6E8A-4147-A177-3AD203B41FA5}">
                      <a16:colId xmlns:a16="http://schemas.microsoft.com/office/drawing/2014/main" val="20000"/>
                    </a:ext>
                  </a:extLst>
                </a:gridCol>
                <a:gridCol w="3357586">
                  <a:extLst>
                    <a:ext uri="{9D8B030D-6E8A-4147-A177-3AD203B41FA5}">
                      <a16:colId xmlns:a16="http://schemas.microsoft.com/office/drawing/2014/main" val="20001"/>
                    </a:ext>
                  </a:extLst>
                </a:gridCol>
              </a:tblGrid>
              <a:tr h="638020">
                <a:tc>
                  <a:txBody>
                    <a:bodyPr/>
                    <a:lstStyle/>
                    <a:p>
                      <a:pPr algn="ctr" fontAlgn="ctr"/>
                      <a:r>
                        <a:rPr lang="en-US" sz="1800" b="1" u="none" strike="noStrike" dirty="0"/>
                        <a:t>Equalized Grey level</a:t>
                      </a:r>
                      <a:endParaRPr lang="en-US" sz="1800" b="1" i="0" u="none" strike="noStrike" dirty="0">
                        <a:solidFill>
                          <a:srgbClr val="000000"/>
                        </a:solidFill>
                        <a:latin typeface="+mn-lt"/>
                      </a:endParaRPr>
                    </a:p>
                  </a:txBody>
                  <a:tcPr marL="0" marR="0" marT="0" marB="0" anchor="ctr"/>
                </a:tc>
                <a:tc>
                  <a:txBody>
                    <a:bodyPr/>
                    <a:lstStyle/>
                    <a:p>
                      <a:pPr algn="ctr" fontAlgn="ctr"/>
                      <a:r>
                        <a:rPr lang="en-US" sz="2400" b="1" u="none" strike="noStrike" dirty="0" err="1"/>
                        <a:t>n</a:t>
                      </a:r>
                      <a:r>
                        <a:rPr lang="en-US" sz="2400" b="1" u="none" strike="noStrike" baseline="-25000" dirty="0" err="1"/>
                        <a:t>k</a:t>
                      </a:r>
                      <a:endParaRPr lang="en-US" sz="2400" b="1" i="0" u="none" strike="noStrike" dirty="0">
                        <a:solidFill>
                          <a:srgbClr val="000000"/>
                        </a:solidFill>
                        <a:latin typeface="+mn-lt"/>
                      </a:endParaRPr>
                    </a:p>
                  </a:txBody>
                  <a:tcPr marL="0" marR="0" marT="0" marB="0" anchor="ctr"/>
                </a:tc>
                <a:extLst>
                  <a:ext uri="{0D108BD9-81ED-4DB2-BD59-A6C34878D82A}">
                    <a16:rowId xmlns:a16="http://schemas.microsoft.com/office/drawing/2014/main" val="10000"/>
                  </a:ext>
                </a:extLst>
              </a:tr>
              <a:tr h="274320">
                <a:tc>
                  <a:txBody>
                    <a:bodyPr/>
                    <a:lstStyle/>
                    <a:p>
                      <a:pPr algn="ctr" fontAlgn="ctr"/>
                      <a:r>
                        <a:rPr lang="en-US" sz="2400" u="none" strike="noStrike"/>
                        <a:t>0</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0 </a:t>
                      </a:r>
                      <a:endParaRPr lang="en-US" sz="24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1"/>
                  </a:ext>
                </a:extLst>
              </a:tr>
              <a:tr h="274320">
                <a:tc>
                  <a:txBody>
                    <a:bodyPr/>
                    <a:lstStyle/>
                    <a:p>
                      <a:pPr algn="ctr" fontAlgn="ctr"/>
                      <a:r>
                        <a:rPr lang="en-US" sz="2400" u="none" strike="noStrike"/>
                        <a:t>1</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790 </a:t>
                      </a:r>
                      <a:endParaRPr lang="en-US" sz="24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2"/>
                  </a:ext>
                </a:extLst>
              </a:tr>
              <a:tr h="274320">
                <a:tc>
                  <a:txBody>
                    <a:bodyPr/>
                    <a:lstStyle/>
                    <a:p>
                      <a:pPr algn="ctr" fontAlgn="ctr"/>
                      <a:r>
                        <a:rPr lang="en-US" sz="2400" u="none" strike="noStrike"/>
                        <a:t>2</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0</a:t>
                      </a:r>
                      <a:endParaRPr lang="en-US" sz="24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3"/>
                  </a:ext>
                </a:extLst>
              </a:tr>
              <a:tr h="274320">
                <a:tc>
                  <a:txBody>
                    <a:bodyPr/>
                    <a:lstStyle/>
                    <a:p>
                      <a:pPr algn="ctr" fontAlgn="ctr"/>
                      <a:r>
                        <a:rPr lang="en-US" sz="2400" u="none" strike="noStrike"/>
                        <a:t>3</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1023</a:t>
                      </a:r>
                      <a:endParaRPr lang="en-US" sz="24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4"/>
                  </a:ext>
                </a:extLst>
              </a:tr>
              <a:tr h="274320">
                <a:tc>
                  <a:txBody>
                    <a:bodyPr/>
                    <a:lstStyle/>
                    <a:p>
                      <a:pPr algn="ctr" fontAlgn="ctr"/>
                      <a:r>
                        <a:rPr lang="en-US" sz="2400" u="none" strike="noStrike"/>
                        <a:t>4</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0</a:t>
                      </a:r>
                      <a:endParaRPr lang="en-US" sz="24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5"/>
                  </a:ext>
                </a:extLst>
              </a:tr>
              <a:tr h="274320">
                <a:tc>
                  <a:txBody>
                    <a:bodyPr/>
                    <a:lstStyle/>
                    <a:p>
                      <a:pPr algn="ctr" fontAlgn="ctr"/>
                      <a:r>
                        <a:rPr lang="en-US" sz="2400" u="none" strike="noStrike"/>
                        <a:t>5</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850</a:t>
                      </a:r>
                      <a:endParaRPr lang="en-US" sz="24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6"/>
                  </a:ext>
                </a:extLst>
              </a:tr>
              <a:tr h="374305">
                <a:tc>
                  <a:txBody>
                    <a:bodyPr/>
                    <a:lstStyle/>
                    <a:p>
                      <a:pPr algn="ctr" fontAlgn="ctr"/>
                      <a:r>
                        <a:rPr lang="en-US" sz="2400" u="none" strike="noStrike"/>
                        <a:t>6</a:t>
                      </a:r>
                      <a:endParaRPr lang="en-US" sz="2400" b="0" i="0" u="none" strike="noStrike">
                        <a:solidFill>
                          <a:srgbClr val="000000"/>
                        </a:solidFill>
                        <a:latin typeface="+mn-lt"/>
                      </a:endParaRPr>
                    </a:p>
                  </a:txBody>
                  <a:tcPr marL="0" marR="0" marT="0" marB="0" anchor="ctr"/>
                </a:tc>
                <a:tc>
                  <a:txBody>
                    <a:bodyPr/>
                    <a:lstStyle/>
                    <a:p>
                      <a:pPr algn="l" fontAlgn="b"/>
                      <a:r>
                        <a:rPr lang="en-US" sz="2400" u="none" strike="noStrike" dirty="0"/>
                        <a:t>656 </a:t>
                      </a:r>
                      <a:r>
                        <a:rPr lang="en-US" sz="2400" u="none" strike="noStrike"/>
                        <a:t>+ 329  =         </a:t>
                      </a:r>
                      <a:r>
                        <a:rPr lang="en-US" sz="2400" u="none" strike="noStrike" dirty="0"/>
                        <a:t>985</a:t>
                      </a:r>
                      <a:endParaRPr lang="en-US" sz="24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7"/>
                  </a:ext>
                </a:extLst>
              </a:tr>
              <a:tr h="274320">
                <a:tc>
                  <a:txBody>
                    <a:bodyPr/>
                    <a:lstStyle/>
                    <a:p>
                      <a:pPr algn="ctr" fontAlgn="ctr"/>
                      <a:r>
                        <a:rPr lang="en-US" sz="2400" u="none" strike="noStrike"/>
                        <a:t>7</a:t>
                      </a:r>
                      <a:endParaRPr lang="en-US" sz="2400" b="0" i="0" u="none" strike="noStrike">
                        <a:solidFill>
                          <a:srgbClr val="000000"/>
                        </a:solidFill>
                        <a:latin typeface="+mn-lt"/>
                      </a:endParaRPr>
                    </a:p>
                  </a:txBody>
                  <a:tcPr marL="0" marR="0" marT="0" marB="0" anchor="ctr"/>
                </a:tc>
                <a:tc>
                  <a:txBody>
                    <a:bodyPr/>
                    <a:lstStyle/>
                    <a:p>
                      <a:pPr algn="l" fontAlgn="b"/>
                      <a:r>
                        <a:rPr lang="en-US" sz="2400" u="none" strike="noStrike" dirty="0"/>
                        <a:t>245 + 122 + 81 =    448</a:t>
                      </a:r>
                      <a:endParaRPr lang="en-US" sz="24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8"/>
                  </a:ext>
                </a:extLst>
              </a:tr>
            </a:tbl>
          </a:graphicData>
        </a:graphic>
      </p:graphicFrame>
      <p:sp>
        <p:nvSpPr>
          <p:cNvPr id="6" name="Oval 5"/>
          <p:cNvSpPr/>
          <p:nvPr/>
        </p:nvSpPr>
        <p:spPr>
          <a:xfrm>
            <a:off x="4067944" y="0"/>
            <a:ext cx="3714776" cy="128588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What will be the histogram of the new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Jan 10, 2022</a:t>
            </a:r>
            <a:endParaRPr lang="en-US" dirty="0"/>
          </a:p>
        </p:txBody>
      </p:sp>
      <p:sp>
        <p:nvSpPr>
          <p:cNvPr id="3" name="Slide Number Placeholder 2"/>
          <p:cNvSpPr>
            <a:spLocks noGrp="1"/>
          </p:cNvSpPr>
          <p:nvPr>
            <p:ph type="sldNum" sz="quarter" idx="11"/>
          </p:nvPr>
        </p:nvSpPr>
        <p:spPr/>
        <p:txBody>
          <a:bodyPr/>
          <a:lstStyle/>
          <a:p>
            <a:pPr>
              <a:defRPr/>
            </a:pPr>
            <a:fld id="{2D869E65-C6BA-46C6-AFEF-F5B7D130488C}" type="slidenum">
              <a:rPr lang="en-US" smtClean="0"/>
              <a:pPr>
                <a:defRPr/>
              </a:pPr>
              <a:t>121</a:t>
            </a:fld>
            <a:endParaRPr lang="en-US" dirty="0"/>
          </a:p>
        </p:txBody>
      </p:sp>
      <p:graphicFrame>
        <p:nvGraphicFramePr>
          <p:cNvPr id="4" name="Chart 3"/>
          <p:cNvGraphicFramePr/>
          <p:nvPr/>
        </p:nvGraphicFramePr>
        <p:xfrm>
          <a:off x="357158" y="267875"/>
          <a:ext cx="4929222" cy="23574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nvGraphicFramePr>
        <p:xfrm>
          <a:off x="357158" y="2732485"/>
          <a:ext cx="5000660" cy="24110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5643570" y="696503"/>
            <a:ext cx="3071834" cy="830997"/>
          </a:xfrm>
          <a:prstGeom prst="rect">
            <a:avLst/>
          </a:prstGeom>
          <a:noFill/>
        </p:spPr>
        <p:txBody>
          <a:bodyPr wrap="square" rtlCol="0">
            <a:spAutoFit/>
          </a:bodyPr>
          <a:lstStyle/>
          <a:p>
            <a:pPr algn="ctr"/>
            <a:r>
              <a:rPr lang="en-US" sz="2400" dirty="0">
                <a:latin typeface="+mn-lt"/>
              </a:rPr>
              <a:t>Histogram of the dark image</a:t>
            </a:r>
          </a:p>
        </p:txBody>
      </p:sp>
      <p:sp>
        <p:nvSpPr>
          <p:cNvPr id="7" name="TextBox 6"/>
          <p:cNvSpPr txBox="1"/>
          <p:nvPr/>
        </p:nvSpPr>
        <p:spPr>
          <a:xfrm>
            <a:off x="5786446" y="3321849"/>
            <a:ext cx="3071834" cy="830997"/>
          </a:xfrm>
          <a:prstGeom prst="rect">
            <a:avLst/>
          </a:prstGeom>
          <a:noFill/>
        </p:spPr>
        <p:txBody>
          <a:bodyPr wrap="square" rtlCol="0">
            <a:spAutoFit/>
          </a:bodyPr>
          <a:lstStyle/>
          <a:p>
            <a:pPr algn="ctr"/>
            <a:r>
              <a:rPr lang="en-US" sz="2400" dirty="0">
                <a:latin typeface="+mn-lt"/>
              </a:rPr>
              <a:t>Equalized Histogram of the  image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pPr>
              <a:defRPr/>
            </a:pPr>
            <a:fld id="{40CD86C2-6916-48C1-A6EE-D11F3C2A1C67}" type="slidenum">
              <a:rPr lang="hu-HU" smtClean="0"/>
              <a:pPr>
                <a:defRPr/>
              </a:pPr>
              <a:t>122</a:t>
            </a:fld>
            <a:endParaRPr lang="hu-HU"/>
          </a:p>
        </p:txBody>
      </p:sp>
      <p:sp>
        <p:nvSpPr>
          <p:cNvPr id="36866" name="Rectangle 2"/>
          <p:cNvSpPr>
            <a:spLocks noGrp="1" noChangeArrowheads="1"/>
          </p:cNvSpPr>
          <p:nvPr>
            <p:ph type="title" idx="4294967295"/>
          </p:nvPr>
        </p:nvSpPr>
        <p:spPr>
          <a:xfrm>
            <a:off x="1691680" y="160338"/>
            <a:ext cx="6080720" cy="536575"/>
          </a:xfrm>
        </p:spPr>
        <p:txBody>
          <a:bodyPr/>
          <a:lstStyle/>
          <a:p>
            <a:pPr algn="ctr" eaLnBrk="1" hangingPunct="1"/>
            <a:r>
              <a:rPr lang="hu-HU"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Histogram equalization</a:t>
            </a:r>
          </a:p>
        </p:txBody>
      </p:sp>
      <p:sp>
        <p:nvSpPr>
          <p:cNvPr id="36867" name="Rectangle 3"/>
          <p:cNvSpPr>
            <a:spLocks noGrp="1" noChangeArrowheads="1"/>
          </p:cNvSpPr>
          <p:nvPr>
            <p:ph type="body" sz="half" idx="4294967295"/>
          </p:nvPr>
        </p:nvSpPr>
        <p:spPr>
          <a:xfrm>
            <a:off x="0" y="1485900"/>
            <a:ext cx="3810000" cy="3086100"/>
          </a:xfrm>
        </p:spPr>
        <p:txBody>
          <a:bodyPr/>
          <a:lstStyle/>
          <a:p>
            <a:pPr eaLnBrk="1" hangingPunct="1">
              <a:buFont typeface="Wingdings" pitchFamily="2" charset="2"/>
              <a:buNone/>
            </a:pPr>
            <a:r>
              <a:rPr lang="hu-HU" sz="2800"/>
              <a:t>   </a:t>
            </a:r>
          </a:p>
        </p:txBody>
      </p:sp>
      <p:pic>
        <p:nvPicPr>
          <p:cNvPr id="36868" name="Picture 20" descr="getstart"/>
          <p:cNvPicPr>
            <a:picLocks noGrp="1" noChangeAspect="1" noChangeArrowheads="1"/>
          </p:cNvPicPr>
          <p:nvPr>
            <p:ph sz="quarter" idx="4294967295"/>
          </p:nvPr>
        </p:nvPicPr>
        <p:blipFill>
          <a:blip r:embed="rId3" cstate="print"/>
          <a:srcRect l="10303" r="7246" b="2420"/>
          <a:stretch>
            <a:fillRect/>
          </a:stretch>
        </p:blipFill>
        <p:spPr>
          <a:xfrm>
            <a:off x="1188269" y="699542"/>
            <a:ext cx="2289175" cy="2160587"/>
          </a:xfrm>
          <a:noFill/>
        </p:spPr>
      </p:pic>
      <p:pic>
        <p:nvPicPr>
          <p:cNvPr id="36871" name="Picture 23" descr="getstara"/>
          <p:cNvPicPr>
            <a:picLocks noGrp="1" noChangeAspect="1" noChangeArrowheads="1"/>
          </p:cNvPicPr>
          <p:nvPr>
            <p:ph sz="quarter" idx="4294967295"/>
          </p:nvPr>
        </p:nvPicPr>
        <p:blipFill>
          <a:blip r:embed="rId4" cstate="print"/>
          <a:srcRect r="21881"/>
          <a:stretch>
            <a:fillRect/>
          </a:stretch>
        </p:blipFill>
        <p:spPr>
          <a:xfrm>
            <a:off x="3996581" y="771550"/>
            <a:ext cx="3887787" cy="2168525"/>
          </a:xfrm>
          <a:noFill/>
        </p:spPr>
      </p:pic>
      <p:sp>
        <p:nvSpPr>
          <p:cNvPr id="9" name="Date Placeholder 8"/>
          <p:cNvSpPr>
            <a:spLocks noGrp="1"/>
          </p:cNvSpPr>
          <p:nvPr>
            <p:ph type="dt" sz="half" idx="4294967295"/>
          </p:nvPr>
        </p:nvSpPr>
        <p:spPr>
          <a:xfrm>
            <a:off x="0" y="4686300"/>
            <a:ext cx="1905000" cy="342900"/>
          </a:xfrm>
          <a:prstGeom prst="rect">
            <a:avLst/>
          </a:prstGeom>
        </p:spPr>
        <p:txBody>
          <a:bodyPr/>
          <a:lstStyle/>
          <a:p>
            <a:pPr>
              <a:defRPr/>
            </a:pPr>
            <a:r>
              <a:rPr lang="en-US"/>
              <a:t>Jan 10, 2022</a:t>
            </a:r>
            <a:endParaRPr lang="hu-HU"/>
          </a:p>
        </p:txBody>
      </p:sp>
      <p:graphicFrame>
        <p:nvGraphicFramePr>
          <p:cNvPr id="152581" name="Group 5"/>
          <p:cNvGraphicFramePr>
            <a:graphicFrameLocks noGrp="1"/>
          </p:cNvGraphicFramePr>
          <p:nvPr/>
        </p:nvGraphicFramePr>
        <p:xfrm>
          <a:off x="0" y="0"/>
          <a:ext cx="208280" cy="9166860"/>
        </p:xfrm>
        <a:graphic>
          <a:graphicData uri="http://schemas.openxmlformats.org/drawingml/2006/table">
            <a:tbl>
              <a:tblPr/>
              <a:tblGrid>
                <a:gridCol w="208280">
                  <a:extLst>
                    <a:ext uri="{9D8B030D-6E8A-4147-A177-3AD203B41FA5}">
                      <a16:colId xmlns:a16="http://schemas.microsoft.com/office/drawing/2014/main" val="20000"/>
                    </a:ext>
                  </a:extLst>
                </a:gridCol>
              </a:tblGrid>
              <a:tr h="91668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u-HU" sz="1800" b="0" i="0" u="none" strike="noStrike" cap="none" normalizeH="0" baseline="0">
                          <a:ln>
                            <a:noFill/>
                          </a:ln>
                          <a:solidFill>
                            <a:schemeClr val="tx1"/>
                          </a:solidFill>
                          <a:effectLst/>
                          <a:latin typeface="Times New Roman" pitchFamily="18" charset="0"/>
                        </a:rPr>
                        <a:t>  </a:t>
                      </a:r>
                      <a:r>
                        <a:rPr kumimoji="0" lang="hu-HU" sz="2100" b="0" i="0" u="none" strike="noStrike" cap="none" normalizeH="0" baseline="0">
                          <a:ln>
                            <a:noFill/>
                          </a:ln>
                          <a:solidFill>
                            <a:schemeClr val="tx1"/>
                          </a:solidFill>
                          <a:effectLst/>
                          <a:latin typeface="Times New Roman" pitchFamily="18" charset="0"/>
                        </a:rPr>
                        <a:t> </a:t>
                      </a:r>
                      <a:r>
                        <a:rPr kumimoji="0" lang="hu-HU" sz="1800" b="0" i="0" u="none" strike="noStrike" cap="none" normalizeH="0" baseline="0">
                          <a:ln>
                            <a:noFill/>
                          </a:ln>
                          <a:solidFill>
                            <a:schemeClr val="tx1"/>
                          </a:solidFill>
                          <a:effectLst/>
                          <a:latin typeface="Times New Roman" pitchFamily="18" charset="0"/>
                        </a:rPr>
                        <a:t>                              </a:t>
                      </a:r>
                    </a:p>
                  </a:txBody>
                  <a:tcPr marT="34290" marB="3429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6872" name="Picture 30" descr="getstarc"/>
          <p:cNvPicPr>
            <a:picLocks noChangeAspect="1" noChangeArrowheads="1"/>
          </p:cNvPicPr>
          <p:nvPr/>
        </p:nvPicPr>
        <p:blipFill>
          <a:blip r:embed="rId5" cstate="print"/>
          <a:srcRect l="10774" t="4877" r="2856" b="2725"/>
          <a:stretch>
            <a:fillRect/>
          </a:stretch>
        </p:blipFill>
        <p:spPr bwMode="auto">
          <a:xfrm>
            <a:off x="1116782" y="2895600"/>
            <a:ext cx="2363787" cy="2106216"/>
          </a:xfrm>
          <a:prstGeom prst="rect">
            <a:avLst/>
          </a:prstGeom>
          <a:noFill/>
          <a:ln w="9525">
            <a:noFill/>
            <a:miter lim="800000"/>
            <a:headEnd/>
            <a:tailEnd/>
          </a:ln>
        </p:spPr>
      </p:pic>
      <p:pic>
        <p:nvPicPr>
          <p:cNvPr id="36873" name="Picture 32" descr="getstarb"/>
          <p:cNvPicPr>
            <a:picLocks noChangeAspect="1" noChangeArrowheads="1"/>
          </p:cNvPicPr>
          <p:nvPr/>
        </p:nvPicPr>
        <p:blipFill>
          <a:blip r:embed="rId6" cstate="print"/>
          <a:srcRect/>
          <a:stretch>
            <a:fillRect/>
          </a:stretch>
        </p:blipFill>
        <p:spPr bwMode="auto">
          <a:xfrm>
            <a:off x="3925070" y="2895600"/>
            <a:ext cx="3889375" cy="2105025"/>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6DEFA628-D036-4CEE-BE35-FAA8146E6ADA}" type="slidenum">
              <a:rPr lang="en-US" smtClean="0"/>
              <a:pPr>
                <a:defRPr/>
              </a:pPr>
              <a:t>123</a:t>
            </a:fld>
            <a:endParaRPr lang="en-US" dirty="0"/>
          </a:p>
        </p:txBody>
      </p:sp>
      <p:sp>
        <p:nvSpPr>
          <p:cNvPr id="4" name="Rounded Rectangle 3"/>
          <p:cNvSpPr/>
          <p:nvPr/>
        </p:nvSpPr>
        <p:spPr>
          <a:xfrm>
            <a:off x="1187624" y="0"/>
            <a:ext cx="6072230" cy="4822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Equalize the given histogram.</a:t>
            </a:r>
          </a:p>
        </p:txBody>
      </p:sp>
      <p:graphicFrame>
        <p:nvGraphicFramePr>
          <p:cNvPr id="5" name="Table 4"/>
          <p:cNvGraphicFramePr>
            <a:graphicFrameLocks noGrp="1"/>
          </p:cNvGraphicFramePr>
          <p:nvPr/>
        </p:nvGraphicFramePr>
        <p:xfrm>
          <a:off x="899592" y="771550"/>
          <a:ext cx="7536052" cy="1051560"/>
        </p:xfrm>
        <a:graphic>
          <a:graphicData uri="http://schemas.openxmlformats.org/drawingml/2006/table">
            <a:tbl>
              <a:tblPr firstRow="1" bandRow="1">
                <a:tableStyleId>{00A15C55-8517-42AA-B614-E9B94910E393}</a:tableStyleId>
              </a:tblPr>
              <a:tblGrid>
                <a:gridCol w="1468660">
                  <a:extLst>
                    <a:ext uri="{9D8B030D-6E8A-4147-A177-3AD203B41FA5}">
                      <a16:colId xmlns:a16="http://schemas.microsoft.com/office/drawing/2014/main" val="20000"/>
                    </a:ext>
                  </a:extLst>
                </a:gridCol>
                <a:gridCol w="929388">
                  <a:extLst>
                    <a:ext uri="{9D8B030D-6E8A-4147-A177-3AD203B41FA5}">
                      <a16:colId xmlns:a16="http://schemas.microsoft.com/office/drawing/2014/main" val="20001"/>
                    </a:ext>
                  </a:extLst>
                </a:gridCol>
                <a:gridCol w="929388">
                  <a:extLst>
                    <a:ext uri="{9D8B030D-6E8A-4147-A177-3AD203B41FA5}">
                      <a16:colId xmlns:a16="http://schemas.microsoft.com/office/drawing/2014/main" val="20002"/>
                    </a:ext>
                  </a:extLst>
                </a:gridCol>
                <a:gridCol w="929388">
                  <a:extLst>
                    <a:ext uri="{9D8B030D-6E8A-4147-A177-3AD203B41FA5}">
                      <a16:colId xmlns:a16="http://schemas.microsoft.com/office/drawing/2014/main" val="20003"/>
                    </a:ext>
                  </a:extLst>
                </a:gridCol>
                <a:gridCol w="929388">
                  <a:extLst>
                    <a:ext uri="{9D8B030D-6E8A-4147-A177-3AD203B41FA5}">
                      <a16:colId xmlns:a16="http://schemas.microsoft.com/office/drawing/2014/main" val="20004"/>
                    </a:ext>
                  </a:extLst>
                </a:gridCol>
                <a:gridCol w="587460">
                  <a:extLst>
                    <a:ext uri="{9D8B030D-6E8A-4147-A177-3AD203B41FA5}">
                      <a16:colId xmlns:a16="http://schemas.microsoft.com/office/drawing/2014/main" val="20005"/>
                    </a:ext>
                  </a:extLst>
                </a:gridCol>
                <a:gridCol w="587460">
                  <a:extLst>
                    <a:ext uri="{9D8B030D-6E8A-4147-A177-3AD203B41FA5}">
                      <a16:colId xmlns:a16="http://schemas.microsoft.com/office/drawing/2014/main" val="20006"/>
                    </a:ext>
                  </a:extLst>
                </a:gridCol>
                <a:gridCol w="587460">
                  <a:extLst>
                    <a:ext uri="{9D8B030D-6E8A-4147-A177-3AD203B41FA5}">
                      <a16:colId xmlns:a16="http://schemas.microsoft.com/office/drawing/2014/main" val="20007"/>
                    </a:ext>
                  </a:extLst>
                </a:gridCol>
                <a:gridCol w="587460">
                  <a:extLst>
                    <a:ext uri="{9D8B030D-6E8A-4147-A177-3AD203B41FA5}">
                      <a16:colId xmlns:a16="http://schemas.microsoft.com/office/drawing/2014/main" val="20008"/>
                    </a:ext>
                  </a:extLst>
                </a:gridCol>
              </a:tblGrid>
              <a:tr h="525780">
                <a:tc>
                  <a:txBody>
                    <a:bodyPr/>
                    <a:lstStyle/>
                    <a:p>
                      <a:pPr algn="ctr"/>
                      <a:r>
                        <a:rPr lang="en-US" sz="1800" dirty="0">
                          <a:solidFill>
                            <a:schemeClr val="tx1"/>
                          </a:solidFill>
                        </a:rPr>
                        <a:t>Gray Level</a:t>
                      </a:r>
                    </a:p>
                  </a:txBody>
                  <a:tcPr marT="34290" marB="34290" anchor="ctr"/>
                </a:tc>
                <a:tc>
                  <a:txBody>
                    <a:bodyPr/>
                    <a:lstStyle/>
                    <a:p>
                      <a:pPr algn="ctr"/>
                      <a:r>
                        <a:rPr lang="en-US" sz="2400" dirty="0">
                          <a:solidFill>
                            <a:schemeClr val="tx1"/>
                          </a:solidFill>
                        </a:rPr>
                        <a:t>0</a:t>
                      </a:r>
                    </a:p>
                  </a:txBody>
                  <a:tcPr marT="34290" marB="34290" anchor="ctr"/>
                </a:tc>
                <a:tc>
                  <a:txBody>
                    <a:bodyPr/>
                    <a:lstStyle/>
                    <a:p>
                      <a:pPr algn="ctr"/>
                      <a:r>
                        <a:rPr lang="en-US" sz="2400" dirty="0">
                          <a:solidFill>
                            <a:schemeClr val="tx1"/>
                          </a:solidFill>
                        </a:rPr>
                        <a:t>1</a:t>
                      </a:r>
                    </a:p>
                  </a:txBody>
                  <a:tcPr marT="34290" marB="34290" anchor="ctr"/>
                </a:tc>
                <a:tc>
                  <a:txBody>
                    <a:bodyPr/>
                    <a:lstStyle/>
                    <a:p>
                      <a:pPr algn="ctr"/>
                      <a:r>
                        <a:rPr lang="en-US" sz="2400" dirty="0">
                          <a:solidFill>
                            <a:schemeClr val="tx1"/>
                          </a:solidFill>
                        </a:rPr>
                        <a:t>2</a:t>
                      </a:r>
                    </a:p>
                  </a:txBody>
                  <a:tcPr marT="34290" marB="34290" anchor="ctr"/>
                </a:tc>
                <a:tc>
                  <a:txBody>
                    <a:bodyPr/>
                    <a:lstStyle/>
                    <a:p>
                      <a:pPr algn="ctr"/>
                      <a:r>
                        <a:rPr lang="en-US" sz="2400" dirty="0">
                          <a:solidFill>
                            <a:schemeClr val="tx1"/>
                          </a:solidFill>
                        </a:rPr>
                        <a:t>3</a:t>
                      </a:r>
                    </a:p>
                  </a:txBody>
                  <a:tcPr marT="34290" marB="34290" anchor="ctr"/>
                </a:tc>
                <a:tc>
                  <a:txBody>
                    <a:bodyPr/>
                    <a:lstStyle/>
                    <a:p>
                      <a:pPr algn="ctr"/>
                      <a:r>
                        <a:rPr lang="en-US" sz="2400" dirty="0">
                          <a:solidFill>
                            <a:schemeClr val="tx1"/>
                          </a:solidFill>
                        </a:rPr>
                        <a:t>4</a:t>
                      </a:r>
                    </a:p>
                  </a:txBody>
                  <a:tcPr marT="34290" marB="34290" anchor="ctr"/>
                </a:tc>
                <a:tc>
                  <a:txBody>
                    <a:bodyPr/>
                    <a:lstStyle/>
                    <a:p>
                      <a:pPr algn="ctr"/>
                      <a:r>
                        <a:rPr lang="en-US" sz="2400" dirty="0">
                          <a:solidFill>
                            <a:schemeClr val="tx1"/>
                          </a:solidFill>
                        </a:rPr>
                        <a:t>5</a:t>
                      </a:r>
                    </a:p>
                  </a:txBody>
                  <a:tcPr marT="34290" marB="34290" anchor="ctr"/>
                </a:tc>
                <a:tc>
                  <a:txBody>
                    <a:bodyPr/>
                    <a:lstStyle/>
                    <a:p>
                      <a:pPr algn="ctr"/>
                      <a:r>
                        <a:rPr lang="en-US" sz="2400" dirty="0">
                          <a:solidFill>
                            <a:schemeClr val="tx1"/>
                          </a:solidFill>
                        </a:rPr>
                        <a:t>6</a:t>
                      </a:r>
                    </a:p>
                  </a:txBody>
                  <a:tcPr marT="34290" marB="34290" anchor="ctr"/>
                </a:tc>
                <a:tc>
                  <a:txBody>
                    <a:bodyPr/>
                    <a:lstStyle/>
                    <a:p>
                      <a:pPr algn="ctr"/>
                      <a:r>
                        <a:rPr lang="en-US" sz="2400" dirty="0">
                          <a:solidFill>
                            <a:schemeClr val="tx1"/>
                          </a:solidFill>
                        </a:rPr>
                        <a:t>7</a:t>
                      </a:r>
                    </a:p>
                  </a:txBody>
                  <a:tcPr marT="34290" marB="34290" anchor="ctr"/>
                </a:tc>
                <a:extLst>
                  <a:ext uri="{0D108BD9-81ED-4DB2-BD59-A6C34878D82A}">
                    <a16:rowId xmlns:a16="http://schemas.microsoft.com/office/drawing/2014/main" val="10000"/>
                  </a:ext>
                </a:extLst>
              </a:tr>
              <a:tr h="525780">
                <a:tc>
                  <a:txBody>
                    <a:bodyPr/>
                    <a:lstStyle/>
                    <a:p>
                      <a:pPr algn="ctr"/>
                      <a:r>
                        <a:rPr lang="en-US" sz="1800" dirty="0">
                          <a:solidFill>
                            <a:schemeClr val="tx1"/>
                          </a:solidFill>
                        </a:rPr>
                        <a:t>No. of pixels</a:t>
                      </a:r>
                    </a:p>
                  </a:txBody>
                  <a:tcPr marT="34290" marB="34290" anchor="ctr"/>
                </a:tc>
                <a:tc>
                  <a:txBody>
                    <a:bodyPr/>
                    <a:lstStyle/>
                    <a:p>
                      <a:pPr algn="ctr"/>
                      <a:r>
                        <a:rPr lang="en-US" sz="2400" dirty="0">
                          <a:solidFill>
                            <a:schemeClr val="tx1"/>
                          </a:solidFill>
                        </a:rPr>
                        <a:t>100</a:t>
                      </a:r>
                    </a:p>
                  </a:txBody>
                  <a:tcPr marT="34290" marB="34290" anchor="ctr"/>
                </a:tc>
                <a:tc>
                  <a:txBody>
                    <a:bodyPr/>
                    <a:lstStyle/>
                    <a:p>
                      <a:pPr algn="ctr"/>
                      <a:r>
                        <a:rPr lang="en-US" sz="2400" dirty="0">
                          <a:solidFill>
                            <a:schemeClr val="tx1"/>
                          </a:solidFill>
                        </a:rPr>
                        <a:t>90</a:t>
                      </a:r>
                    </a:p>
                  </a:txBody>
                  <a:tcPr marT="34290" marB="34290" anchor="ctr"/>
                </a:tc>
                <a:tc>
                  <a:txBody>
                    <a:bodyPr/>
                    <a:lstStyle/>
                    <a:p>
                      <a:pPr algn="ctr"/>
                      <a:r>
                        <a:rPr lang="en-US" sz="2400" dirty="0">
                          <a:solidFill>
                            <a:schemeClr val="tx1"/>
                          </a:solidFill>
                        </a:rPr>
                        <a:t>50</a:t>
                      </a:r>
                    </a:p>
                  </a:txBody>
                  <a:tcPr marT="34290" marB="34290" anchor="ctr"/>
                </a:tc>
                <a:tc>
                  <a:txBody>
                    <a:bodyPr/>
                    <a:lstStyle/>
                    <a:p>
                      <a:pPr algn="ctr"/>
                      <a:r>
                        <a:rPr lang="en-US" sz="2400" dirty="0">
                          <a:solidFill>
                            <a:schemeClr val="tx1"/>
                          </a:solidFill>
                        </a:rPr>
                        <a:t>20</a:t>
                      </a:r>
                    </a:p>
                  </a:txBody>
                  <a:tcPr marT="34290" marB="34290" anchor="ctr"/>
                </a:tc>
                <a:tc>
                  <a:txBody>
                    <a:bodyPr/>
                    <a:lstStyle/>
                    <a:p>
                      <a:pPr algn="ctr"/>
                      <a:r>
                        <a:rPr lang="en-US" sz="2400" dirty="0">
                          <a:solidFill>
                            <a:schemeClr val="tx1"/>
                          </a:solidFill>
                        </a:rPr>
                        <a:t>0</a:t>
                      </a:r>
                    </a:p>
                  </a:txBody>
                  <a:tcPr marT="34290" marB="34290" anchor="ctr"/>
                </a:tc>
                <a:tc>
                  <a:txBody>
                    <a:bodyPr/>
                    <a:lstStyle/>
                    <a:p>
                      <a:pPr algn="ctr"/>
                      <a:r>
                        <a:rPr lang="en-US" sz="2400" dirty="0">
                          <a:solidFill>
                            <a:schemeClr val="tx1"/>
                          </a:solidFill>
                        </a:rPr>
                        <a:t>0</a:t>
                      </a:r>
                    </a:p>
                  </a:txBody>
                  <a:tcPr marT="34290" marB="34290" anchor="ctr"/>
                </a:tc>
                <a:tc>
                  <a:txBody>
                    <a:bodyPr/>
                    <a:lstStyle/>
                    <a:p>
                      <a:pPr algn="ctr"/>
                      <a:r>
                        <a:rPr lang="en-US" sz="2400" dirty="0">
                          <a:solidFill>
                            <a:schemeClr val="tx1"/>
                          </a:solidFill>
                        </a:rPr>
                        <a:t>0</a:t>
                      </a:r>
                    </a:p>
                  </a:txBody>
                  <a:tcPr marT="34290" marB="34290" anchor="ctr"/>
                </a:tc>
                <a:tc>
                  <a:txBody>
                    <a:bodyPr/>
                    <a:lstStyle/>
                    <a:p>
                      <a:pPr algn="ctr"/>
                      <a:r>
                        <a:rPr lang="en-US" sz="2400" dirty="0">
                          <a:solidFill>
                            <a:schemeClr val="tx1"/>
                          </a:solidFill>
                        </a:rPr>
                        <a:t>0</a:t>
                      </a:r>
                    </a:p>
                  </a:txBody>
                  <a:tcPr marT="34290" marB="34290" anchor="ct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nvGraphicFramePr>
        <p:xfrm>
          <a:off x="683568" y="2139702"/>
          <a:ext cx="7720363" cy="1112520"/>
        </p:xfrm>
        <a:graphic>
          <a:graphicData uri="http://schemas.openxmlformats.org/drawingml/2006/table">
            <a:tbl>
              <a:tblPr firstRow="1" bandRow="1">
                <a:tableStyleId>{3C2FFA5D-87B4-456A-9821-1D502468CF0F}</a:tableStyleId>
              </a:tblPr>
              <a:tblGrid>
                <a:gridCol w="1429704">
                  <a:extLst>
                    <a:ext uri="{9D8B030D-6E8A-4147-A177-3AD203B41FA5}">
                      <a16:colId xmlns:a16="http://schemas.microsoft.com/office/drawing/2014/main" val="20000"/>
                    </a:ext>
                  </a:extLst>
                </a:gridCol>
                <a:gridCol w="571878">
                  <a:extLst>
                    <a:ext uri="{9D8B030D-6E8A-4147-A177-3AD203B41FA5}">
                      <a16:colId xmlns:a16="http://schemas.microsoft.com/office/drawing/2014/main" val="20001"/>
                    </a:ext>
                  </a:extLst>
                </a:gridCol>
                <a:gridCol w="571878">
                  <a:extLst>
                    <a:ext uri="{9D8B030D-6E8A-4147-A177-3AD203B41FA5}">
                      <a16:colId xmlns:a16="http://schemas.microsoft.com/office/drawing/2014/main" val="20002"/>
                    </a:ext>
                  </a:extLst>
                </a:gridCol>
                <a:gridCol w="571878">
                  <a:extLst>
                    <a:ext uri="{9D8B030D-6E8A-4147-A177-3AD203B41FA5}">
                      <a16:colId xmlns:a16="http://schemas.microsoft.com/office/drawing/2014/main" val="20003"/>
                    </a:ext>
                  </a:extLst>
                </a:gridCol>
                <a:gridCol w="915005">
                  <a:extLst>
                    <a:ext uri="{9D8B030D-6E8A-4147-A177-3AD203B41FA5}">
                      <a16:colId xmlns:a16="http://schemas.microsoft.com/office/drawing/2014/main" val="20004"/>
                    </a:ext>
                  </a:extLst>
                </a:gridCol>
                <a:gridCol w="915005">
                  <a:extLst>
                    <a:ext uri="{9D8B030D-6E8A-4147-A177-3AD203B41FA5}">
                      <a16:colId xmlns:a16="http://schemas.microsoft.com/office/drawing/2014/main" val="20005"/>
                    </a:ext>
                  </a:extLst>
                </a:gridCol>
                <a:gridCol w="915005">
                  <a:extLst>
                    <a:ext uri="{9D8B030D-6E8A-4147-A177-3AD203B41FA5}">
                      <a16:colId xmlns:a16="http://schemas.microsoft.com/office/drawing/2014/main" val="20006"/>
                    </a:ext>
                  </a:extLst>
                </a:gridCol>
                <a:gridCol w="915005">
                  <a:extLst>
                    <a:ext uri="{9D8B030D-6E8A-4147-A177-3AD203B41FA5}">
                      <a16:colId xmlns:a16="http://schemas.microsoft.com/office/drawing/2014/main" val="20007"/>
                    </a:ext>
                  </a:extLst>
                </a:gridCol>
                <a:gridCol w="915005">
                  <a:extLst>
                    <a:ext uri="{9D8B030D-6E8A-4147-A177-3AD203B41FA5}">
                      <a16:colId xmlns:a16="http://schemas.microsoft.com/office/drawing/2014/main" val="20008"/>
                    </a:ext>
                  </a:extLst>
                </a:gridCol>
              </a:tblGrid>
              <a:tr h="525780">
                <a:tc>
                  <a:txBody>
                    <a:bodyPr/>
                    <a:lstStyle/>
                    <a:p>
                      <a:pPr algn="ctr"/>
                      <a:r>
                        <a:rPr lang="en-US" sz="1600" b="1" dirty="0">
                          <a:solidFill>
                            <a:schemeClr val="tx1"/>
                          </a:solidFill>
                        </a:rPr>
                        <a:t>Old Gray Level</a:t>
                      </a:r>
                    </a:p>
                  </a:txBody>
                  <a:tcPr marT="34290" marB="34290" anchor="ctr"/>
                </a:tc>
                <a:tc>
                  <a:txBody>
                    <a:bodyPr/>
                    <a:lstStyle/>
                    <a:p>
                      <a:pPr algn="ctr"/>
                      <a:r>
                        <a:rPr lang="en-US" sz="2000" b="1" dirty="0">
                          <a:solidFill>
                            <a:schemeClr val="tx1"/>
                          </a:solidFill>
                        </a:rPr>
                        <a:t>0</a:t>
                      </a:r>
                    </a:p>
                  </a:txBody>
                  <a:tcPr marT="34290" marB="34290" anchor="ctr"/>
                </a:tc>
                <a:tc>
                  <a:txBody>
                    <a:bodyPr/>
                    <a:lstStyle/>
                    <a:p>
                      <a:pPr algn="ctr"/>
                      <a:r>
                        <a:rPr lang="en-US" sz="2000" b="1" dirty="0">
                          <a:solidFill>
                            <a:schemeClr val="tx1"/>
                          </a:solidFill>
                        </a:rPr>
                        <a:t>1</a:t>
                      </a:r>
                    </a:p>
                  </a:txBody>
                  <a:tcPr marT="34290" marB="34290" anchor="ctr"/>
                </a:tc>
                <a:tc>
                  <a:txBody>
                    <a:bodyPr/>
                    <a:lstStyle/>
                    <a:p>
                      <a:pPr algn="ctr"/>
                      <a:r>
                        <a:rPr lang="en-US" sz="2000" b="1" dirty="0">
                          <a:solidFill>
                            <a:schemeClr val="tx1"/>
                          </a:solidFill>
                        </a:rPr>
                        <a:t>2</a:t>
                      </a:r>
                    </a:p>
                  </a:txBody>
                  <a:tcPr marT="34290" marB="34290" anchor="ctr"/>
                </a:tc>
                <a:tc>
                  <a:txBody>
                    <a:bodyPr/>
                    <a:lstStyle/>
                    <a:p>
                      <a:pPr algn="ctr"/>
                      <a:r>
                        <a:rPr lang="en-US" sz="2000" b="1" dirty="0">
                          <a:solidFill>
                            <a:schemeClr val="tx1"/>
                          </a:solidFill>
                        </a:rPr>
                        <a:t>3</a:t>
                      </a:r>
                    </a:p>
                  </a:txBody>
                  <a:tcPr marT="34290" marB="34290" anchor="ctr"/>
                </a:tc>
                <a:tc>
                  <a:txBody>
                    <a:bodyPr/>
                    <a:lstStyle/>
                    <a:p>
                      <a:pPr algn="ctr"/>
                      <a:r>
                        <a:rPr lang="en-US" sz="2000" b="1" dirty="0">
                          <a:solidFill>
                            <a:schemeClr val="tx1"/>
                          </a:solidFill>
                        </a:rPr>
                        <a:t>4</a:t>
                      </a:r>
                    </a:p>
                  </a:txBody>
                  <a:tcPr marT="34290" marB="34290" anchor="ctr"/>
                </a:tc>
                <a:tc>
                  <a:txBody>
                    <a:bodyPr/>
                    <a:lstStyle/>
                    <a:p>
                      <a:pPr algn="ctr"/>
                      <a:r>
                        <a:rPr lang="en-US" sz="2000" b="1" dirty="0">
                          <a:solidFill>
                            <a:schemeClr val="tx1"/>
                          </a:solidFill>
                        </a:rPr>
                        <a:t>5</a:t>
                      </a:r>
                    </a:p>
                  </a:txBody>
                  <a:tcPr marT="34290" marB="34290" anchor="ctr"/>
                </a:tc>
                <a:tc>
                  <a:txBody>
                    <a:bodyPr/>
                    <a:lstStyle/>
                    <a:p>
                      <a:pPr algn="ctr"/>
                      <a:r>
                        <a:rPr lang="en-US" sz="2000" b="1" dirty="0">
                          <a:solidFill>
                            <a:schemeClr val="tx1"/>
                          </a:solidFill>
                        </a:rPr>
                        <a:t>6</a:t>
                      </a:r>
                    </a:p>
                  </a:txBody>
                  <a:tcPr marT="34290" marB="34290" anchor="ctr"/>
                </a:tc>
                <a:tc>
                  <a:txBody>
                    <a:bodyPr/>
                    <a:lstStyle/>
                    <a:p>
                      <a:pPr algn="ctr"/>
                      <a:r>
                        <a:rPr lang="en-US" sz="2000" b="1" dirty="0">
                          <a:solidFill>
                            <a:schemeClr val="tx1"/>
                          </a:solidFill>
                        </a:rPr>
                        <a:t>7</a:t>
                      </a:r>
                    </a:p>
                  </a:txBody>
                  <a:tcPr marT="34290" marB="34290" anchor="ctr"/>
                </a:tc>
                <a:extLst>
                  <a:ext uri="{0D108BD9-81ED-4DB2-BD59-A6C34878D82A}">
                    <a16:rowId xmlns:a16="http://schemas.microsoft.com/office/drawing/2014/main" val="10000"/>
                  </a:ext>
                </a:extLst>
              </a:tr>
              <a:tr h="525780">
                <a:tc>
                  <a:txBody>
                    <a:bodyPr/>
                    <a:lstStyle/>
                    <a:p>
                      <a:pPr algn="ctr"/>
                      <a:r>
                        <a:rPr lang="en-US" sz="1600" b="1" dirty="0">
                          <a:solidFill>
                            <a:schemeClr val="tx1"/>
                          </a:solidFill>
                        </a:rPr>
                        <a:t>New Gray Level</a:t>
                      </a:r>
                    </a:p>
                  </a:txBody>
                  <a:tcPr marT="34290" marB="34290" anchor="ctr"/>
                </a:tc>
                <a:tc>
                  <a:txBody>
                    <a:bodyPr/>
                    <a:lstStyle/>
                    <a:p>
                      <a:pPr algn="ctr"/>
                      <a:r>
                        <a:rPr lang="en-US" sz="2000" b="1" dirty="0">
                          <a:solidFill>
                            <a:schemeClr val="tx1"/>
                          </a:solidFill>
                        </a:rPr>
                        <a:t>3</a:t>
                      </a:r>
                    </a:p>
                  </a:txBody>
                  <a:tcPr marT="34290" marB="34290" anchor="ctr"/>
                </a:tc>
                <a:tc>
                  <a:txBody>
                    <a:bodyPr/>
                    <a:lstStyle/>
                    <a:p>
                      <a:pPr algn="ctr"/>
                      <a:r>
                        <a:rPr lang="en-US" sz="2000" b="1" dirty="0">
                          <a:solidFill>
                            <a:schemeClr val="tx1"/>
                          </a:solidFill>
                        </a:rPr>
                        <a:t>5</a:t>
                      </a:r>
                    </a:p>
                  </a:txBody>
                  <a:tcPr marT="34290" marB="34290" anchor="ctr"/>
                </a:tc>
                <a:tc>
                  <a:txBody>
                    <a:bodyPr/>
                    <a:lstStyle/>
                    <a:p>
                      <a:pPr algn="ctr"/>
                      <a:r>
                        <a:rPr lang="en-US" sz="2000" b="1" dirty="0">
                          <a:solidFill>
                            <a:schemeClr val="tx1"/>
                          </a:solidFill>
                        </a:rPr>
                        <a:t>6</a:t>
                      </a:r>
                    </a:p>
                  </a:txBody>
                  <a:tcPr marT="34290" marB="34290" anchor="ctr"/>
                </a:tc>
                <a:tc>
                  <a:txBody>
                    <a:bodyPr/>
                    <a:lstStyle/>
                    <a:p>
                      <a:pPr algn="ctr"/>
                      <a:r>
                        <a:rPr lang="en-US" sz="2000" b="1" dirty="0">
                          <a:solidFill>
                            <a:schemeClr val="tx1"/>
                          </a:solidFill>
                        </a:rPr>
                        <a:t>7</a:t>
                      </a:r>
                    </a:p>
                  </a:txBody>
                  <a:tcPr marT="34290" marB="34290" anchor="ctr"/>
                </a:tc>
                <a:tc>
                  <a:txBody>
                    <a:bodyPr/>
                    <a:lstStyle/>
                    <a:p>
                      <a:pPr algn="ctr"/>
                      <a:r>
                        <a:rPr lang="en-US" sz="2000" b="1" dirty="0">
                          <a:solidFill>
                            <a:schemeClr val="tx1"/>
                          </a:solidFill>
                        </a:rPr>
                        <a:t>7</a:t>
                      </a:r>
                    </a:p>
                  </a:txBody>
                  <a:tcPr marT="34290" marB="34290" anchor="ctr"/>
                </a:tc>
                <a:tc>
                  <a:txBody>
                    <a:bodyPr/>
                    <a:lstStyle/>
                    <a:p>
                      <a:pPr algn="ctr"/>
                      <a:r>
                        <a:rPr lang="en-US" sz="2000" b="1" dirty="0">
                          <a:solidFill>
                            <a:schemeClr val="tx1"/>
                          </a:solidFill>
                        </a:rPr>
                        <a:t>7</a:t>
                      </a:r>
                    </a:p>
                  </a:txBody>
                  <a:tcPr marT="34290" marB="34290" anchor="ctr"/>
                </a:tc>
                <a:tc>
                  <a:txBody>
                    <a:bodyPr/>
                    <a:lstStyle/>
                    <a:p>
                      <a:pPr algn="ctr"/>
                      <a:r>
                        <a:rPr lang="en-US" sz="2000" b="1" dirty="0">
                          <a:solidFill>
                            <a:schemeClr val="tx1"/>
                          </a:solidFill>
                        </a:rPr>
                        <a:t>7</a:t>
                      </a:r>
                    </a:p>
                  </a:txBody>
                  <a:tcPr marT="34290" marB="34290" anchor="ctr"/>
                </a:tc>
                <a:tc>
                  <a:txBody>
                    <a:bodyPr/>
                    <a:lstStyle/>
                    <a:p>
                      <a:pPr algn="ctr"/>
                      <a:r>
                        <a:rPr lang="en-US" sz="2000" b="1" dirty="0">
                          <a:solidFill>
                            <a:schemeClr val="tx1"/>
                          </a:solidFill>
                        </a:rPr>
                        <a:t>7</a:t>
                      </a:r>
                    </a:p>
                  </a:txBody>
                  <a:tcPr marT="34290" marB="34290" anchor="ct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nvGraphicFramePr>
        <p:xfrm>
          <a:off x="683568" y="3579862"/>
          <a:ext cx="7720363" cy="1234440"/>
        </p:xfrm>
        <a:graphic>
          <a:graphicData uri="http://schemas.openxmlformats.org/drawingml/2006/table">
            <a:tbl>
              <a:tblPr firstRow="1" bandRow="1">
                <a:tableStyleId>{3C2FFA5D-87B4-456A-9821-1D502468CF0F}</a:tableStyleId>
              </a:tblPr>
              <a:tblGrid>
                <a:gridCol w="1429704">
                  <a:extLst>
                    <a:ext uri="{9D8B030D-6E8A-4147-A177-3AD203B41FA5}">
                      <a16:colId xmlns:a16="http://schemas.microsoft.com/office/drawing/2014/main" val="20000"/>
                    </a:ext>
                  </a:extLst>
                </a:gridCol>
                <a:gridCol w="571878">
                  <a:extLst>
                    <a:ext uri="{9D8B030D-6E8A-4147-A177-3AD203B41FA5}">
                      <a16:colId xmlns:a16="http://schemas.microsoft.com/office/drawing/2014/main" val="20001"/>
                    </a:ext>
                  </a:extLst>
                </a:gridCol>
                <a:gridCol w="571878">
                  <a:extLst>
                    <a:ext uri="{9D8B030D-6E8A-4147-A177-3AD203B41FA5}">
                      <a16:colId xmlns:a16="http://schemas.microsoft.com/office/drawing/2014/main" val="20002"/>
                    </a:ext>
                  </a:extLst>
                </a:gridCol>
                <a:gridCol w="571878">
                  <a:extLst>
                    <a:ext uri="{9D8B030D-6E8A-4147-A177-3AD203B41FA5}">
                      <a16:colId xmlns:a16="http://schemas.microsoft.com/office/drawing/2014/main" val="20003"/>
                    </a:ext>
                  </a:extLst>
                </a:gridCol>
                <a:gridCol w="915005">
                  <a:extLst>
                    <a:ext uri="{9D8B030D-6E8A-4147-A177-3AD203B41FA5}">
                      <a16:colId xmlns:a16="http://schemas.microsoft.com/office/drawing/2014/main" val="20004"/>
                    </a:ext>
                  </a:extLst>
                </a:gridCol>
                <a:gridCol w="915005">
                  <a:extLst>
                    <a:ext uri="{9D8B030D-6E8A-4147-A177-3AD203B41FA5}">
                      <a16:colId xmlns:a16="http://schemas.microsoft.com/office/drawing/2014/main" val="20005"/>
                    </a:ext>
                  </a:extLst>
                </a:gridCol>
                <a:gridCol w="915005">
                  <a:extLst>
                    <a:ext uri="{9D8B030D-6E8A-4147-A177-3AD203B41FA5}">
                      <a16:colId xmlns:a16="http://schemas.microsoft.com/office/drawing/2014/main" val="20006"/>
                    </a:ext>
                  </a:extLst>
                </a:gridCol>
                <a:gridCol w="915005">
                  <a:extLst>
                    <a:ext uri="{9D8B030D-6E8A-4147-A177-3AD203B41FA5}">
                      <a16:colId xmlns:a16="http://schemas.microsoft.com/office/drawing/2014/main" val="20007"/>
                    </a:ext>
                  </a:extLst>
                </a:gridCol>
                <a:gridCol w="915005">
                  <a:extLst>
                    <a:ext uri="{9D8B030D-6E8A-4147-A177-3AD203B41FA5}">
                      <a16:colId xmlns:a16="http://schemas.microsoft.com/office/drawing/2014/main" val="20008"/>
                    </a:ext>
                  </a:extLst>
                </a:gridCol>
              </a:tblGrid>
              <a:tr h="525780">
                <a:tc>
                  <a:txBody>
                    <a:bodyPr/>
                    <a:lstStyle/>
                    <a:p>
                      <a:pPr algn="ctr"/>
                      <a:r>
                        <a:rPr lang="en-US" sz="1800" b="1" dirty="0">
                          <a:solidFill>
                            <a:schemeClr val="tx1"/>
                          </a:solidFill>
                        </a:rPr>
                        <a:t>Gray Level</a:t>
                      </a:r>
                    </a:p>
                  </a:txBody>
                  <a:tcPr marT="34290" marB="34290" anchor="ctr"/>
                </a:tc>
                <a:tc>
                  <a:txBody>
                    <a:bodyPr/>
                    <a:lstStyle/>
                    <a:p>
                      <a:pPr algn="ctr"/>
                      <a:r>
                        <a:rPr lang="en-US" sz="2400" b="1" dirty="0">
                          <a:solidFill>
                            <a:schemeClr val="tx1"/>
                          </a:solidFill>
                        </a:rPr>
                        <a:t>0</a:t>
                      </a:r>
                    </a:p>
                  </a:txBody>
                  <a:tcPr marT="34290" marB="34290" anchor="ctr"/>
                </a:tc>
                <a:tc>
                  <a:txBody>
                    <a:bodyPr/>
                    <a:lstStyle/>
                    <a:p>
                      <a:pPr algn="ctr"/>
                      <a:r>
                        <a:rPr lang="en-US" sz="2400" b="1" dirty="0">
                          <a:solidFill>
                            <a:schemeClr val="tx1"/>
                          </a:solidFill>
                        </a:rPr>
                        <a:t>1</a:t>
                      </a:r>
                    </a:p>
                  </a:txBody>
                  <a:tcPr marT="34290" marB="34290" anchor="ctr"/>
                </a:tc>
                <a:tc>
                  <a:txBody>
                    <a:bodyPr/>
                    <a:lstStyle/>
                    <a:p>
                      <a:pPr algn="ctr"/>
                      <a:r>
                        <a:rPr lang="en-US" sz="2400" b="1" dirty="0">
                          <a:solidFill>
                            <a:schemeClr val="tx1"/>
                          </a:solidFill>
                        </a:rPr>
                        <a:t>2</a:t>
                      </a:r>
                    </a:p>
                  </a:txBody>
                  <a:tcPr marT="34290" marB="34290" anchor="ctr"/>
                </a:tc>
                <a:tc>
                  <a:txBody>
                    <a:bodyPr/>
                    <a:lstStyle/>
                    <a:p>
                      <a:pPr algn="ctr"/>
                      <a:r>
                        <a:rPr lang="en-US" sz="2400" b="1" dirty="0">
                          <a:solidFill>
                            <a:schemeClr val="tx1"/>
                          </a:solidFill>
                        </a:rPr>
                        <a:t>3</a:t>
                      </a:r>
                    </a:p>
                  </a:txBody>
                  <a:tcPr marT="34290" marB="34290" anchor="ctr"/>
                </a:tc>
                <a:tc>
                  <a:txBody>
                    <a:bodyPr/>
                    <a:lstStyle/>
                    <a:p>
                      <a:pPr algn="ctr"/>
                      <a:r>
                        <a:rPr lang="en-US" sz="2400" b="1" dirty="0">
                          <a:solidFill>
                            <a:schemeClr val="tx1"/>
                          </a:solidFill>
                        </a:rPr>
                        <a:t>4</a:t>
                      </a:r>
                    </a:p>
                  </a:txBody>
                  <a:tcPr marT="34290" marB="34290" anchor="ctr"/>
                </a:tc>
                <a:tc>
                  <a:txBody>
                    <a:bodyPr/>
                    <a:lstStyle/>
                    <a:p>
                      <a:pPr algn="ctr"/>
                      <a:r>
                        <a:rPr lang="en-US" sz="2400" b="1" dirty="0">
                          <a:solidFill>
                            <a:schemeClr val="tx1"/>
                          </a:solidFill>
                        </a:rPr>
                        <a:t>5</a:t>
                      </a:r>
                    </a:p>
                  </a:txBody>
                  <a:tcPr marT="34290" marB="34290" anchor="ctr"/>
                </a:tc>
                <a:tc>
                  <a:txBody>
                    <a:bodyPr/>
                    <a:lstStyle/>
                    <a:p>
                      <a:pPr algn="ctr"/>
                      <a:r>
                        <a:rPr lang="en-US" sz="2400" b="1" dirty="0">
                          <a:solidFill>
                            <a:schemeClr val="tx1"/>
                          </a:solidFill>
                        </a:rPr>
                        <a:t>6</a:t>
                      </a:r>
                    </a:p>
                  </a:txBody>
                  <a:tcPr marT="34290" marB="34290" anchor="ctr"/>
                </a:tc>
                <a:tc>
                  <a:txBody>
                    <a:bodyPr/>
                    <a:lstStyle/>
                    <a:p>
                      <a:pPr algn="ctr"/>
                      <a:r>
                        <a:rPr lang="en-US" sz="2400" b="1" dirty="0">
                          <a:solidFill>
                            <a:schemeClr val="tx1"/>
                          </a:solidFill>
                        </a:rPr>
                        <a:t>7</a:t>
                      </a:r>
                    </a:p>
                  </a:txBody>
                  <a:tcPr marT="34290" marB="34290" anchor="ctr"/>
                </a:tc>
                <a:extLst>
                  <a:ext uri="{0D108BD9-81ED-4DB2-BD59-A6C34878D82A}">
                    <a16:rowId xmlns:a16="http://schemas.microsoft.com/office/drawing/2014/main" val="10000"/>
                  </a:ext>
                </a:extLst>
              </a:tr>
              <a:tr h="525780">
                <a:tc>
                  <a:txBody>
                    <a:bodyPr/>
                    <a:lstStyle/>
                    <a:p>
                      <a:pPr algn="ctr"/>
                      <a:r>
                        <a:rPr lang="en-US" sz="1800" b="1" dirty="0">
                          <a:solidFill>
                            <a:schemeClr val="tx1"/>
                          </a:solidFill>
                        </a:rPr>
                        <a:t>No. of pixels</a:t>
                      </a:r>
                    </a:p>
                  </a:txBody>
                  <a:tcPr marT="34290" marB="34290" anchor="ctr"/>
                </a:tc>
                <a:tc>
                  <a:txBody>
                    <a:bodyPr/>
                    <a:lstStyle/>
                    <a:p>
                      <a:pPr algn="ctr"/>
                      <a:r>
                        <a:rPr lang="en-US" sz="2400" b="1" dirty="0">
                          <a:solidFill>
                            <a:schemeClr val="tx1"/>
                          </a:solidFill>
                        </a:rPr>
                        <a:t>0</a:t>
                      </a:r>
                    </a:p>
                  </a:txBody>
                  <a:tcPr marT="34290" marB="34290" anchor="ctr"/>
                </a:tc>
                <a:tc>
                  <a:txBody>
                    <a:bodyPr/>
                    <a:lstStyle/>
                    <a:p>
                      <a:pPr algn="ctr"/>
                      <a:r>
                        <a:rPr lang="en-US" sz="2400" b="1" dirty="0">
                          <a:solidFill>
                            <a:schemeClr val="tx1"/>
                          </a:solidFill>
                        </a:rPr>
                        <a:t>0</a:t>
                      </a:r>
                    </a:p>
                  </a:txBody>
                  <a:tcPr marT="34290" marB="34290" anchor="ctr"/>
                </a:tc>
                <a:tc>
                  <a:txBody>
                    <a:bodyPr/>
                    <a:lstStyle/>
                    <a:p>
                      <a:pPr algn="ctr"/>
                      <a:r>
                        <a:rPr lang="en-US" sz="2400" b="1" dirty="0">
                          <a:solidFill>
                            <a:schemeClr val="tx1"/>
                          </a:solidFill>
                        </a:rPr>
                        <a:t>0</a:t>
                      </a:r>
                    </a:p>
                  </a:txBody>
                  <a:tcPr marT="34290" marB="34290" anchor="ctr"/>
                </a:tc>
                <a:tc>
                  <a:txBody>
                    <a:bodyPr/>
                    <a:lstStyle/>
                    <a:p>
                      <a:pPr algn="ctr"/>
                      <a:r>
                        <a:rPr lang="en-US" sz="2400" b="1" dirty="0">
                          <a:solidFill>
                            <a:schemeClr val="tx1"/>
                          </a:solidFill>
                        </a:rPr>
                        <a:t>100</a:t>
                      </a:r>
                    </a:p>
                  </a:txBody>
                  <a:tcPr marT="34290" marB="34290" anchor="ctr"/>
                </a:tc>
                <a:tc>
                  <a:txBody>
                    <a:bodyPr/>
                    <a:lstStyle/>
                    <a:p>
                      <a:pPr algn="ctr"/>
                      <a:r>
                        <a:rPr lang="en-US" sz="2400" b="1" dirty="0">
                          <a:solidFill>
                            <a:schemeClr val="tx1"/>
                          </a:solidFill>
                        </a:rPr>
                        <a:t>0</a:t>
                      </a:r>
                    </a:p>
                  </a:txBody>
                  <a:tcPr marT="34290" marB="34290" anchor="ctr"/>
                </a:tc>
                <a:tc>
                  <a:txBody>
                    <a:bodyPr/>
                    <a:lstStyle/>
                    <a:p>
                      <a:pPr algn="ctr"/>
                      <a:r>
                        <a:rPr lang="en-US" sz="2400" b="1" dirty="0">
                          <a:solidFill>
                            <a:schemeClr val="tx1"/>
                          </a:solidFill>
                        </a:rPr>
                        <a:t>90</a:t>
                      </a:r>
                    </a:p>
                  </a:txBody>
                  <a:tcPr marT="34290" marB="34290" anchor="ctr"/>
                </a:tc>
                <a:tc>
                  <a:txBody>
                    <a:bodyPr/>
                    <a:lstStyle/>
                    <a:p>
                      <a:pPr algn="ctr"/>
                      <a:r>
                        <a:rPr lang="en-US" sz="2400" b="1" dirty="0">
                          <a:solidFill>
                            <a:schemeClr val="tx1"/>
                          </a:solidFill>
                        </a:rPr>
                        <a:t>50</a:t>
                      </a:r>
                    </a:p>
                  </a:txBody>
                  <a:tcPr marT="34290" marB="34290" anchor="ctr"/>
                </a:tc>
                <a:tc>
                  <a:txBody>
                    <a:bodyPr/>
                    <a:lstStyle/>
                    <a:p>
                      <a:pPr algn="ctr"/>
                      <a:r>
                        <a:rPr lang="en-US" sz="2400" b="1" dirty="0">
                          <a:solidFill>
                            <a:schemeClr val="tx1"/>
                          </a:solidFill>
                        </a:rPr>
                        <a:t>20</a:t>
                      </a:r>
                    </a:p>
                  </a:txBody>
                  <a:tcPr marT="34290" marB="34290" anchor="ct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4)">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4)">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prstGeom prst="rect">
            <a:avLst/>
          </a:prstGeom>
        </p:spPr>
        <p:txBody>
          <a:bodyPr/>
          <a:lstStyle/>
          <a:p>
            <a:pPr>
              <a:defRPr/>
            </a:pPr>
            <a:fld id="{6DEFA628-D036-4CEE-BE35-FAA8146E6ADA}" type="slidenum">
              <a:rPr lang="en-US" smtClean="0"/>
              <a:pPr>
                <a:defRPr/>
              </a:pPr>
              <a:t>124</a:t>
            </a:fld>
            <a:endParaRPr lang="en-US" dirty="0"/>
          </a:p>
        </p:txBody>
      </p:sp>
      <p:sp>
        <p:nvSpPr>
          <p:cNvPr id="2" name="Date Placeholder 1"/>
          <p:cNvSpPr>
            <a:spLocks noGrp="1"/>
          </p:cNvSpPr>
          <p:nvPr>
            <p:ph type="dt" sz="half" idx="4294967295"/>
          </p:nvPr>
        </p:nvSpPr>
        <p:spPr>
          <a:xfrm>
            <a:off x="0" y="4900613"/>
            <a:ext cx="1828800" cy="242887"/>
          </a:xfrm>
          <a:prstGeom prst="rect">
            <a:avLst/>
          </a:prstGeom>
        </p:spPr>
        <p:txBody>
          <a:bodyPr/>
          <a:lstStyle/>
          <a:p>
            <a:pPr>
              <a:defRPr/>
            </a:pPr>
            <a:r>
              <a:rPr lang="en-US"/>
              <a:t>Jan 10, 2022</a:t>
            </a:r>
            <a:endParaRPr lang="en-US" dirty="0"/>
          </a:p>
        </p:txBody>
      </p:sp>
      <p:sp>
        <p:nvSpPr>
          <p:cNvPr id="4" name="Rounded Rectangle 3"/>
          <p:cNvSpPr/>
          <p:nvPr/>
        </p:nvSpPr>
        <p:spPr>
          <a:xfrm>
            <a:off x="1776798" y="584216"/>
            <a:ext cx="3143272" cy="6429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Dark Histogram</a:t>
            </a:r>
          </a:p>
        </p:txBody>
      </p:sp>
      <p:sp>
        <p:nvSpPr>
          <p:cNvPr id="5" name="Rounded Rectangle 4"/>
          <p:cNvSpPr/>
          <p:nvPr/>
        </p:nvSpPr>
        <p:spPr>
          <a:xfrm>
            <a:off x="3419872" y="1923678"/>
            <a:ext cx="3143272" cy="79208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Flat Histogram (Approximately) </a:t>
            </a:r>
          </a:p>
        </p:txBody>
      </p:sp>
      <p:sp>
        <p:nvSpPr>
          <p:cNvPr id="6" name="Curved Right Arrow 5"/>
          <p:cNvSpPr/>
          <p:nvPr/>
        </p:nvSpPr>
        <p:spPr>
          <a:xfrm rot="18608875">
            <a:off x="2173454" y="1131238"/>
            <a:ext cx="482207" cy="1500198"/>
          </a:xfrm>
          <a:prstGeom prst="curvedRightArrow">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400" b="1" dirty="0">
                <a:solidFill>
                  <a:srgbClr val="C00000"/>
                </a:solidFill>
              </a:rPr>
              <a:t>equalize</a:t>
            </a:r>
          </a:p>
        </p:txBody>
      </p:sp>
      <p:sp>
        <p:nvSpPr>
          <p:cNvPr id="7" name="Down Arrow 6"/>
          <p:cNvSpPr/>
          <p:nvPr/>
        </p:nvSpPr>
        <p:spPr>
          <a:xfrm>
            <a:off x="4067944" y="2859782"/>
            <a:ext cx="1834158" cy="2076643"/>
          </a:xfrm>
          <a:prstGeom prst="downArrow">
            <a:avLst/>
          </a:prstGeom>
        </p:spPr>
        <p:style>
          <a:lnRef idx="1">
            <a:schemeClr val="accent4"/>
          </a:lnRef>
          <a:fillRef idx="2">
            <a:schemeClr val="accent4"/>
          </a:fillRef>
          <a:effectRef idx="1">
            <a:schemeClr val="accent4"/>
          </a:effectRef>
          <a:fontRef idx="minor">
            <a:schemeClr val="dk1"/>
          </a:fontRef>
        </p:style>
        <p:txBody>
          <a:bodyPr vert="vert270" wrap="square" rtlCol="0" anchor="ctr">
            <a:spAutoFit/>
          </a:bodyPr>
          <a:lstStyle/>
          <a:p>
            <a:pPr algn="ctr"/>
            <a:r>
              <a:rPr lang="en-US" sz="2400" b="1" dirty="0">
                <a:solidFill>
                  <a:srgbClr val="C00000"/>
                </a:solidFill>
              </a:rPr>
              <a:t>Equalize again ??</a:t>
            </a:r>
          </a:p>
        </p:txBody>
      </p:sp>
      <p:pic>
        <p:nvPicPr>
          <p:cNvPr id="173057" name="Picture 1" descr="C:\Documents and Settings\Administrator\Local Settings\Temporary Internet Files\Content.IE5\PZTG8CCL\MC900078711[1].wmf"/>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6715141" y="1071552"/>
            <a:ext cx="1622425" cy="2950369"/>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AA9F67C-708F-427C-B5A4-818EFA93F168}" type="slidenum">
              <a:rPr lang="en-US" smtClean="0"/>
              <a:pPr>
                <a:defRPr/>
              </a:pPr>
              <a:t>125</a:t>
            </a:fld>
            <a:endParaRPr lang="en-US" dirty="0"/>
          </a:p>
        </p:txBody>
      </p:sp>
      <p:sp>
        <p:nvSpPr>
          <p:cNvPr id="37890"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a:t>Jan 10, 2022</a:t>
            </a:r>
          </a:p>
        </p:txBody>
      </p:sp>
      <p:sp>
        <p:nvSpPr>
          <p:cNvPr id="10" name="Rectangle 9"/>
          <p:cNvSpPr/>
          <p:nvPr/>
        </p:nvSpPr>
        <p:spPr>
          <a:xfrm>
            <a:off x="755576" y="0"/>
            <a:ext cx="7920880" cy="584775"/>
          </a:xfrm>
          <a:prstGeom prst="rect">
            <a:avLst/>
          </a:prstGeom>
          <a:solidFill>
            <a:srgbClr val="FFC000"/>
          </a:solidFill>
        </p:spPr>
        <p:txBody>
          <a:bodyPr wrap="square">
            <a:spAutoFit/>
          </a:bodyPr>
          <a:lstStyle/>
          <a:p>
            <a:pPr algn="ctr">
              <a:defRPr/>
            </a:pP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Histogram Matching / Specification</a:t>
            </a:r>
          </a:p>
        </p:txBody>
      </p:sp>
      <p:sp>
        <p:nvSpPr>
          <p:cNvPr id="11" name="TextBox 10"/>
          <p:cNvSpPr txBox="1"/>
          <p:nvPr/>
        </p:nvSpPr>
        <p:spPr>
          <a:xfrm>
            <a:off x="539552" y="627534"/>
            <a:ext cx="8064896" cy="4616648"/>
          </a:xfrm>
          <a:prstGeom prst="rect">
            <a:avLst/>
          </a:prstGeom>
          <a:noFill/>
        </p:spPr>
        <p:txBody>
          <a:bodyPr wrap="square" rtlCol="0">
            <a:spAutoFit/>
          </a:bodyPr>
          <a:lstStyle/>
          <a:p>
            <a:pPr marL="536575" indent="-536575" algn="just">
              <a:spcAft>
                <a:spcPts val="1800"/>
              </a:spcAft>
              <a:buClr>
                <a:srgbClr val="C00000"/>
              </a:buClr>
              <a:buFont typeface="Wingdings 2" pitchFamily="18" charset="2"/>
              <a:buChar char="¿"/>
            </a:pPr>
            <a:r>
              <a:rPr lang="en-US" sz="2400" dirty="0">
                <a:latin typeface="+mn-lt"/>
              </a:rPr>
              <a:t>There are applications in which attempting to base enhancement on a uniform histogram is not the best approach</a:t>
            </a:r>
          </a:p>
          <a:p>
            <a:pPr marL="536575" indent="-536575" algn="just">
              <a:spcAft>
                <a:spcPts val="1800"/>
              </a:spcAft>
              <a:buClr>
                <a:srgbClr val="C00000"/>
              </a:buClr>
              <a:buFont typeface="Wingdings 2" pitchFamily="18" charset="2"/>
              <a:buChar char="¿"/>
            </a:pPr>
            <a:r>
              <a:rPr lang="en-US" sz="2400" dirty="0">
                <a:solidFill>
                  <a:srgbClr val="0070C0"/>
                </a:solidFill>
                <a:latin typeface="+mn-lt"/>
              </a:rPr>
              <a:t>Sometimes it is useful to be able to specify the shape of the histogram that we wish the processed image to have.</a:t>
            </a:r>
          </a:p>
          <a:p>
            <a:pPr marL="536575" indent="-536575" algn="just">
              <a:spcAft>
                <a:spcPts val="1800"/>
              </a:spcAft>
              <a:buClr>
                <a:srgbClr val="C00000"/>
              </a:buClr>
              <a:buFont typeface="Wingdings 2" pitchFamily="18" charset="2"/>
              <a:buChar char="¿"/>
            </a:pPr>
            <a:r>
              <a:rPr lang="en-US" sz="2400" dirty="0">
                <a:latin typeface="+mn-lt"/>
              </a:rPr>
              <a:t>For a image, whose enhancement is to be done, we are </a:t>
            </a:r>
            <a:r>
              <a:rPr lang="en-US" sz="2400" b="1" dirty="0">
                <a:solidFill>
                  <a:srgbClr val="C00000"/>
                </a:solidFill>
                <a:latin typeface="+mn-lt"/>
              </a:rPr>
              <a:t>given an histogram, G(</a:t>
            </a:r>
            <a:r>
              <a:rPr lang="en-US" sz="2400" b="1" dirty="0" err="1">
                <a:solidFill>
                  <a:srgbClr val="C00000"/>
                </a:solidFill>
                <a:latin typeface="+mn-lt"/>
              </a:rPr>
              <a:t>z</a:t>
            </a:r>
            <a:r>
              <a:rPr lang="en-US" sz="2400" b="1" baseline="-25000" dirty="0" err="1">
                <a:solidFill>
                  <a:srgbClr val="C00000"/>
                </a:solidFill>
                <a:latin typeface="+mn-lt"/>
              </a:rPr>
              <a:t>k</a:t>
            </a:r>
            <a:r>
              <a:rPr lang="en-US" sz="2400" b="1" dirty="0">
                <a:solidFill>
                  <a:srgbClr val="C00000"/>
                </a:solidFill>
                <a:latin typeface="+mn-lt"/>
              </a:rPr>
              <a:t>), </a:t>
            </a:r>
            <a:r>
              <a:rPr lang="en-US" sz="2400" dirty="0">
                <a:latin typeface="+mn-lt"/>
              </a:rPr>
              <a:t>that actually  shows </a:t>
            </a:r>
            <a:r>
              <a:rPr lang="en-US" sz="2400" b="1" dirty="0">
                <a:solidFill>
                  <a:srgbClr val="C00000"/>
                </a:solidFill>
                <a:latin typeface="+mn-lt"/>
              </a:rPr>
              <a:t>how the processed image’s histogram should look </a:t>
            </a:r>
            <a:r>
              <a:rPr lang="en-US" sz="2400" dirty="0">
                <a:latin typeface="+mn-lt"/>
              </a:rPr>
              <a:t>after applying the transformation function to the </a:t>
            </a:r>
            <a:r>
              <a:rPr lang="en-US" sz="2400" dirty="0" err="1">
                <a:latin typeface="+mn-lt"/>
              </a:rPr>
              <a:t>i</a:t>
            </a:r>
            <a:r>
              <a:rPr lang="en-US" sz="2400" dirty="0">
                <a:latin typeface="+mn-lt"/>
              </a:rPr>
              <a:t>/p image.</a:t>
            </a: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126</a:t>
            </a:fld>
            <a:endParaRPr lang="en"/>
          </a:p>
        </p:txBody>
      </p:sp>
      <p:sp>
        <p:nvSpPr>
          <p:cNvPr id="3" name="Oval 2"/>
          <p:cNvSpPr/>
          <p:nvPr/>
        </p:nvSpPr>
        <p:spPr>
          <a:xfrm>
            <a:off x="179512" y="699542"/>
            <a:ext cx="3214710" cy="235745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a:t>Equalize the </a:t>
            </a:r>
            <a:r>
              <a:rPr lang="en-IN" sz="2000" dirty="0" err="1"/>
              <a:t>i</a:t>
            </a:r>
            <a:r>
              <a:rPr lang="en-IN" sz="2000" dirty="0"/>
              <a:t>/p image</a:t>
            </a:r>
          </a:p>
          <a:p>
            <a:pPr algn="ctr"/>
            <a:r>
              <a:rPr lang="en-US" sz="2000" kern="0" dirty="0">
                <a:solidFill>
                  <a:srgbClr val="FF0000"/>
                </a:solidFill>
              </a:rPr>
              <a:t>You will get </a:t>
            </a:r>
            <a:r>
              <a:rPr lang="en-US" sz="2000" kern="0" dirty="0" err="1">
                <a:solidFill>
                  <a:srgbClr val="FF0000"/>
                </a:solidFill>
              </a:rPr>
              <a:t>s</a:t>
            </a:r>
            <a:r>
              <a:rPr lang="en-US" sz="2000" kern="0" baseline="-25000" dirty="0" err="1">
                <a:solidFill>
                  <a:srgbClr val="FF0000"/>
                </a:solidFill>
              </a:rPr>
              <a:t>k</a:t>
            </a:r>
            <a:endParaRPr lang="en-IN" sz="2000" dirty="0"/>
          </a:p>
        </p:txBody>
      </p:sp>
      <p:sp>
        <p:nvSpPr>
          <p:cNvPr id="4" name="Oval 3"/>
          <p:cNvSpPr/>
          <p:nvPr/>
        </p:nvSpPr>
        <p:spPr>
          <a:xfrm>
            <a:off x="5751676" y="770980"/>
            <a:ext cx="3214710" cy="235745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a:t>Equalize the image whose histogram we want to match</a:t>
            </a:r>
          </a:p>
          <a:p>
            <a:pPr algn="ctr"/>
            <a:r>
              <a:rPr lang="en-US" sz="2000" kern="0" dirty="0">
                <a:solidFill>
                  <a:srgbClr val="FF0000"/>
                </a:solidFill>
              </a:rPr>
              <a:t>You will get </a:t>
            </a:r>
            <a:r>
              <a:rPr lang="en-US" sz="2000" kern="0" dirty="0" err="1">
                <a:solidFill>
                  <a:srgbClr val="FF0000"/>
                </a:solidFill>
              </a:rPr>
              <a:t>z</a:t>
            </a:r>
            <a:r>
              <a:rPr lang="en-US" sz="2000" kern="0" baseline="-25000" dirty="0" err="1">
                <a:solidFill>
                  <a:srgbClr val="FF0000"/>
                </a:solidFill>
              </a:rPr>
              <a:t>k</a:t>
            </a:r>
            <a:endParaRPr lang="en-IN" sz="2000" dirty="0"/>
          </a:p>
        </p:txBody>
      </p:sp>
      <p:sp>
        <p:nvSpPr>
          <p:cNvPr id="5" name="Left-Right Arrow 4"/>
          <p:cNvSpPr/>
          <p:nvPr/>
        </p:nvSpPr>
        <p:spPr>
          <a:xfrm>
            <a:off x="3394222" y="913856"/>
            <a:ext cx="2357454" cy="1714512"/>
          </a:xfrm>
          <a:prstGeom prst="leftRightArrow">
            <a:avLst>
              <a:gd name="adj1" fmla="val 50000"/>
              <a:gd name="adj2" fmla="val 2481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a:t>Match</a:t>
            </a:r>
          </a:p>
          <a:p>
            <a:pPr algn="ctr"/>
            <a:r>
              <a:rPr lang="en-US" sz="2400" kern="0" dirty="0" err="1">
                <a:solidFill>
                  <a:schemeClr val="bg1"/>
                </a:solidFill>
              </a:rPr>
              <a:t>s</a:t>
            </a:r>
            <a:r>
              <a:rPr lang="en-US" sz="2400" kern="0" baseline="-25000" dirty="0" err="1">
                <a:solidFill>
                  <a:schemeClr val="bg1"/>
                </a:solidFill>
              </a:rPr>
              <a:t>k</a:t>
            </a:r>
            <a:r>
              <a:rPr lang="en-US" sz="2400" kern="0" dirty="0">
                <a:solidFill>
                  <a:schemeClr val="bg1"/>
                </a:solidFill>
              </a:rPr>
              <a:t> to </a:t>
            </a:r>
            <a:r>
              <a:rPr lang="en-US" sz="2400" kern="0" dirty="0" err="1">
                <a:solidFill>
                  <a:schemeClr val="bg1"/>
                </a:solidFill>
              </a:rPr>
              <a:t>z</a:t>
            </a:r>
            <a:r>
              <a:rPr lang="en-US" sz="2400" kern="0" baseline="-25000" dirty="0" err="1">
                <a:solidFill>
                  <a:schemeClr val="bg1"/>
                </a:solidFill>
              </a:rPr>
              <a:t>k</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edg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127</a:t>
            </a:fld>
            <a:endParaRPr lang="en"/>
          </a:p>
        </p:txBody>
      </p:sp>
      <p:sp>
        <p:nvSpPr>
          <p:cNvPr id="4" name="Rectangle 3"/>
          <p:cNvSpPr/>
          <p:nvPr/>
        </p:nvSpPr>
        <p:spPr>
          <a:xfrm>
            <a:off x="755576" y="0"/>
            <a:ext cx="7920880" cy="584775"/>
          </a:xfrm>
          <a:prstGeom prst="rect">
            <a:avLst/>
          </a:prstGeom>
          <a:solidFill>
            <a:srgbClr val="FFC000"/>
          </a:solidFill>
        </p:spPr>
        <p:txBody>
          <a:bodyPr wrap="square">
            <a:spAutoFit/>
          </a:bodyPr>
          <a:lstStyle/>
          <a:p>
            <a:pPr algn="ctr">
              <a:defRPr/>
            </a:pP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Steps for Histogram Matching</a:t>
            </a:r>
          </a:p>
        </p:txBody>
      </p:sp>
      <p:sp>
        <p:nvSpPr>
          <p:cNvPr id="5" name="TextBox 4"/>
          <p:cNvSpPr txBox="1"/>
          <p:nvPr/>
        </p:nvSpPr>
        <p:spPr>
          <a:xfrm>
            <a:off x="755576" y="619185"/>
            <a:ext cx="7848872" cy="4524315"/>
          </a:xfrm>
          <a:prstGeom prst="rect">
            <a:avLst/>
          </a:prstGeom>
          <a:noFill/>
        </p:spPr>
        <p:txBody>
          <a:bodyPr wrap="square" rtlCol="0">
            <a:spAutoFit/>
          </a:bodyPr>
          <a:lstStyle/>
          <a:p>
            <a:pPr marL="457200" indent="-457200">
              <a:buFont typeface="+mj-lt"/>
              <a:buAutoNum type="arabicPeriod"/>
            </a:pPr>
            <a:r>
              <a:rPr lang="en-IN" sz="2400" dirty="0">
                <a:latin typeface="+mn-lt"/>
              </a:rPr>
              <a:t>Equalize the histogram of the input image. </a:t>
            </a:r>
            <a:r>
              <a:rPr lang="en-US" sz="2400" dirty="0">
                <a:latin typeface="+mn-lt"/>
              </a:rPr>
              <a:t>Round the resulting values, </a:t>
            </a:r>
            <a:r>
              <a:rPr lang="en-US" sz="2400" dirty="0" err="1">
                <a:latin typeface="+mn-lt"/>
              </a:rPr>
              <a:t>s</a:t>
            </a:r>
            <a:r>
              <a:rPr lang="en-US" sz="2400" baseline="-25000" dirty="0" err="1">
                <a:latin typeface="+mn-lt"/>
              </a:rPr>
              <a:t>k</a:t>
            </a:r>
            <a:r>
              <a:rPr lang="en-US" sz="2400" dirty="0">
                <a:latin typeface="+mn-lt"/>
              </a:rPr>
              <a:t> , to the integer range [0, L − 1].</a:t>
            </a:r>
          </a:p>
          <a:p>
            <a:pPr marL="457200" indent="-457200">
              <a:buFont typeface="+mj-lt"/>
              <a:buAutoNum type="arabicPeriod"/>
            </a:pPr>
            <a:endParaRPr lang="en-US" sz="2400" dirty="0">
              <a:latin typeface="+mn-lt"/>
            </a:endParaRPr>
          </a:p>
          <a:p>
            <a:pPr marL="457200" indent="-457200"/>
            <a:endParaRPr lang="en-US" sz="2400" dirty="0">
              <a:latin typeface="+mn-lt"/>
            </a:endParaRPr>
          </a:p>
          <a:p>
            <a:pPr marL="457200" indent="-457200">
              <a:buFont typeface="+mj-lt"/>
              <a:buAutoNum type="arabicPeriod"/>
            </a:pPr>
            <a:endParaRPr lang="en-US" sz="2400" dirty="0">
              <a:latin typeface="+mn-lt"/>
            </a:endParaRPr>
          </a:p>
          <a:p>
            <a:pPr marL="457200" indent="-457200">
              <a:buFont typeface="+mj-lt"/>
              <a:buAutoNum type="arabicPeriod" startAt="2"/>
            </a:pPr>
            <a:r>
              <a:rPr lang="en-IN" sz="2400" dirty="0">
                <a:latin typeface="+mn-lt"/>
              </a:rPr>
              <a:t>Equalize the image whose histogram we want to match. </a:t>
            </a:r>
            <a:r>
              <a:rPr lang="en-US" sz="2400" dirty="0">
                <a:latin typeface="+mn-lt"/>
              </a:rPr>
              <a:t>Round the resulting values, </a:t>
            </a:r>
            <a:r>
              <a:rPr lang="en-US" sz="2400" dirty="0" err="1">
                <a:latin typeface="+mn-lt"/>
              </a:rPr>
              <a:t>v</a:t>
            </a:r>
            <a:r>
              <a:rPr lang="en-US" sz="2400" baseline="-25000" dirty="0" err="1">
                <a:latin typeface="+mn-lt"/>
              </a:rPr>
              <a:t>k</a:t>
            </a:r>
            <a:r>
              <a:rPr lang="en-US" sz="2400" dirty="0">
                <a:latin typeface="+mn-lt"/>
              </a:rPr>
              <a:t> , to the integer range [0, L − 1]. Store the rounded values of G in a lookup table.</a:t>
            </a:r>
          </a:p>
          <a:p>
            <a:pPr marL="457200" indent="-457200">
              <a:buFont typeface="+mj-lt"/>
              <a:buAutoNum type="arabicPeriod" startAt="2"/>
            </a:pPr>
            <a:endParaRPr lang="en-US" sz="2400" dirty="0">
              <a:latin typeface="+mn-lt"/>
            </a:endParaRPr>
          </a:p>
          <a:p>
            <a:pPr marL="457200" indent="-457200">
              <a:buFont typeface="+mj-lt"/>
              <a:buAutoNum type="arabicPeriod" startAt="2"/>
            </a:pPr>
            <a:endParaRPr lang="en-US" sz="2400" dirty="0">
              <a:latin typeface="+mn-lt"/>
            </a:endParaRPr>
          </a:p>
          <a:p>
            <a:pPr marL="457200" indent="-457200">
              <a:buFont typeface="+mj-lt"/>
              <a:buAutoNum type="arabicPeriod" startAt="2"/>
            </a:pPr>
            <a:endParaRPr lang="en-IN" sz="2400" dirty="0">
              <a:latin typeface="+mn-lt"/>
            </a:endParaRPr>
          </a:p>
        </p:txBody>
      </p:sp>
      <p:pic>
        <p:nvPicPr>
          <p:cNvPr id="204807" name="Picture 7"/>
          <p:cNvPicPr>
            <a:picLocks noChangeAspect="1" noChangeArrowheads="1"/>
          </p:cNvPicPr>
          <p:nvPr/>
        </p:nvPicPr>
        <p:blipFill>
          <a:blip r:embed="rId3"/>
          <a:srcRect/>
          <a:stretch>
            <a:fillRect/>
          </a:stretch>
        </p:blipFill>
        <p:spPr bwMode="auto">
          <a:xfrm>
            <a:off x="2555776" y="1491630"/>
            <a:ext cx="3369537" cy="804094"/>
          </a:xfrm>
          <a:prstGeom prst="rect">
            <a:avLst/>
          </a:prstGeom>
          <a:noFill/>
          <a:ln w="9525">
            <a:noFill/>
            <a:miter lim="800000"/>
            <a:headEnd/>
            <a:tailEnd/>
          </a:ln>
        </p:spPr>
      </p:pic>
      <p:graphicFrame>
        <p:nvGraphicFramePr>
          <p:cNvPr id="204808" name="Object 8"/>
          <p:cNvGraphicFramePr>
            <a:graphicFrameLocks noChangeAspect="1"/>
          </p:cNvGraphicFramePr>
          <p:nvPr/>
        </p:nvGraphicFramePr>
        <p:xfrm>
          <a:off x="3131840" y="3939902"/>
          <a:ext cx="3036470" cy="974279"/>
        </p:xfrm>
        <a:graphic>
          <a:graphicData uri="http://schemas.openxmlformats.org/presentationml/2006/ole">
            <mc:AlternateContent xmlns:mc="http://schemas.openxmlformats.org/markup-compatibility/2006">
              <mc:Choice xmlns:v="urn:schemas-microsoft-com:vml" Requires="v">
                <p:oleObj spid="_x0000_s204817" name="Equation" r:id="rId4" imgW="1384200" imgH="444240" progId="Equation.3">
                  <p:embed/>
                </p:oleObj>
              </mc:Choice>
              <mc:Fallback>
                <p:oleObj name="Equation" r:id="rId4" imgW="1384200" imgH="44424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3939902"/>
                        <a:ext cx="3036470" cy="974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128</a:t>
            </a:fld>
            <a:endParaRPr lang="en"/>
          </a:p>
        </p:txBody>
      </p:sp>
      <p:sp>
        <p:nvSpPr>
          <p:cNvPr id="3" name="TextBox 2"/>
          <p:cNvSpPr txBox="1"/>
          <p:nvPr/>
        </p:nvSpPr>
        <p:spPr>
          <a:xfrm>
            <a:off x="755576" y="267494"/>
            <a:ext cx="7848872" cy="4016484"/>
          </a:xfrm>
          <a:prstGeom prst="rect">
            <a:avLst/>
          </a:prstGeom>
          <a:noFill/>
        </p:spPr>
        <p:txBody>
          <a:bodyPr wrap="square" rtlCol="0">
            <a:spAutoFit/>
          </a:bodyPr>
          <a:lstStyle/>
          <a:p>
            <a:pPr marL="457200" indent="-457200">
              <a:spcAft>
                <a:spcPts val="1800"/>
              </a:spcAft>
              <a:buFont typeface="+mj-lt"/>
              <a:buAutoNum type="arabicPeriod" startAt="3"/>
            </a:pPr>
            <a:r>
              <a:rPr lang="en-US" sz="2400" dirty="0">
                <a:latin typeface="+mn-lt"/>
              </a:rPr>
              <a:t>For every value of </a:t>
            </a:r>
            <a:r>
              <a:rPr lang="en-US" sz="2400" dirty="0" err="1">
                <a:latin typeface="+mn-lt"/>
              </a:rPr>
              <a:t>s</a:t>
            </a:r>
            <a:r>
              <a:rPr lang="en-US" sz="2400" baseline="-25000" dirty="0" err="1">
                <a:latin typeface="+mn-lt"/>
              </a:rPr>
              <a:t>k</a:t>
            </a:r>
            <a:r>
              <a:rPr lang="en-US" sz="2400" dirty="0">
                <a:latin typeface="+mn-lt"/>
              </a:rPr>
              <a:t> , k = 0,1, 2,…, L− 1, use the stored values of G to </a:t>
            </a:r>
            <a:r>
              <a:rPr lang="en-US" sz="2400" dirty="0">
                <a:solidFill>
                  <a:srgbClr val="0070C0"/>
                </a:solidFill>
                <a:latin typeface="+mn-lt"/>
              </a:rPr>
              <a:t>find the corresponding value of </a:t>
            </a:r>
            <a:r>
              <a:rPr lang="en-US" sz="2400" dirty="0" err="1">
                <a:solidFill>
                  <a:srgbClr val="0070C0"/>
                </a:solidFill>
                <a:latin typeface="+mn-lt"/>
              </a:rPr>
              <a:t>z</a:t>
            </a:r>
            <a:r>
              <a:rPr lang="en-US" sz="2400" baseline="-25000" dirty="0" err="1">
                <a:solidFill>
                  <a:srgbClr val="0070C0"/>
                </a:solidFill>
                <a:latin typeface="+mn-lt"/>
              </a:rPr>
              <a:t>q</a:t>
            </a:r>
            <a:r>
              <a:rPr lang="en-US" sz="2400" dirty="0">
                <a:solidFill>
                  <a:srgbClr val="0070C0"/>
                </a:solidFill>
                <a:latin typeface="+mn-lt"/>
              </a:rPr>
              <a:t> so that G (</a:t>
            </a:r>
            <a:r>
              <a:rPr lang="en-US" sz="2400" dirty="0" err="1">
                <a:solidFill>
                  <a:srgbClr val="0070C0"/>
                </a:solidFill>
                <a:latin typeface="+mn-lt"/>
              </a:rPr>
              <a:t>z</a:t>
            </a:r>
            <a:r>
              <a:rPr lang="en-US" sz="2400" baseline="-25000" dirty="0" err="1">
                <a:solidFill>
                  <a:srgbClr val="0070C0"/>
                </a:solidFill>
                <a:latin typeface="+mn-lt"/>
              </a:rPr>
              <a:t>q</a:t>
            </a:r>
            <a:r>
              <a:rPr lang="en-US" sz="2400" dirty="0">
                <a:solidFill>
                  <a:srgbClr val="0070C0"/>
                </a:solidFill>
                <a:latin typeface="+mn-lt"/>
              </a:rPr>
              <a:t>) is closest to </a:t>
            </a:r>
            <a:r>
              <a:rPr lang="en-US" sz="2400" dirty="0" err="1">
                <a:solidFill>
                  <a:srgbClr val="0070C0"/>
                </a:solidFill>
                <a:latin typeface="+mn-lt"/>
              </a:rPr>
              <a:t>s</a:t>
            </a:r>
            <a:r>
              <a:rPr lang="en-US" sz="2400" baseline="-25000" dirty="0" err="1">
                <a:solidFill>
                  <a:srgbClr val="0070C0"/>
                </a:solidFill>
                <a:latin typeface="+mn-lt"/>
              </a:rPr>
              <a:t>k</a:t>
            </a:r>
            <a:r>
              <a:rPr lang="en-US" sz="2400" dirty="0">
                <a:solidFill>
                  <a:srgbClr val="0070C0"/>
                </a:solidFill>
                <a:latin typeface="+mn-lt"/>
              </a:rPr>
              <a:t> </a:t>
            </a:r>
            <a:r>
              <a:rPr lang="en-US" sz="2400" dirty="0">
                <a:latin typeface="+mn-lt"/>
              </a:rPr>
              <a:t>. Store these mappings from s to z. When more than one value of </a:t>
            </a:r>
            <a:r>
              <a:rPr lang="en-US" sz="2400" dirty="0" err="1">
                <a:latin typeface="+mn-lt"/>
              </a:rPr>
              <a:t>z</a:t>
            </a:r>
            <a:r>
              <a:rPr lang="en-US" sz="2400" baseline="-25000" dirty="0" err="1">
                <a:latin typeface="+mn-lt"/>
              </a:rPr>
              <a:t>q</a:t>
            </a:r>
            <a:r>
              <a:rPr lang="en-US" sz="2400" dirty="0">
                <a:latin typeface="+mn-lt"/>
              </a:rPr>
              <a:t> gives the same match (i.e., the mapping is not unique), choose the smallest value by convention.</a:t>
            </a:r>
          </a:p>
          <a:p>
            <a:pPr marL="457200" indent="-457200">
              <a:spcAft>
                <a:spcPts val="1800"/>
              </a:spcAft>
              <a:buFont typeface="+mj-lt"/>
              <a:buAutoNum type="arabicPeriod" startAt="3"/>
            </a:pPr>
            <a:r>
              <a:rPr lang="en-US" sz="2400" dirty="0">
                <a:latin typeface="+mn-lt"/>
              </a:rPr>
              <a:t>Form the histogram-specified image by </a:t>
            </a:r>
            <a:r>
              <a:rPr lang="en-US" sz="2400" dirty="0">
                <a:solidFill>
                  <a:srgbClr val="0070C0"/>
                </a:solidFill>
                <a:latin typeface="+mn-lt"/>
              </a:rPr>
              <a:t>mapping every equalized pixel with value </a:t>
            </a:r>
            <a:r>
              <a:rPr lang="en-US" sz="2400" dirty="0" err="1">
                <a:solidFill>
                  <a:srgbClr val="0070C0"/>
                </a:solidFill>
                <a:latin typeface="+mn-lt"/>
              </a:rPr>
              <a:t>s</a:t>
            </a:r>
            <a:r>
              <a:rPr lang="en-US" sz="2400" baseline="-25000" dirty="0" err="1">
                <a:solidFill>
                  <a:srgbClr val="0070C0"/>
                </a:solidFill>
                <a:latin typeface="+mn-lt"/>
              </a:rPr>
              <a:t>k</a:t>
            </a:r>
            <a:r>
              <a:rPr lang="en-US" sz="2400" dirty="0">
                <a:solidFill>
                  <a:srgbClr val="0070C0"/>
                </a:solidFill>
                <a:latin typeface="+mn-lt"/>
              </a:rPr>
              <a:t> to the corresponding pixel with value </a:t>
            </a:r>
            <a:r>
              <a:rPr lang="en-US" sz="2400" dirty="0" err="1">
                <a:solidFill>
                  <a:srgbClr val="0070C0"/>
                </a:solidFill>
                <a:latin typeface="+mn-lt"/>
              </a:rPr>
              <a:t>z</a:t>
            </a:r>
            <a:r>
              <a:rPr lang="en-US" sz="2400" baseline="-25000" dirty="0" err="1">
                <a:solidFill>
                  <a:srgbClr val="0070C0"/>
                </a:solidFill>
                <a:latin typeface="+mn-lt"/>
              </a:rPr>
              <a:t>q</a:t>
            </a:r>
            <a:r>
              <a:rPr lang="en-US" sz="2400" dirty="0">
                <a:latin typeface="+mn-lt"/>
              </a:rPr>
              <a:t> in the histogram-specified image, using the mappings</a:t>
            </a: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981A4DA8-D19D-47FD-AFB9-C27520CEDB25}" type="slidenum">
              <a:rPr lang="en-US" smtClean="0"/>
              <a:pPr>
                <a:defRPr/>
              </a:pPr>
              <a:t>129</a:t>
            </a:fld>
            <a:endParaRPr lang="en-US" dirty="0"/>
          </a:p>
        </p:txBody>
      </p:sp>
      <p:sp>
        <p:nvSpPr>
          <p:cNvPr id="40962"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a:t>Jan 10, 2022</a:t>
            </a:r>
          </a:p>
        </p:txBody>
      </p:sp>
      <p:sp>
        <p:nvSpPr>
          <p:cNvPr id="4" name="Rectangle 2"/>
          <p:cNvSpPr txBox="1">
            <a:spLocks noRot="1" noChangeArrowheads="1"/>
          </p:cNvSpPr>
          <p:nvPr/>
        </p:nvSpPr>
        <p:spPr>
          <a:xfrm>
            <a:off x="301625" y="51470"/>
            <a:ext cx="8540750" cy="525066"/>
          </a:xfrm>
          <a:prstGeom prst="rect">
            <a:avLst/>
          </a:prstGeom>
        </p:spPr>
        <p:txBody>
          <a:bodyPr/>
          <a:lstStyle/>
          <a:p>
            <a:pPr algn="ctr">
              <a:defRPr/>
            </a:pPr>
            <a:r>
              <a:rPr 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Example: Histogram Matching</a:t>
            </a:r>
          </a:p>
        </p:txBody>
      </p:sp>
      <p:sp>
        <p:nvSpPr>
          <p:cNvPr id="5" name="Text Box 4"/>
          <p:cNvSpPr txBox="1">
            <a:spLocks noChangeArrowheads="1"/>
          </p:cNvSpPr>
          <p:nvPr/>
        </p:nvSpPr>
        <p:spPr bwMode="auto">
          <a:xfrm>
            <a:off x="323528" y="555526"/>
            <a:ext cx="8352928" cy="1631216"/>
          </a:xfrm>
          <a:prstGeom prst="rect">
            <a:avLst/>
          </a:prstGeom>
          <a:noFill/>
          <a:ln w="9525">
            <a:noFill/>
            <a:miter lim="800000"/>
            <a:headEnd/>
            <a:tailEnd/>
          </a:ln>
          <a:effectLst/>
        </p:spPr>
        <p:txBody>
          <a:bodyPr wrap="square">
            <a:spAutoFit/>
          </a:bodyPr>
          <a:lstStyle/>
          <a:p>
            <a:pPr marL="268288" indent="-268288">
              <a:buClr>
                <a:srgbClr val="C00000"/>
              </a:buClr>
              <a:buFont typeface="Book Antiqua" pitchFamily="18" charset="0"/>
              <a:buChar char="♦"/>
              <a:defRPr/>
            </a:pPr>
            <a:r>
              <a:rPr lang="en-US" sz="2000" dirty="0">
                <a:latin typeface="+mn-lt"/>
              </a:rPr>
              <a:t>Suppose that a 3-bit image (L=8) of size 64 × 64 pixels (MN = 4096) has the intensity distribution shown in the following table (on the left). </a:t>
            </a:r>
          </a:p>
          <a:p>
            <a:pPr marL="268288" indent="-268288">
              <a:buClr>
                <a:srgbClr val="C00000"/>
              </a:buClr>
              <a:buFont typeface="Book Antiqua" pitchFamily="18" charset="0"/>
              <a:buChar char="♦"/>
              <a:defRPr/>
            </a:pPr>
            <a:r>
              <a:rPr lang="en-US" sz="2000" dirty="0">
                <a:latin typeface="+mn-lt"/>
              </a:rPr>
              <a:t>Get the histogram transformation function and make the output image with the specified histogram, listed in the table on the right.</a:t>
            </a:r>
          </a:p>
        </p:txBody>
      </p:sp>
      <p:pic>
        <p:nvPicPr>
          <p:cNvPr id="40966" name="Picture 5"/>
          <p:cNvPicPr>
            <a:picLocks noChangeAspect="1" noChangeArrowheads="1"/>
          </p:cNvPicPr>
          <p:nvPr/>
        </p:nvPicPr>
        <p:blipFill>
          <a:blip r:embed="rId3" cstate="print"/>
          <a:srcRect/>
          <a:stretch>
            <a:fillRect/>
          </a:stretch>
        </p:blipFill>
        <p:spPr bwMode="auto">
          <a:xfrm>
            <a:off x="0" y="2303860"/>
            <a:ext cx="5049838" cy="2700338"/>
          </a:xfrm>
          <a:prstGeom prst="rect">
            <a:avLst/>
          </a:prstGeom>
          <a:noFill/>
          <a:ln w="9525">
            <a:noFill/>
            <a:miter lim="800000"/>
            <a:headEnd/>
            <a:tailEnd/>
          </a:ln>
        </p:spPr>
      </p:pic>
      <p:pic>
        <p:nvPicPr>
          <p:cNvPr id="40967" name="Picture 6"/>
          <p:cNvPicPr>
            <a:picLocks noChangeAspect="1" noChangeArrowheads="1"/>
          </p:cNvPicPr>
          <p:nvPr/>
        </p:nvPicPr>
        <p:blipFill>
          <a:blip r:embed="rId4" cstate="print"/>
          <a:srcRect/>
          <a:stretch>
            <a:fillRect/>
          </a:stretch>
        </p:blipFill>
        <p:spPr bwMode="auto">
          <a:xfrm>
            <a:off x="5038726" y="2303860"/>
            <a:ext cx="4105275" cy="2669381"/>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E8E64BD-F8D0-4D8D-9B52-86420B576CCE}" type="slidenum">
              <a:rPr lang="en-US" smtClean="0"/>
              <a:pPr/>
              <a:t>13</a:t>
            </a:fld>
            <a:endParaRPr lang="en-US"/>
          </a:p>
        </p:txBody>
      </p:sp>
      <p:sp>
        <p:nvSpPr>
          <p:cNvPr id="57346" name="Rectangle 2"/>
          <p:cNvSpPr>
            <a:spLocks noGrp="1" noChangeArrowheads="1"/>
          </p:cNvSpPr>
          <p:nvPr>
            <p:ph type="title" idx="4294967295"/>
          </p:nvPr>
        </p:nvSpPr>
        <p:spPr>
          <a:xfrm>
            <a:off x="1187624" y="239713"/>
            <a:ext cx="6051376" cy="617537"/>
          </a:xfrm>
        </p:spPr>
        <p:txBody>
          <a:bodyPr>
            <a:normAutofit/>
          </a:bodyPr>
          <a:lstStyle/>
          <a:p>
            <a:pPr eaLnBrk="1" hangingPunct="1"/>
            <a:r>
              <a:rPr lang="en-IE" sz="2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Industrial Inspection</a:t>
            </a:r>
            <a:endParaRPr lang="en-US" sz="2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57347" name="Rectangle 3"/>
          <p:cNvSpPr>
            <a:spLocks noGrp="1" noChangeArrowheads="1"/>
          </p:cNvSpPr>
          <p:nvPr>
            <p:ph type="body" idx="4294967295"/>
          </p:nvPr>
        </p:nvSpPr>
        <p:spPr>
          <a:xfrm>
            <a:off x="0" y="842963"/>
            <a:ext cx="4621213" cy="4143375"/>
          </a:xfrm>
        </p:spPr>
        <p:txBody>
          <a:bodyPr/>
          <a:lstStyle/>
          <a:p>
            <a:pPr marL="355600" indent="-355600" eaLnBrk="1" hangingPunct="1"/>
            <a:r>
              <a:rPr lang="en-IE" dirty="0">
                <a:latin typeface="+mn-lt"/>
              </a:rPr>
              <a:t>Human operators are expensive, slow and</a:t>
            </a:r>
            <a:br>
              <a:rPr lang="en-IE" dirty="0">
                <a:latin typeface="+mn-lt"/>
              </a:rPr>
            </a:br>
            <a:r>
              <a:rPr lang="en-IE" dirty="0">
                <a:latin typeface="+mn-lt"/>
              </a:rPr>
              <a:t>unreliable</a:t>
            </a:r>
          </a:p>
          <a:p>
            <a:pPr marL="355600" indent="-355600" eaLnBrk="1" hangingPunct="1"/>
            <a:endParaRPr lang="en-IE" dirty="0">
              <a:latin typeface="+mn-lt"/>
            </a:endParaRPr>
          </a:p>
          <a:p>
            <a:pPr marL="355600" indent="-355600" eaLnBrk="1" hangingPunct="1"/>
            <a:r>
              <a:rPr lang="en-IE" dirty="0">
                <a:latin typeface="+mn-lt"/>
              </a:rPr>
              <a:t>Industrial vision systems </a:t>
            </a:r>
            <a:br>
              <a:rPr lang="en-IE" dirty="0">
                <a:latin typeface="+mn-lt"/>
              </a:rPr>
            </a:br>
            <a:r>
              <a:rPr lang="en-IE" dirty="0">
                <a:latin typeface="+mn-lt"/>
              </a:rPr>
              <a:t>are used in all kinds of industries</a:t>
            </a:r>
          </a:p>
        </p:txBody>
      </p:sp>
      <p:sp>
        <p:nvSpPr>
          <p:cNvPr id="5" name="Date Placeholder 4"/>
          <p:cNvSpPr>
            <a:spLocks noGrp="1"/>
          </p:cNvSpPr>
          <p:nvPr>
            <p:ph type="dt" sz="half" idx="4294967295"/>
          </p:nvPr>
        </p:nvSpPr>
        <p:spPr>
          <a:xfrm>
            <a:off x="0" y="4973638"/>
            <a:ext cx="2001838" cy="169862"/>
          </a:xfrm>
          <a:prstGeom prst="rect">
            <a:avLst/>
          </a:prstGeom>
        </p:spPr>
        <p:txBody>
          <a:bodyPr/>
          <a:lstStyle/>
          <a:p>
            <a:r>
              <a:rPr lang="en-US"/>
              <a:t>Jan 10, 2022</a:t>
            </a:r>
          </a:p>
        </p:txBody>
      </p:sp>
      <p:pic>
        <p:nvPicPr>
          <p:cNvPr id="57348" name="Picture 4"/>
          <p:cNvPicPr>
            <a:picLocks noChangeAspect="1" noChangeArrowheads="1"/>
          </p:cNvPicPr>
          <p:nvPr/>
        </p:nvPicPr>
        <p:blipFill>
          <a:blip r:embed="rId3" cstate="print"/>
          <a:srcRect l="19542"/>
          <a:stretch>
            <a:fillRect/>
          </a:stretch>
        </p:blipFill>
        <p:spPr bwMode="auto">
          <a:xfrm>
            <a:off x="4495800" y="1085850"/>
            <a:ext cx="3960812" cy="3908822"/>
          </a:xfrm>
          <a:prstGeom prst="rect">
            <a:avLst/>
          </a:prstGeom>
          <a:noFill/>
          <a:ln w="9525">
            <a:noFill/>
            <a:miter lim="800000"/>
            <a:headEnd/>
            <a:tailEnd/>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130</a:t>
            </a:fld>
            <a:endParaRPr lang="en"/>
          </a:p>
        </p:txBody>
      </p:sp>
      <p:sp>
        <p:nvSpPr>
          <p:cNvPr id="3" name="Rectangle 2"/>
          <p:cNvSpPr/>
          <p:nvPr/>
        </p:nvSpPr>
        <p:spPr>
          <a:xfrm>
            <a:off x="323528" y="555526"/>
            <a:ext cx="2664296" cy="3416320"/>
          </a:xfrm>
          <a:prstGeom prst="rect">
            <a:avLst/>
          </a:prstGeom>
        </p:spPr>
        <p:txBody>
          <a:bodyPr wrap="square">
            <a:spAutoFit/>
          </a:bodyPr>
          <a:lstStyle/>
          <a:p>
            <a:pPr marL="457200" lvl="0" indent="-457200">
              <a:buFont typeface="+mj-lt"/>
              <a:buAutoNum type="arabicPeriod"/>
            </a:pPr>
            <a:r>
              <a:rPr lang="en-IN" sz="2400" dirty="0">
                <a:solidFill>
                  <a:srgbClr val="0070C0"/>
                </a:solidFill>
                <a:latin typeface="Georgia"/>
              </a:rPr>
              <a:t>Equalize the histogram of the input image. </a:t>
            </a:r>
            <a:r>
              <a:rPr lang="en-US" sz="2400" dirty="0">
                <a:solidFill>
                  <a:srgbClr val="0070C0"/>
                </a:solidFill>
                <a:latin typeface="Georgia"/>
              </a:rPr>
              <a:t>Round the resulting values, </a:t>
            </a:r>
            <a:r>
              <a:rPr lang="en-US" sz="2400" dirty="0" err="1">
                <a:solidFill>
                  <a:srgbClr val="0070C0"/>
                </a:solidFill>
                <a:latin typeface="Georgia"/>
              </a:rPr>
              <a:t>s</a:t>
            </a:r>
            <a:r>
              <a:rPr lang="en-US" sz="2400" baseline="-25000" dirty="0" err="1">
                <a:solidFill>
                  <a:srgbClr val="0070C0"/>
                </a:solidFill>
                <a:latin typeface="Georgia"/>
              </a:rPr>
              <a:t>k</a:t>
            </a:r>
            <a:r>
              <a:rPr lang="en-US" sz="2400" dirty="0">
                <a:solidFill>
                  <a:srgbClr val="0070C0"/>
                </a:solidFill>
                <a:latin typeface="Georgia"/>
              </a:rPr>
              <a:t> , to the integer range [0, L − 1].</a:t>
            </a:r>
          </a:p>
        </p:txBody>
      </p:sp>
      <p:graphicFrame>
        <p:nvGraphicFramePr>
          <p:cNvPr id="8" name="Table 7"/>
          <p:cNvGraphicFramePr>
            <a:graphicFrameLocks noGrp="1"/>
          </p:cNvGraphicFramePr>
          <p:nvPr/>
        </p:nvGraphicFramePr>
        <p:xfrm>
          <a:off x="3203848" y="267494"/>
          <a:ext cx="5448666" cy="4149400"/>
        </p:xfrm>
        <a:graphic>
          <a:graphicData uri="http://schemas.openxmlformats.org/drawingml/2006/table">
            <a:tbl>
              <a:tblPr>
                <a:tableStyleId>{08FB837D-C827-4EFA-A057-4D05807E0F7C}</a:tableStyleId>
              </a:tblPr>
              <a:tblGrid>
                <a:gridCol w="1018009">
                  <a:extLst>
                    <a:ext uri="{9D8B030D-6E8A-4147-A177-3AD203B41FA5}">
                      <a16:colId xmlns:a16="http://schemas.microsoft.com/office/drawing/2014/main" val="20000"/>
                    </a:ext>
                  </a:extLst>
                </a:gridCol>
                <a:gridCol w="894615">
                  <a:extLst>
                    <a:ext uri="{9D8B030D-6E8A-4147-A177-3AD203B41FA5}">
                      <a16:colId xmlns:a16="http://schemas.microsoft.com/office/drawing/2014/main" val="20001"/>
                    </a:ext>
                  </a:extLst>
                </a:gridCol>
                <a:gridCol w="940888">
                  <a:extLst>
                    <a:ext uri="{9D8B030D-6E8A-4147-A177-3AD203B41FA5}">
                      <a16:colId xmlns:a16="http://schemas.microsoft.com/office/drawing/2014/main" val="20002"/>
                    </a:ext>
                  </a:extLst>
                </a:gridCol>
                <a:gridCol w="740371">
                  <a:extLst>
                    <a:ext uri="{9D8B030D-6E8A-4147-A177-3AD203B41FA5}">
                      <a16:colId xmlns:a16="http://schemas.microsoft.com/office/drawing/2014/main" val="20003"/>
                    </a:ext>
                  </a:extLst>
                </a:gridCol>
                <a:gridCol w="940888">
                  <a:extLst>
                    <a:ext uri="{9D8B030D-6E8A-4147-A177-3AD203B41FA5}">
                      <a16:colId xmlns:a16="http://schemas.microsoft.com/office/drawing/2014/main" val="20004"/>
                    </a:ext>
                  </a:extLst>
                </a:gridCol>
                <a:gridCol w="913895">
                  <a:extLst>
                    <a:ext uri="{9D8B030D-6E8A-4147-A177-3AD203B41FA5}">
                      <a16:colId xmlns:a16="http://schemas.microsoft.com/office/drawing/2014/main" val="20005"/>
                    </a:ext>
                  </a:extLst>
                </a:gridCol>
              </a:tblGrid>
              <a:tr h="1163242">
                <a:tc>
                  <a:txBody>
                    <a:bodyPr/>
                    <a:lstStyle/>
                    <a:p>
                      <a:pPr algn="ctr" fontAlgn="ctr"/>
                      <a:r>
                        <a:rPr lang="en-US" sz="2000" u="none" strike="noStrike" dirty="0"/>
                        <a:t>I/p </a:t>
                      </a:r>
                      <a:br>
                        <a:rPr lang="en-US" sz="2000" u="none" strike="noStrike" dirty="0"/>
                      </a:br>
                      <a:r>
                        <a:rPr lang="en-US" sz="2000" u="none" strike="noStrike" dirty="0"/>
                        <a:t>Gray Level</a:t>
                      </a:r>
                      <a:br>
                        <a:rPr lang="en-US" sz="2000" u="none" strike="noStrike" dirty="0"/>
                      </a:br>
                      <a:r>
                        <a:rPr lang="en-US" sz="2000" u="none" strike="noStrike" dirty="0"/>
                        <a:t>(</a:t>
                      </a:r>
                      <a:r>
                        <a:rPr lang="en-US" sz="2000" u="none" strike="noStrike" dirty="0" err="1"/>
                        <a:t>r</a:t>
                      </a:r>
                      <a:r>
                        <a:rPr lang="en-US" sz="2000" u="none" strike="noStrike" baseline="-25000" dirty="0" err="1"/>
                        <a:t>k</a:t>
                      </a:r>
                      <a:r>
                        <a:rPr lang="en-US" sz="2000" u="none" strike="noStrike" dirty="0"/>
                        <a:t>) </a:t>
                      </a:r>
                      <a:endParaRPr lang="en-US" sz="2000" b="0" i="0" u="none" strike="noStrike" dirty="0">
                        <a:solidFill>
                          <a:srgbClr val="000000"/>
                        </a:solidFill>
                        <a:latin typeface="Calibri"/>
                      </a:endParaRPr>
                    </a:p>
                  </a:txBody>
                  <a:tcPr marL="9525" marR="9525" marT="9525" marB="0" anchor="ctr"/>
                </a:tc>
                <a:tc>
                  <a:txBody>
                    <a:bodyPr/>
                    <a:lstStyle/>
                    <a:p>
                      <a:pPr algn="ctr" fontAlgn="ctr"/>
                      <a:r>
                        <a:rPr lang="en-US" sz="2000" u="none" strike="noStrike"/>
                        <a:t>no. of pixels</a:t>
                      </a:r>
                      <a:br>
                        <a:rPr lang="en-US" sz="2000" u="none" strike="noStrike"/>
                      </a:br>
                      <a:r>
                        <a:rPr lang="en-US" sz="2000" u="none" strike="noStrike"/>
                        <a:t>(n</a:t>
                      </a:r>
                      <a:r>
                        <a:rPr lang="en-US" sz="2000" u="none" strike="noStrike" baseline="-25000"/>
                        <a:t>k</a:t>
                      </a:r>
                      <a:r>
                        <a:rPr lang="en-US" sz="2000" u="none" strike="noStrike"/>
                        <a:t>)</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b="0" i="0" u="none" strike="noStrike" dirty="0">
                          <a:solidFill>
                            <a:srgbClr val="000000"/>
                          </a:solidFill>
                          <a:latin typeface="+mn-lt"/>
                        </a:rPr>
                        <a:t>p(</a:t>
                      </a:r>
                      <a:r>
                        <a:rPr lang="en-US" sz="2000" b="0" i="0" u="none" strike="noStrike" dirty="0" err="1">
                          <a:solidFill>
                            <a:srgbClr val="000000"/>
                          </a:solidFill>
                          <a:latin typeface="+mn-lt"/>
                        </a:rPr>
                        <a:t>r</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 = </a:t>
                      </a:r>
                      <a:r>
                        <a:rPr lang="en-US" sz="2000" b="0" i="0" u="none" strike="noStrike" dirty="0" err="1">
                          <a:solidFill>
                            <a:srgbClr val="000000"/>
                          </a:solidFill>
                          <a:latin typeface="+mn-lt"/>
                        </a:rPr>
                        <a:t>n</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/MN</a:t>
                      </a:r>
                    </a:p>
                  </a:txBody>
                  <a:tcPr marL="0" marR="0" marT="0" marB="0" anchor="ctr"/>
                </a:tc>
                <a:tc>
                  <a:txBody>
                    <a:bodyPr/>
                    <a:lstStyle/>
                    <a:p>
                      <a:pPr algn="ctr" fontAlgn="ctr"/>
                      <a:r>
                        <a:rPr lang="el-GR" sz="2000" u="none" strike="noStrike" dirty="0"/>
                        <a:t>Σ</a:t>
                      </a:r>
                      <a:endParaRPr lang="el-GR" sz="2000" b="0" i="0" u="none" strike="noStrike" dirty="0">
                        <a:solidFill>
                          <a:srgbClr val="000000"/>
                        </a:solidFill>
                        <a:latin typeface="Calibri"/>
                      </a:endParaRPr>
                    </a:p>
                  </a:txBody>
                  <a:tcPr marL="9525" marR="9525" marT="9525" marB="0" anchor="ctr"/>
                </a:tc>
                <a:tc>
                  <a:txBody>
                    <a:bodyPr/>
                    <a:lstStyle/>
                    <a:p>
                      <a:pPr algn="ctr" fontAlgn="ctr"/>
                      <a:r>
                        <a:rPr lang="en-US" sz="2000" u="none" strike="noStrike"/>
                        <a:t>(L-1)</a:t>
                      </a:r>
                      <a:r>
                        <a:rPr lang="el-GR" sz="2000" u="none" strike="noStrike"/>
                        <a:t>Σ</a:t>
                      </a:r>
                      <a:endParaRPr lang="el-GR"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O/p </a:t>
                      </a:r>
                      <a:br>
                        <a:rPr lang="en-US" sz="2000" u="none" strike="noStrike"/>
                      </a:br>
                      <a:r>
                        <a:rPr lang="en-US" sz="2000" u="none" strike="noStrike"/>
                        <a:t>Gray Level</a:t>
                      </a:r>
                      <a:br>
                        <a:rPr lang="en-US" sz="2000" u="none" strike="noStrike"/>
                      </a:br>
                      <a:r>
                        <a:rPr lang="en-US" sz="2000" u="none" strike="noStrike"/>
                        <a:t>(s)</a:t>
                      </a:r>
                      <a:endParaRPr lang="en-US" sz="2000" b="0" i="0" u="none" strike="noStrike">
                        <a:solidFill>
                          <a:srgbClr val="000000"/>
                        </a:solidFill>
                        <a:latin typeface="Calibri"/>
                      </a:endParaRPr>
                    </a:p>
                  </a:txBody>
                  <a:tcPr marL="9525" marR="9525" marT="9525" marB="0" anchor="ctr"/>
                </a:tc>
                <a:extLst>
                  <a:ext uri="{0D108BD9-81ED-4DB2-BD59-A6C34878D82A}">
                    <a16:rowId xmlns:a16="http://schemas.microsoft.com/office/drawing/2014/main" val="10000"/>
                  </a:ext>
                </a:extLst>
              </a:tr>
              <a:tr h="363785">
                <a:tc>
                  <a:txBody>
                    <a:bodyPr/>
                    <a:lstStyle/>
                    <a:p>
                      <a:pPr algn="ctr" fontAlgn="ctr"/>
                      <a:r>
                        <a:rPr lang="en-US" sz="2000" u="none" strike="noStrike"/>
                        <a:t>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790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0.19</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0.19</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1.33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a:t>
                      </a:r>
                      <a:endParaRPr lang="en-US" sz="2000" b="0" i="0" u="none" strike="noStrike">
                        <a:solidFill>
                          <a:srgbClr val="000000"/>
                        </a:solidFill>
                        <a:latin typeface="Calibri"/>
                      </a:endParaRPr>
                    </a:p>
                  </a:txBody>
                  <a:tcPr marL="9525" marR="9525" marT="9525" marB="0" anchor="ctr"/>
                </a:tc>
                <a:extLst>
                  <a:ext uri="{0D108BD9-81ED-4DB2-BD59-A6C34878D82A}">
                    <a16:rowId xmlns:a16="http://schemas.microsoft.com/office/drawing/2014/main" val="10001"/>
                  </a:ext>
                </a:extLst>
              </a:tr>
              <a:tr h="363785">
                <a:tc>
                  <a:txBody>
                    <a:bodyPr/>
                    <a:lstStyle/>
                    <a:p>
                      <a:pPr algn="ctr" fontAlgn="ctr"/>
                      <a:r>
                        <a:rPr lang="en-US" sz="2000" u="none" strike="noStrike"/>
                        <a:t>1</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1023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0.25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0.44</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3.08</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3</a:t>
                      </a:r>
                      <a:endParaRPr lang="en-US" sz="2000" b="0" i="0" u="none" strike="noStrike">
                        <a:solidFill>
                          <a:srgbClr val="000000"/>
                        </a:solidFill>
                        <a:latin typeface="Calibri"/>
                      </a:endParaRPr>
                    </a:p>
                  </a:txBody>
                  <a:tcPr marL="9525" marR="9525" marT="9525" marB="0" anchor="ctr"/>
                </a:tc>
                <a:extLst>
                  <a:ext uri="{0D108BD9-81ED-4DB2-BD59-A6C34878D82A}">
                    <a16:rowId xmlns:a16="http://schemas.microsoft.com/office/drawing/2014/main" val="10002"/>
                  </a:ext>
                </a:extLst>
              </a:tr>
              <a:tr h="363785">
                <a:tc>
                  <a:txBody>
                    <a:bodyPr/>
                    <a:lstStyle/>
                    <a:p>
                      <a:pPr algn="ctr" fontAlgn="ctr"/>
                      <a:r>
                        <a:rPr lang="en-US" sz="2000" u="none" strike="noStrike"/>
                        <a:t>2</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850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0.21</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0.65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4.55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5</a:t>
                      </a:r>
                      <a:endParaRPr lang="en-US" sz="2000" b="0" i="0" u="none" strike="noStrike">
                        <a:solidFill>
                          <a:srgbClr val="000000"/>
                        </a:solidFill>
                        <a:latin typeface="Calibri"/>
                      </a:endParaRPr>
                    </a:p>
                  </a:txBody>
                  <a:tcPr marL="9525" marR="9525" marT="9525" marB="0" anchor="ctr"/>
                </a:tc>
                <a:extLst>
                  <a:ext uri="{0D108BD9-81ED-4DB2-BD59-A6C34878D82A}">
                    <a16:rowId xmlns:a16="http://schemas.microsoft.com/office/drawing/2014/main" val="10003"/>
                  </a:ext>
                </a:extLst>
              </a:tr>
              <a:tr h="363785">
                <a:tc>
                  <a:txBody>
                    <a:bodyPr/>
                    <a:lstStyle/>
                    <a:p>
                      <a:pPr algn="ctr" fontAlgn="ctr"/>
                      <a:r>
                        <a:rPr lang="en-US" sz="2000" u="none" strike="noStrike"/>
                        <a:t>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656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0.16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0.81</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5.67</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a:t>
                      </a:r>
                      <a:endParaRPr lang="en-US" sz="2000" b="0" i="0" u="none" strike="noStrike">
                        <a:solidFill>
                          <a:srgbClr val="000000"/>
                        </a:solidFill>
                        <a:latin typeface="Calibri"/>
                      </a:endParaRPr>
                    </a:p>
                  </a:txBody>
                  <a:tcPr marL="9525" marR="9525" marT="9525" marB="0" anchor="ctr"/>
                </a:tc>
                <a:extLst>
                  <a:ext uri="{0D108BD9-81ED-4DB2-BD59-A6C34878D82A}">
                    <a16:rowId xmlns:a16="http://schemas.microsoft.com/office/drawing/2014/main" val="10004"/>
                  </a:ext>
                </a:extLst>
              </a:tr>
              <a:tr h="363785">
                <a:tc>
                  <a:txBody>
                    <a:bodyPr/>
                    <a:lstStyle/>
                    <a:p>
                      <a:pPr algn="ctr" fontAlgn="ctr"/>
                      <a:r>
                        <a:rPr lang="en-US" sz="2000" u="none" strike="noStrike"/>
                        <a:t>4</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329</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0.08</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0.89</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6.23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a:t>
                      </a:r>
                      <a:endParaRPr lang="en-US" sz="2000" b="0" i="0" u="none" strike="noStrike">
                        <a:solidFill>
                          <a:srgbClr val="000000"/>
                        </a:solidFill>
                        <a:latin typeface="Calibri"/>
                      </a:endParaRPr>
                    </a:p>
                  </a:txBody>
                  <a:tcPr marL="9525" marR="9525" marT="9525" marB="0" anchor="ctr"/>
                </a:tc>
                <a:extLst>
                  <a:ext uri="{0D108BD9-81ED-4DB2-BD59-A6C34878D82A}">
                    <a16:rowId xmlns:a16="http://schemas.microsoft.com/office/drawing/2014/main" val="10005"/>
                  </a:ext>
                </a:extLst>
              </a:tr>
              <a:tr h="363785">
                <a:tc>
                  <a:txBody>
                    <a:bodyPr/>
                    <a:lstStyle/>
                    <a:p>
                      <a:pPr algn="ctr" fontAlgn="ctr"/>
                      <a:r>
                        <a:rPr lang="en-US" sz="2000" u="none" strike="noStrike"/>
                        <a:t>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245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0.06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0.95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6.65</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7</a:t>
                      </a:r>
                      <a:endParaRPr lang="en-US" sz="2000" b="0" i="0" u="none" strike="noStrike">
                        <a:solidFill>
                          <a:srgbClr val="000000"/>
                        </a:solidFill>
                        <a:latin typeface="Calibri"/>
                      </a:endParaRPr>
                    </a:p>
                  </a:txBody>
                  <a:tcPr marL="9525" marR="9525" marT="9525" marB="0" anchor="ctr"/>
                </a:tc>
                <a:extLst>
                  <a:ext uri="{0D108BD9-81ED-4DB2-BD59-A6C34878D82A}">
                    <a16:rowId xmlns:a16="http://schemas.microsoft.com/office/drawing/2014/main" val="10006"/>
                  </a:ext>
                </a:extLst>
              </a:tr>
              <a:tr h="363785">
                <a:tc>
                  <a:txBody>
                    <a:bodyPr/>
                    <a:lstStyle/>
                    <a:p>
                      <a:pPr algn="ctr" fontAlgn="ctr"/>
                      <a:r>
                        <a:rPr lang="en-US" sz="2000" u="none" strike="noStrike"/>
                        <a:t>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122</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0.03</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0.98</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6.86</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7</a:t>
                      </a:r>
                      <a:endParaRPr lang="en-US" sz="2000" b="0" i="0" u="none" strike="noStrike">
                        <a:solidFill>
                          <a:srgbClr val="000000"/>
                        </a:solidFill>
                        <a:latin typeface="Calibri"/>
                      </a:endParaRPr>
                    </a:p>
                  </a:txBody>
                  <a:tcPr marL="9525" marR="9525" marT="9525" marB="0" anchor="ctr"/>
                </a:tc>
                <a:extLst>
                  <a:ext uri="{0D108BD9-81ED-4DB2-BD59-A6C34878D82A}">
                    <a16:rowId xmlns:a16="http://schemas.microsoft.com/office/drawing/2014/main" val="10007"/>
                  </a:ext>
                </a:extLst>
              </a:tr>
              <a:tr h="374180">
                <a:tc>
                  <a:txBody>
                    <a:bodyPr/>
                    <a:lstStyle/>
                    <a:p>
                      <a:pPr algn="ctr" fontAlgn="ctr"/>
                      <a:r>
                        <a:rPr lang="en-US" sz="2000" u="none" strike="noStrike"/>
                        <a:t>7</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81</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0.02</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1.00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a:t>7.00</a:t>
                      </a:r>
                      <a:endParaRPr lang="en-US" sz="2000" b="0" i="0" u="none" strike="noStrike">
                        <a:solidFill>
                          <a:srgbClr val="000000"/>
                        </a:solidFill>
                        <a:latin typeface="Calibri"/>
                      </a:endParaRPr>
                    </a:p>
                  </a:txBody>
                  <a:tcPr marL="9525" marR="9525" marT="9525" marB="0" anchor="ctr"/>
                </a:tc>
                <a:tc>
                  <a:txBody>
                    <a:bodyPr/>
                    <a:lstStyle/>
                    <a:p>
                      <a:pPr algn="ctr" fontAlgn="ctr"/>
                      <a:r>
                        <a:rPr lang="en-US" sz="2000" u="none" strike="noStrike" dirty="0"/>
                        <a:t>7</a:t>
                      </a:r>
                      <a:endParaRPr lang="en-US" sz="2000" b="0" i="0" u="none" strike="noStrike" dirty="0">
                        <a:solidFill>
                          <a:srgbClr val="000000"/>
                        </a:solidFill>
                        <a:latin typeface="Calibri"/>
                      </a:endParaRPr>
                    </a:p>
                  </a:txBody>
                  <a:tcPr marL="9525" marR="9525" marT="9525" marB="0" anchor="ct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131</a:t>
            </a:fld>
            <a:endParaRPr lang="en"/>
          </a:p>
        </p:txBody>
      </p:sp>
      <p:sp>
        <p:nvSpPr>
          <p:cNvPr id="3" name="Rectangle 2"/>
          <p:cNvSpPr/>
          <p:nvPr/>
        </p:nvSpPr>
        <p:spPr>
          <a:xfrm>
            <a:off x="251520" y="619185"/>
            <a:ext cx="2880320" cy="4524315"/>
          </a:xfrm>
          <a:prstGeom prst="rect">
            <a:avLst/>
          </a:prstGeom>
        </p:spPr>
        <p:txBody>
          <a:bodyPr wrap="square">
            <a:spAutoFit/>
          </a:bodyPr>
          <a:lstStyle/>
          <a:p>
            <a:pPr marL="268288" lvl="0" indent="-268288">
              <a:buFont typeface="+mj-lt"/>
              <a:buAutoNum type="arabicPeriod" startAt="2"/>
            </a:pPr>
            <a:r>
              <a:rPr lang="en-IN" sz="2400" dirty="0">
                <a:solidFill>
                  <a:srgbClr val="0070C0"/>
                </a:solidFill>
                <a:latin typeface="Georgia"/>
              </a:rPr>
              <a:t>Equalize the image whose histogram we want to match. </a:t>
            </a:r>
            <a:r>
              <a:rPr lang="en-US" sz="2400" dirty="0">
                <a:solidFill>
                  <a:srgbClr val="0070C0"/>
                </a:solidFill>
                <a:latin typeface="Georgia"/>
              </a:rPr>
              <a:t>Round the resulting values, </a:t>
            </a:r>
            <a:r>
              <a:rPr lang="en-US" sz="2400" dirty="0" err="1">
                <a:solidFill>
                  <a:srgbClr val="0070C0"/>
                </a:solidFill>
                <a:latin typeface="Georgia"/>
              </a:rPr>
              <a:t>v</a:t>
            </a:r>
            <a:r>
              <a:rPr lang="en-US" sz="2400" baseline="-25000" dirty="0" err="1">
                <a:solidFill>
                  <a:srgbClr val="0070C0"/>
                </a:solidFill>
                <a:latin typeface="Georgia"/>
              </a:rPr>
              <a:t>k</a:t>
            </a:r>
            <a:r>
              <a:rPr lang="en-US" sz="2400" dirty="0">
                <a:solidFill>
                  <a:srgbClr val="0070C0"/>
                </a:solidFill>
                <a:latin typeface="Georgia"/>
              </a:rPr>
              <a:t> , to the integer range [0, L − 1]. Store the rounded values of G in a lookup table.</a:t>
            </a:r>
          </a:p>
        </p:txBody>
      </p:sp>
      <p:graphicFrame>
        <p:nvGraphicFramePr>
          <p:cNvPr id="6" name="Table 5"/>
          <p:cNvGraphicFramePr>
            <a:graphicFrameLocks noGrp="1"/>
          </p:cNvGraphicFramePr>
          <p:nvPr/>
        </p:nvGraphicFramePr>
        <p:xfrm>
          <a:off x="3250020" y="195486"/>
          <a:ext cx="5642460" cy="4643470"/>
        </p:xfrm>
        <a:graphic>
          <a:graphicData uri="http://schemas.openxmlformats.org/drawingml/2006/table">
            <a:tbl>
              <a:tblPr>
                <a:gradFill rotWithShape="1">
                  <a:gsLst>
                    <a:gs pos="0">
                      <a:srgbClr val="F9B639">
                        <a:tint val="15000"/>
                        <a:satMod val="250000"/>
                      </a:srgbClr>
                    </a:gs>
                    <a:gs pos="49000">
                      <a:srgbClr val="F9B639">
                        <a:tint val="50000"/>
                        <a:satMod val="200000"/>
                      </a:srgbClr>
                    </a:gs>
                    <a:gs pos="49100">
                      <a:srgbClr val="F9B639">
                        <a:tint val="64000"/>
                        <a:satMod val="160000"/>
                      </a:srgbClr>
                    </a:gs>
                    <a:gs pos="92000">
                      <a:srgbClr val="F9B639">
                        <a:tint val="50000"/>
                        <a:satMod val="200000"/>
                      </a:srgbClr>
                    </a:gs>
                    <a:gs pos="100000">
                      <a:srgbClr val="F9B639">
                        <a:tint val="43000"/>
                        <a:satMod val="190000"/>
                      </a:srgbClr>
                    </a:gs>
                  </a:gsLst>
                  <a:lin ang="5400000" scaled="1"/>
                </a:gradFill>
                <a:effectLst>
                  <a:outerShdw blurRad="50800" dist="25000" dir="5400000" rotWithShape="0">
                    <a:srgbClr val="F9B639">
                      <a:shade val="30000"/>
                      <a:satMod val="150000"/>
                      <a:alpha val="38000"/>
                    </a:srgbClr>
                  </a:outerShdw>
                </a:effectLst>
              </a:tblPr>
              <a:tblGrid>
                <a:gridCol w="1201299">
                  <a:extLst>
                    <a:ext uri="{9D8B030D-6E8A-4147-A177-3AD203B41FA5}">
                      <a16:colId xmlns:a16="http://schemas.microsoft.com/office/drawing/2014/main" val="20000"/>
                    </a:ext>
                  </a:extLst>
                </a:gridCol>
                <a:gridCol w="1164895">
                  <a:extLst>
                    <a:ext uri="{9D8B030D-6E8A-4147-A177-3AD203B41FA5}">
                      <a16:colId xmlns:a16="http://schemas.microsoft.com/office/drawing/2014/main" val="20001"/>
                    </a:ext>
                  </a:extLst>
                </a:gridCol>
                <a:gridCol w="1110290">
                  <a:extLst>
                    <a:ext uri="{9D8B030D-6E8A-4147-A177-3AD203B41FA5}">
                      <a16:colId xmlns:a16="http://schemas.microsoft.com/office/drawing/2014/main" val="20002"/>
                    </a:ext>
                  </a:extLst>
                </a:gridCol>
                <a:gridCol w="1055686">
                  <a:extLst>
                    <a:ext uri="{9D8B030D-6E8A-4147-A177-3AD203B41FA5}">
                      <a16:colId xmlns:a16="http://schemas.microsoft.com/office/drawing/2014/main" val="20003"/>
                    </a:ext>
                  </a:extLst>
                </a:gridCol>
                <a:gridCol w="1110290">
                  <a:extLst>
                    <a:ext uri="{9D8B030D-6E8A-4147-A177-3AD203B41FA5}">
                      <a16:colId xmlns:a16="http://schemas.microsoft.com/office/drawing/2014/main" val="20004"/>
                    </a:ext>
                  </a:extLst>
                </a:gridCol>
              </a:tblGrid>
              <a:tr h="1594837">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Gray Level</a:t>
                      </a:r>
                      <a:br>
                        <a:rPr lang="en-US" sz="2000" u="none" strike="noStrike"/>
                      </a:br>
                      <a:r>
                        <a:rPr lang="en-US" sz="2000" u="none" strike="noStrike"/>
                        <a:t>(z</a:t>
                      </a:r>
                      <a:r>
                        <a:rPr lang="en-US" sz="2000" u="none" strike="noStrike" baseline="-25000"/>
                        <a:t>k</a:t>
                      </a:r>
                      <a:r>
                        <a:rPr lang="en-US" sz="2000" u="none" strike="noStrike"/>
                        <a:t>) </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p(z</a:t>
                      </a:r>
                      <a:r>
                        <a:rPr lang="en-US" sz="2000" u="none" strike="noStrike" baseline="-25000"/>
                        <a:t>k</a:t>
                      </a:r>
                      <a:r>
                        <a:rPr lang="en-US" sz="2000" u="none" strike="noStrike"/>
                        <a:t>) = n</a:t>
                      </a:r>
                      <a:r>
                        <a:rPr lang="en-US" sz="2000" u="none" strike="noStrike" baseline="-25000"/>
                        <a:t>k</a:t>
                      </a:r>
                      <a:r>
                        <a:rPr lang="en-US" sz="2000" u="none" strike="noStrike"/>
                        <a:t>/MN</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l-GR" sz="2000" u="none" strike="noStrike"/>
                        <a:t>Σ</a:t>
                      </a:r>
                      <a:endParaRPr lang="el-GR"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(L-1)</a:t>
                      </a:r>
                      <a:r>
                        <a:rPr lang="el-GR" sz="2000" u="none" strike="noStrike"/>
                        <a:t>Σ</a:t>
                      </a:r>
                      <a:endParaRPr lang="el-GR"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O/p </a:t>
                      </a:r>
                      <a:br>
                        <a:rPr lang="en-US" sz="2000" u="none" strike="noStrike"/>
                      </a:br>
                      <a:r>
                        <a:rPr lang="en-US" sz="2000" u="none" strike="noStrike"/>
                        <a:t>Gray Level</a:t>
                      </a:r>
                      <a:br>
                        <a:rPr lang="en-US" sz="2000" u="none" strike="noStrike"/>
                      </a:br>
                      <a:r>
                        <a:rPr lang="en-US" sz="2000" u="none" strike="noStrike"/>
                        <a:t>G(z</a:t>
                      </a:r>
                      <a:r>
                        <a:rPr lang="en-US" sz="2000" u="none" strike="noStrike" baseline="-25000"/>
                        <a:t>k</a:t>
                      </a:r>
                      <a:r>
                        <a:rPr lang="en-US" sz="2000" u="none" strike="noStrike"/>
                        <a:t>)</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0.00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1</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0.00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2</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0.00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3</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0.15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0.15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1.05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1</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4</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0.20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0.35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2.45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2</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0.30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0.65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4.55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9723">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6</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0.20</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0.85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5.95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6</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90572">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7</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0.15</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1</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a:t>7</a:t>
                      </a:r>
                      <a:endParaRPr lang="en-US" sz="2000" b="0" i="0" u="none" strike="noStrike">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omic Sans MS"/>
                          <a:sym typeface="Arial"/>
                        </a:defRPr>
                      </a:lvl9pPr>
                    </a:lstStyle>
                    <a:p>
                      <a:pPr algn="ctr" fontAlgn="ctr"/>
                      <a:r>
                        <a:rPr lang="en-US" sz="2000" u="none" strike="noStrike" dirty="0"/>
                        <a:t>7</a:t>
                      </a:r>
                      <a:endParaRPr lang="en-US" sz="2000" b="0" i="0" u="none" strike="noStrike" dirty="0">
                        <a:solidFill>
                          <a:srgbClr val="000000"/>
                        </a:solidFill>
                        <a:latin typeface="Calibri"/>
                      </a:endParaRPr>
                    </a:p>
                  </a:txBody>
                  <a:tcPr marL="0" marR="0" marT="0" marB="0" anchor="ctr">
                    <a:lnL w="11430" cap="flat" cmpd="sng" algn="ctr">
                      <a:solidFill>
                        <a:srgbClr val="F9B639"/>
                      </a:solidFill>
                      <a:prstDash val="solid"/>
                    </a:lnL>
                    <a:lnR w="11430" cap="flat" cmpd="sng" algn="ctr">
                      <a:solidFill>
                        <a:srgbClr val="F9B639"/>
                      </a:solidFill>
                      <a:prstDash val="solid"/>
                    </a:lnR>
                    <a:lnT w="11430" cap="flat" cmpd="sng" algn="ctr">
                      <a:solidFill>
                        <a:srgbClr val="F9B639"/>
                      </a:solidFill>
                      <a:prstDash val="solid"/>
                    </a:lnT>
                    <a:lnB w="11430" cap="flat" cmpd="sng" algn="ctr">
                      <a:solidFill>
                        <a:srgbClr val="F9B63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7" name="Rectangle 6"/>
          <p:cNvSpPr/>
          <p:nvPr/>
        </p:nvSpPr>
        <p:spPr>
          <a:xfrm>
            <a:off x="5618459" y="1767123"/>
            <a:ext cx="1041773" cy="3071834"/>
          </a:xfrm>
          <a:prstGeom prst="rect">
            <a:avLst/>
          </a:prstGeom>
          <a:gradFill rotWithShape="1">
            <a:gsLst>
              <a:gs pos="0">
                <a:srgbClr val="F9B639">
                  <a:tint val="15000"/>
                  <a:satMod val="250000"/>
                </a:srgbClr>
              </a:gs>
              <a:gs pos="49000">
                <a:srgbClr val="F9B639">
                  <a:tint val="50000"/>
                  <a:satMod val="200000"/>
                </a:srgbClr>
              </a:gs>
              <a:gs pos="49100">
                <a:srgbClr val="F9B639">
                  <a:tint val="64000"/>
                  <a:satMod val="160000"/>
                </a:srgbClr>
              </a:gs>
              <a:gs pos="92000">
                <a:srgbClr val="F9B639">
                  <a:tint val="50000"/>
                  <a:satMod val="200000"/>
                </a:srgbClr>
              </a:gs>
              <a:gs pos="100000">
                <a:srgbClr val="F9B639">
                  <a:tint val="43000"/>
                  <a:satMod val="190000"/>
                </a:srgbClr>
              </a:gs>
            </a:gsLst>
            <a:lin ang="5400000" scaled="1"/>
          </a:gradFill>
          <a:ln w="11430" cap="flat" cmpd="sng" algn="ctr">
            <a:solidFill>
              <a:srgbClr val="F9B639"/>
            </a:solidFill>
            <a:prstDash val="solid"/>
          </a:ln>
          <a:effectLst>
            <a:outerShdw blurRad="50800" dist="25000" dir="5400000" rotWithShape="0">
              <a:srgbClr val="F9B639">
                <a:shade val="30000"/>
                <a:satMod val="15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mic Sans MS"/>
              <a:ea typeface="+mn-ea"/>
              <a:cs typeface="+mn-cs"/>
            </a:endParaRPr>
          </a:p>
        </p:txBody>
      </p:sp>
      <p:sp>
        <p:nvSpPr>
          <p:cNvPr id="8" name="Rectangle 7"/>
          <p:cNvSpPr/>
          <p:nvPr/>
        </p:nvSpPr>
        <p:spPr>
          <a:xfrm>
            <a:off x="6732240" y="1779662"/>
            <a:ext cx="1041774" cy="3071834"/>
          </a:xfrm>
          <a:prstGeom prst="rect">
            <a:avLst/>
          </a:prstGeom>
          <a:gradFill rotWithShape="1">
            <a:gsLst>
              <a:gs pos="0">
                <a:srgbClr val="F9B639">
                  <a:tint val="15000"/>
                  <a:satMod val="250000"/>
                </a:srgbClr>
              </a:gs>
              <a:gs pos="49000">
                <a:srgbClr val="F9B639">
                  <a:tint val="50000"/>
                  <a:satMod val="200000"/>
                </a:srgbClr>
              </a:gs>
              <a:gs pos="49100">
                <a:srgbClr val="F9B639">
                  <a:tint val="64000"/>
                  <a:satMod val="160000"/>
                </a:srgbClr>
              </a:gs>
              <a:gs pos="92000">
                <a:srgbClr val="F9B639">
                  <a:tint val="50000"/>
                  <a:satMod val="200000"/>
                </a:srgbClr>
              </a:gs>
              <a:gs pos="100000">
                <a:srgbClr val="F9B639">
                  <a:tint val="43000"/>
                  <a:satMod val="190000"/>
                </a:srgbClr>
              </a:gs>
            </a:gsLst>
            <a:lin ang="5400000" scaled="1"/>
          </a:gradFill>
          <a:ln w="11430" cap="flat" cmpd="sng" algn="ctr">
            <a:solidFill>
              <a:srgbClr val="F9B639"/>
            </a:solidFill>
            <a:prstDash val="solid"/>
          </a:ln>
          <a:effectLst>
            <a:outerShdw blurRad="50800" dist="25000" dir="5400000" rotWithShape="0">
              <a:srgbClr val="F9B639">
                <a:shade val="30000"/>
                <a:satMod val="15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mic Sans MS"/>
              <a:ea typeface="+mn-ea"/>
              <a:cs typeface="+mn-cs"/>
            </a:endParaRPr>
          </a:p>
        </p:txBody>
      </p:sp>
      <p:sp>
        <p:nvSpPr>
          <p:cNvPr id="9" name="Rectangle 8"/>
          <p:cNvSpPr/>
          <p:nvPr/>
        </p:nvSpPr>
        <p:spPr>
          <a:xfrm>
            <a:off x="7812360" y="1779662"/>
            <a:ext cx="1041774" cy="3071834"/>
          </a:xfrm>
          <a:prstGeom prst="rect">
            <a:avLst/>
          </a:prstGeom>
          <a:gradFill rotWithShape="1">
            <a:gsLst>
              <a:gs pos="0">
                <a:srgbClr val="F9B639">
                  <a:tint val="15000"/>
                  <a:satMod val="250000"/>
                </a:srgbClr>
              </a:gs>
              <a:gs pos="49000">
                <a:srgbClr val="F9B639">
                  <a:tint val="50000"/>
                  <a:satMod val="200000"/>
                </a:srgbClr>
              </a:gs>
              <a:gs pos="49100">
                <a:srgbClr val="F9B639">
                  <a:tint val="64000"/>
                  <a:satMod val="160000"/>
                </a:srgbClr>
              </a:gs>
              <a:gs pos="92000">
                <a:srgbClr val="F9B639">
                  <a:tint val="50000"/>
                  <a:satMod val="200000"/>
                </a:srgbClr>
              </a:gs>
              <a:gs pos="100000">
                <a:srgbClr val="F9B639">
                  <a:tint val="43000"/>
                  <a:satMod val="190000"/>
                </a:srgbClr>
              </a:gs>
            </a:gsLst>
            <a:lin ang="5400000" scaled="1"/>
          </a:gradFill>
          <a:ln w="11430" cap="flat" cmpd="sng" algn="ctr">
            <a:solidFill>
              <a:srgbClr val="F9B639"/>
            </a:solidFill>
            <a:prstDash val="solid"/>
          </a:ln>
          <a:effectLst>
            <a:outerShdw blurRad="50800" dist="25000" dir="5400000" rotWithShape="0">
              <a:srgbClr val="F9B639">
                <a:shade val="30000"/>
                <a:satMod val="15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mic Sans MS"/>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1000"/>
                                        <p:tgtEl>
                                          <p:spTgt spid="7"/>
                                        </p:tgtEl>
                                        <p:attrNameLst>
                                          <p:attrName>ppt_w</p:attrName>
                                        </p:attrNameLst>
                                      </p:cBhvr>
                                      <p:tavLst>
                                        <p:tav tm="0">
                                          <p:val>
                                            <p:strVal val="ppt_w"/>
                                          </p:val>
                                        </p:tav>
                                        <p:tav tm="100000">
                                          <p:val>
                                            <p:strVal val="ppt_w*0.70"/>
                                          </p:val>
                                        </p:tav>
                                      </p:tavLst>
                                    </p:anim>
                                    <p:anim calcmode="lin" valueType="num">
                                      <p:cBhvr>
                                        <p:cTn id="7" dur="1000"/>
                                        <p:tgtEl>
                                          <p:spTgt spid="7"/>
                                        </p:tgtEl>
                                        <p:attrNameLst>
                                          <p:attrName>ppt_h</p:attrName>
                                        </p:attrNameLst>
                                      </p:cBhvr>
                                      <p:tavLst>
                                        <p:tav tm="0">
                                          <p:val>
                                            <p:strVal val="ppt_h"/>
                                          </p:val>
                                        </p:tav>
                                        <p:tav tm="100000">
                                          <p:val>
                                            <p:strVal val="ppt_h"/>
                                          </p:val>
                                        </p:tav>
                                      </p:tavLst>
                                    </p:anim>
                                    <p:animEffect transition="out" filter="fade">
                                      <p:cBhvr>
                                        <p:cTn id="8" dur="1000"/>
                                        <p:tgtEl>
                                          <p:spTgt spid="7"/>
                                        </p:tgtEl>
                                      </p:cBhvr>
                                    </p:animEffect>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5" presetClass="exit" presetSubtype="0" fill="hold" grpId="0" nodeType="clickEffect">
                                  <p:stCondLst>
                                    <p:cond delay="0"/>
                                  </p:stCondLst>
                                  <p:childTnLst>
                                    <p:anim calcmode="lin" valueType="num">
                                      <p:cBhvr>
                                        <p:cTn id="13" dur="1000"/>
                                        <p:tgtEl>
                                          <p:spTgt spid="8"/>
                                        </p:tgtEl>
                                        <p:attrNameLst>
                                          <p:attrName>ppt_w</p:attrName>
                                        </p:attrNameLst>
                                      </p:cBhvr>
                                      <p:tavLst>
                                        <p:tav tm="0">
                                          <p:val>
                                            <p:strVal val="ppt_w"/>
                                          </p:val>
                                        </p:tav>
                                        <p:tav tm="100000">
                                          <p:val>
                                            <p:strVal val="ppt_w*0.70"/>
                                          </p:val>
                                        </p:tav>
                                      </p:tavLst>
                                    </p:anim>
                                    <p:anim calcmode="lin" valueType="num">
                                      <p:cBhvr>
                                        <p:cTn id="14" dur="1000"/>
                                        <p:tgtEl>
                                          <p:spTgt spid="8"/>
                                        </p:tgtEl>
                                        <p:attrNameLst>
                                          <p:attrName>ppt_h</p:attrName>
                                        </p:attrNameLst>
                                      </p:cBhvr>
                                      <p:tavLst>
                                        <p:tav tm="0">
                                          <p:val>
                                            <p:strVal val="ppt_h"/>
                                          </p:val>
                                        </p:tav>
                                        <p:tav tm="100000">
                                          <p:val>
                                            <p:strVal val="ppt_h"/>
                                          </p:val>
                                        </p:tav>
                                      </p:tavLst>
                                    </p:anim>
                                    <p:animEffect transition="out" filter="fade">
                                      <p:cBhvr>
                                        <p:cTn id="15" dur="1000"/>
                                        <p:tgtEl>
                                          <p:spTgt spid="8"/>
                                        </p:tgtEl>
                                      </p:cBhvr>
                                    </p:animEffect>
                                    <p:set>
                                      <p:cBhvr>
                                        <p:cTn id="16" dur="1" fill="hold">
                                          <p:stCondLst>
                                            <p:cond delay="9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5" presetClass="exit" presetSubtype="0" fill="hold" grpId="0" nodeType="clickEffect">
                                  <p:stCondLst>
                                    <p:cond delay="0"/>
                                  </p:stCondLst>
                                  <p:childTnLst>
                                    <p:anim calcmode="lin" valueType="num">
                                      <p:cBhvr>
                                        <p:cTn id="20" dur="1000"/>
                                        <p:tgtEl>
                                          <p:spTgt spid="9"/>
                                        </p:tgtEl>
                                        <p:attrNameLst>
                                          <p:attrName>ppt_w</p:attrName>
                                        </p:attrNameLst>
                                      </p:cBhvr>
                                      <p:tavLst>
                                        <p:tav tm="0">
                                          <p:val>
                                            <p:strVal val="ppt_w"/>
                                          </p:val>
                                        </p:tav>
                                        <p:tav tm="100000">
                                          <p:val>
                                            <p:strVal val="ppt_w*0.70"/>
                                          </p:val>
                                        </p:tav>
                                      </p:tavLst>
                                    </p:anim>
                                    <p:anim calcmode="lin" valueType="num">
                                      <p:cBhvr>
                                        <p:cTn id="21" dur="1000"/>
                                        <p:tgtEl>
                                          <p:spTgt spid="9"/>
                                        </p:tgtEl>
                                        <p:attrNameLst>
                                          <p:attrName>ppt_h</p:attrName>
                                        </p:attrNameLst>
                                      </p:cBhvr>
                                      <p:tavLst>
                                        <p:tav tm="0">
                                          <p:val>
                                            <p:strVal val="ppt_h"/>
                                          </p:val>
                                        </p:tav>
                                        <p:tav tm="100000">
                                          <p:val>
                                            <p:strVal val="ppt_h"/>
                                          </p:val>
                                        </p:tav>
                                      </p:tavLst>
                                    </p:anim>
                                    <p:animEffect transition="out" filter="fade">
                                      <p:cBhvr>
                                        <p:cTn id="22" dur="1000"/>
                                        <p:tgtEl>
                                          <p:spTgt spid="9"/>
                                        </p:tgtEl>
                                      </p:cBhvr>
                                    </p:animEffect>
                                    <p:set>
                                      <p:cBhvr>
                                        <p:cTn id="23"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132</a:t>
            </a:fld>
            <a:endParaRPr lang="en"/>
          </a:p>
        </p:txBody>
      </p:sp>
      <p:sp>
        <p:nvSpPr>
          <p:cNvPr id="3" name="Rectangle 2"/>
          <p:cNvSpPr/>
          <p:nvPr/>
        </p:nvSpPr>
        <p:spPr>
          <a:xfrm>
            <a:off x="179512" y="267494"/>
            <a:ext cx="3456384" cy="4832092"/>
          </a:xfrm>
          <a:prstGeom prst="rect">
            <a:avLst/>
          </a:prstGeom>
        </p:spPr>
        <p:txBody>
          <a:bodyPr wrap="square">
            <a:spAutoFit/>
          </a:bodyPr>
          <a:lstStyle/>
          <a:p>
            <a:pPr marL="361950" lvl="0" indent="-361950">
              <a:spcAft>
                <a:spcPts val="1800"/>
              </a:spcAft>
              <a:buFont typeface="+mj-lt"/>
              <a:buAutoNum type="arabicPeriod" startAt="3"/>
            </a:pPr>
            <a:r>
              <a:rPr lang="en-US" sz="2200" dirty="0">
                <a:solidFill>
                  <a:srgbClr val="0070C0"/>
                </a:solidFill>
                <a:latin typeface="Georgia"/>
              </a:rPr>
              <a:t>For every value of </a:t>
            </a:r>
            <a:r>
              <a:rPr lang="en-US" sz="2200" dirty="0" err="1">
                <a:solidFill>
                  <a:srgbClr val="0070C0"/>
                </a:solidFill>
                <a:latin typeface="Georgia"/>
              </a:rPr>
              <a:t>s</a:t>
            </a:r>
            <a:r>
              <a:rPr lang="en-US" sz="2200" baseline="-25000" dirty="0" err="1">
                <a:solidFill>
                  <a:srgbClr val="0070C0"/>
                </a:solidFill>
                <a:latin typeface="Georgia"/>
              </a:rPr>
              <a:t>k</a:t>
            </a:r>
            <a:r>
              <a:rPr lang="en-US" sz="2200" dirty="0">
                <a:solidFill>
                  <a:srgbClr val="0070C0"/>
                </a:solidFill>
                <a:latin typeface="Georgia"/>
              </a:rPr>
              <a:t> , k = 0,1, 2,…, L− 1, use the stored values of G to find the corresponding value of </a:t>
            </a:r>
            <a:r>
              <a:rPr lang="en-US" sz="2200" dirty="0" err="1">
                <a:solidFill>
                  <a:srgbClr val="0070C0"/>
                </a:solidFill>
                <a:latin typeface="Georgia"/>
              </a:rPr>
              <a:t>z</a:t>
            </a:r>
            <a:r>
              <a:rPr lang="en-US" sz="2200" baseline="-25000" dirty="0" err="1">
                <a:solidFill>
                  <a:srgbClr val="0070C0"/>
                </a:solidFill>
                <a:latin typeface="Georgia"/>
              </a:rPr>
              <a:t>q</a:t>
            </a:r>
            <a:r>
              <a:rPr lang="en-US" sz="2200" dirty="0">
                <a:solidFill>
                  <a:srgbClr val="0070C0"/>
                </a:solidFill>
                <a:latin typeface="Georgia"/>
              </a:rPr>
              <a:t> so that G (</a:t>
            </a:r>
            <a:r>
              <a:rPr lang="en-US" sz="2200" dirty="0" err="1">
                <a:solidFill>
                  <a:srgbClr val="0070C0"/>
                </a:solidFill>
                <a:latin typeface="Georgia"/>
              </a:rPr>
              <a:t>z</a:t>
            </a:r>
            <a:r>
              <a:rPr lang="en-US" sz="2200" baseline="-25000" dirty="0" err="1">
                <a:solidFill>
                  <a:srgbClr val="0070C0"/>
                </a:solidFill>
                <a:latin typeface="Georgia"/>
              </a:rPr>
              <a:t>q</a:t>
            </a:r>
            <a:r>
              <a:rPr lang="en-US" sz="2200" dirty="0">
                <a:solidFill>
                  <a:srgbClr val="0070C0"/>
                </a:solidFill>
                <a:latin typeface="Georgia"/>
              </a:rPr>
              <a:t>) is closest to </a:t>
            </a:r>
            <a:r>
              <a:rPr lang="en-US" sz="2200" dirty="0" err="1">
                <a:solidFill>
                  <a:srgbClr val="0070C0"/>
                </a:solidFill>
                <a:latin typeface="Georgia"/>
              </a:rPr>
              <a:t>s</a:t>
            </a:r>
            <a:r>
              <a:rPr lang="en-US" sz="2200" baseline="-25000" dirty="0" err="1">
                <a:solidFill>
                  <a:srgbClr val="0070C0"/>
                </a:solidFill>
                <a:latin typeface="Georgia"/>
              </a:rPr>
              <a:t>k</a:t>
            </a:r>
            <a:r>
              <a:rPr lang="en-US" sz="2200" dirty="0">
                <a:solidFill>
                  <a:srgbClr val="0070C0"/>
                </a:solidFill>
                <a:latin typeface="Georgia"/>
              </a:rPr>
              <a:t> . Store these mappings from s to z. When more than one value of </a:t>
            </a:r>
            <a:r>
              <a:rPr lang="en-US" sz="2200" dirty="0" err="1">
                <a:solidFill>
                  <a:srgbClr val="0070C0"/>
                </a:solidFill>
                <a:latin typeface="Georgia"/>
              </a:rPr>
              <a:t>z</a:t>
            </a:r>
            <a:r>
              <a:rPr lang="en-US" sz="2200" baseline="-25000" dirty="0" err="1">
                <a:solidFill>
                  <a:srgbClr val="0070C0"/>
                </a:solidFill>
                <a:latin typeface="Georgia"/>
              </a:rPr>
              <a:t>q</a:t>
            </a:r>
            <a:r>
              <a:rPr lang="en-US" sz="2200" dirty="0">
                <a:solidFill>
                  <a:srgbClr val="0070C0"/>
                </a:solidFill>
                <a:latin typeface="Georgia"/>
              </a:rPr>
              <a:t> gives the same match (i.e., the mapping is not unique), choose the smallest value by convention.</a:t>
            </a:r>
          </a:p>
        </p:txBody>
      </p:sp>
      <p:graphicFrame>
        <p:nvGraphicFramePr>
          <p:cNvPr id="4" name="Table 3"/>
          <p:cNvGraphicFramePr>
            <a:graphicFrameLocks noGrp="1"/>
          </p:cNvGraphicFramePr>
          <p:nvPr/>
        </p:nvGraphicFramePr>
        <p:xfrm>
          <a:off x="3779912" y="195484"/>
          <a:ext cx="1940234" cy="4948014"/>
        </p:xfrm>
        <a:graphic>
          <a:graphicData uri="http://schemas.openxmlformats.org/drawingml/2006/table">
            <a:tbl>
              <a:tblPr/>
              <a:tblGrid>
                <a:gridCol w="970117">
                  <a:extLst>
                    <a:ext uri="{9D8B030D-6E8A-4147-A177-3AD203B41FA5}">
                      <a16:colId xmlns:a16="http://schemas.microsoft.com/office/drawing/2014/main" val="20000"/>
                    </a:ext>
                  </a:extLst>
                </a:gridCol>
                <a:gridCol w="970117">
                  <a:extLst>
                    <a:ext uri="{9D8B030D-6E8A-4147-A177-3AD203B41FA5}">
                      <a16:colId xmlns:a16="http://schemas.microsoft.com/office/drawing/2014/main" val="20001"/>
                    </a:ext>
                  </a:extLst>
                </a:gridCol>
              </a:tblGrid>
              <a:tr h="1945007">
                <a:tc>
                  <a:txBody>
                    <a:bodyPr/>
                    <a:lstStyle/>
                    <a:p>
                      <a:pPr algn="ctr" fontAlgn="ctr"/>
                      <a:r>
                        <a:rPr lang="en-US" sz="2000" b="0" i="0" u="none" strike="noStrike" dirty="0">
                          <a:solidFill>
                            <a:srgbClr val="000000"/>
                          </a:solidFill>
                          <a:latin typeface="+mn-lt"/>
                        </a:rPr>
                        <a:t>I/p </a:t>
                      </a:r>
                      <a:br>
                        <a:rPr lang="en-US" sz="2000" b="0" i="0" u="none" strike="noStrike" dirty="0">
                          <a:solidFill>
                            <a:srgbClr val="000000"/>
                          </a:solidFill>
                          <a:latin typeface="+mn-lt"/>
                        </a:rPr>
                      </a:br>
                      <a:r>
                        <a:rPr lang="en-US" sz="2000" b="0" i="0" u="none" strike="noStrike" dirty="0">
                          <a:solidFill>
                            <a:srgbClr val="000000"/>
                          </a:solidFill>
                          <a:latin typeface="+mn-lt"/>
                        </a:rPr>
                        <a:t>Gray Level</a:t>
                      </a:r>
                      <a:br>
                        <a:rPr lang="en-US" sz="2000" b="0" i="0" u="none" strike="noStrike" dirty="0">
                          <a:solidFill>
                            <a:srgbClr val="000000"/>
                          </a:solidFill>
                          <a:latin typeface="+mn-lt"/>
                        </a:rPr>
                      </a:br>
                      <a:r>
                        <a:rPr lang="en-US" sz="2000" b="0" i="0" u="none" strike="noStrike" dirty="0">
                          <a:solidFill>
                            <a:srgbClr val="000000"/>
                          </a:solidFill>
                          <a:latin typeface="+mn-lt"/>
                        </a:rPr>
                        <a:t>(</a:t>
                      </a:r>
                      <a:r>
                        <a:rPr lang="en-US" sz="2000" b="0" i="0" u="none" strike="noStrike" dirty="0" err="1">
                          <a:solidFill>
                            <a:srgbClr val="000000"/>
                          </a:solidFill>
                          <a:latin typeface="+mn-lt"/>
                        </a:rPr>
                        <a:t>r</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O/p </a:t>
                      </a:r>
                      <a:br>
                        <a:rPr lang="en-US" sz="2000" b="0" i="0" u="none" strike="noStrike" dirty="0">
                          <a:solidFill>
                            <a:srgbClr val="000000"/>
                          </a:solidFill>
                          <a:latin typeface="+mn-lt"/>
                        </a:rPr>
                      </a:br>
                      <a:r>
                        <a:rPr lang="en-US" sz="2000" b="0" i="0" u="none" strike="noStrike" dirty="0">
                          <a:solidFill>
                            <a:srgbClr val="000000"/>
                          </a:solidFill>
                          <a:latin typeface="+mn-lt"/>
                        </a:rPr>
                        <a:t>Gray Level</a:t>
                      </a:r>
                      <a:br>
                        <a:rPr lang="en-US" sz="2000" b="0" i="0" u="none" strike="noStrike" dirty="0">
                          <a:solidFill>
                            <a:srgbClr val="000000"/>
                          </a:solidFill>
                          <a:latin typeface="+mn-lt"/>
                        </a:rPr>
                      </a:br>
                      <a:r>
                        <a:rPr lang="en-US" sz="2000" b="0" i="0" u="none" strike="noStrike" dirty="0">
                          <a:solidFill>
                            <a:srgbClr val="000000"/>
                          </a:solidFill>
                          <a:latin typeface="+mn-lt"/>
                        </a:rPr>
                        <a:t>(</a:t>
                      </a:r>
                      <a:r>
                        <a:rPr lang="en-US" sz="2000" b="0" i="0" u="none" strike="noStrike" dirty="0" err="1">
                          <a:solidFill>
                            <a:srgbClr val="000000"/>
                          </a:solidFill>
                          <a:latin typeface="+mn-lt"/>
                        </a:rPr>
                        <a:t>s</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4040">
                <a:tc>
                  <a:txBody>
                    <a:bodyPr/>
                    <a:lstStyle/>
                    <a:p>
                      <a:pPr algn="ctr" fontAlgn="ctr"/>
                      <a:r>
                        <a:rPr lang="en-US" sz="2000" b="0" i="0" u="none" strike="noStrike" dirty="0">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r h="374040">
                <a:tc>
                  <a:txBody>
                    <a:bodyPr/>
                    <a:lstStyle/>
                    <a:p>
                      <a:pPr algn="ctr" fontAlgn="ctr"/>
                      <a:r>
                        <a:rPr lang="en-US" sz="2000" b="0" i="0" u="none" strike="noStrike">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0002"/>
                  </a:ext>
                </a:extLst>
              </a:tr>
              <a:tr h="374040">
                <a:tc>
                  <a:txBody>
                    <a:bodyPr/>
                    <a:lstStyle/>
                    <a:p>
                      <a:pPr algn="ctr" fontAlgn="ctr"/>
                      <a:r>
                        <a:rPr lang="en-US" sz="2000" b="0" i="0" u="none" strike="noStrike">
                          <a:solidFill>
                            <a:srgbClr val="000000"/>
                          </a:solidFill>
                          <a:latin typeface="+mn-lt"/>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0003"/>
                  </a:ext>
                </a:extLst>
              </a:tr>
              <a:tr h="374040">
                <a:tc>
                  <a:txBody>
                    <a:bodyPr/>
                    <a:lstStyle/>
                    <a:p>
                      <a:pPr algn="ctr" fontAlgn="ctr"/>
                      <a:r>
                        <a:rPr lang="en-US" sz="2000" b="0" i="0" u="none" strike="noStrike">
                          <a:solidFill>
                            <a:srgbClr val="000000"/>
                          </a:solidFill>
                          <a:latin typeface="+mn-lt"/>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0004"/>
                  </a:ext>
                </a:extLst>
              </a:tr>
              <a:tr h="374040">
                <a:tc>
                  <a:txBody>
                    <a:bodyPr/>
                    <a:lstStyle/>
                    <a:p>
                      <a:pPr algn="ctr" fontAlgn="ctr"/>
                      <a:r>
                        <a:rPr lang="en-US" sz="2000" b="0" i="0" u="none" strike="noStrike">
                          <a:solidFill>
                            <a:srgbClr val="000000"/>
                          </a:solidFill>
                          <a:latin typeface="+mn-lt"/>
                        </a:rPr>
                        <a:t>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0005"/>
                  </a:ext>
                </a:extLst>
              </a:tr>
              <a:tr h="374040">
                <a:tc>
                  <a:txBody>
                    <a:bodyPr/>
                    <a:lstStyle/>
                    <a:p>
                      <a:pPr algn="ctr" fontAlgn="ctr"/>
                      <a:r>
                        <a:rPr lang="en-US" sz="2000" b="0" i="0" u="none" strike="noStrike">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0006"/>
                  </a:ext>
                </a:extLst>
              </a:tr>
              <a:tr h="374040">
                <a:tc>
                  <a:txBody>
                    <a:bodyPr/>
                    <a:lstStyle/>
                    <a:p>
                      <a:pPr algn="ctr" fontAlgn="ctr"/>
                      <a:r>
                        <a:rPr lang="en-US" sz="2000" b="0" i="0" u="none" strike="noStrike">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0007"/>
                  </a:ext>
                </a:extLst>
              </a:tr>
              <a:tr h="384727">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0008"/>
                  </a:ext>
                </a:extLst>
              </a:tr>
            </a:tbl>
          </a:graphicData>
        </a:graphic>
      </p:graphicFrame>
      <p:graphicFrame>
        <p:nvGraphicFramePr>
          <p:cNvPr id="5" name="Table 4"/>
          <p:cNvGraphicFramePr>
            <a:graphicFrameLocks noGrp="1"/>
          </p:cNvGraphicFramePr>
          <p:nvPr/>
        </p:nvGraphicFramePr>
        <p:xfrm>
          <a:off x="6876256" y="214273"/>
          <a:ext cx="1868226" cy="4929227"/>
        </p:xfrm>
        <a:graphic>
          <a:graphicData uri="http://schemas.openxmlformats.org/drawingml/2006/table">
            <a:tbl>
              <a:tblPr/>
              <a:tblGrid>
                <a:gridCol w="934113">
                  <a:extLst>
                    <a:ext uri="{9D8B030D-6E8A-4147-A177-3AD203B41FA5}">
                      <a16:colId xmlns:a16="http://schemas.microsoft.com/office/drawing/2014/main" val="20000"/>
                    </a:ext>
                  </a:extLst>
                </a:gridCol>
                <a:gridCol w="934113">
                  <a:extLst>
                    <a:ext uri="{9D8B030D-6E8A-4147-A177-3AD203B41FA5}">
                      <a16:colId xmlns:a16="http://schemas.microsoft.com/office/drawing/2014/main" val="20001"/>
                    </a:ext>
                  </a:extLst>
                </a:gridCol>
              </a:tblGrid>
              <a:tr h="1937621">
                <a:tc>
                  <a:txBody>
                    <a:bodyPr/>
                    <a:lstStyle/>
                    <a:p>
                      <a:pPr algn="ctr" fontAlgn="ctr"/>
                      <a:r>
                        <a:rPr lang="en-US" sz="2000" b="0" i="0" u="none" strike="noStrike" dirty="0">
                          <a:solidFill>
                            <a:srgbClr val="000000"/>
                          </a:solidFill>
                          <a:latin typeface="+mn-lt"/>
                        </a:rPr>
                        <a:t>O/p </a:t>
                      </a:r>
                      <a:br>
                        <a:rPr lang="en-US" sz="2000" b="0" i="0" u="none" strike="noStrike" dirty="0">
                          <a:solidFill>
                            <a:srgbClr val="000000"/>
                          </a:solidFill>
                          <a:latin typeface="+mn-lt"/>
                        </a:rPr>
                      </a:br>
                      <a:r>
                        <a:rPr lang="en-US" sz="2000" b="0" i="0" u="none" strike="noStrike" dirty="0">
                          <a:solidFill>
                            <a:srgbClr val="000000"/>
                          </a:solidFill>
                          <a:latin typeface="+mn-lt"/>
                        </a:rPr>
                        <a:t>Gray Level</a:t>
                      </a:r>
                      <a:br>
                        <a:rPr lang="en-US" sz="2000" b="0" i="0" u="none" strike="noStrike" dirty="0">
                          <a:solidFill>
                            <a:srgbClr val="000000"/>
                          </a:solidFill>
                          <a:latin typeface="+mn-lt"/>
                        </a:rPr>
                      </a:br>
                      <a:r>
                        <a:rPr lang="en-US" sz="2000" b="0" i="0" u="none" strike="noStrike" dirty="0">
                          <a:solidFill>
                            <a:srgbClr val="000000"/>
                          </a:solidFill>
                          <a:latin typeface="+mn-lt"/>
                        </a:rPr>
                        <a:t>G(</a:t>
                      </a:r>
                      <a:r>
                        <a:rPr lang="en-US" sz="2000" b="0" i="0" u="none" strike="noStrike" dirty="0" err="1">
                          <a:solidFill>
                            <a:srgbClr val="000000"/>
                          </a:solidFill>
                          <a:latin typeface="+mn-lt"/>
                        </a:rPr>
                        <a:t>z</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Gray Level</a:t>
                      </a:r>
                      <a:br>
                        <a:rPr lang="en-US" sz="2000" b="0" i="0" u="none" strike="noStrike" dirty="0">
                          <a:solidFill>
                            <a:srgbClr val="000000"/>
                          </a:solidFill>
                          <a:latin typeface="+mn-lt"/>
                        </a:rPr>
                      </a:br>
                      <a:r>
                        <a:rPr lang="en-US" sz="2000" b="0" i="0" u="none" strike="noStrike" dirty="0">
                          <a:solidFill>
                            <a:srgbClr val="000000"/>
                          </a:solidFill>
                          <a:latin typeface="+mn-lt"/>
                        </a:rPr>
                        <a:t>(</a:t>
                      </a:r>
                      <a:r>
                        <a:rPr lang="en-US" sz="2000" b="0" i="0" u="none" strike="noStrike" dirty="0" err="1">
                          <a:solidFill>
                            <a:srgbClr val="000000"/>
                          </a:solidFill>
                          <a:latin typeface="+mn-lt"/>
                        </a:rPr>
                        <a:t>z</a:t>
                      </a:r>
                      <a:r>
                        <a:rPr lang="en-US" sz="2000" b="0" i="0" u="none" strike="noStrike" baseline="-25000" dirty="0" err="1">
                          <a:solidFill>
                            <a:srgbClr val="000000"/>
                          </a:solidFill>
                          <a:latin typeface="+mn-lt"/>
                        </a:rPr>
                        <a:t>k</a:t>
                      </a:r>
                      <a:r>
                        <a:rPr lang="en-US" sz="2000" b="0" i="0" u="none" strike="noStrike" dirty="0">
                          <a:solidFill>
                            <a:srgbClr val="000000"/>
                          </a:solidFill>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72620">
                <a:tc>
                  <a:txBody>
                    <a:bodyPr/>
                    <a:lstStyle/>
                    <a:p>
                      <a:pPr algn="ctr" fontAlgn="ctr"/>
                      <a:r>
                        <a:rPr lang="en-US" sz="2000" b="0"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72620">
                <a:tc>
                  <a:txBody>
                    <a:bodyPr/>
                    <a:lstStyle/>
                    <a:p>
                      <a:pPr algn="ctr" fontAlgn="ctr"/>
                      <a:r>
                        <a:rPr lang="en-US" sz="2000" b="0"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72620">
                <a:tc>
                  <a:txBody>
                    <a:bodyPr/>
                    <a:lstStyle/>
                    <a:p>
                      <a:pPr algn="ctr" fontAlgn="ctr"/>
                      <a:r>
                        <a:rPr lang="en-US" sz="2000" b="0"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72620">
                <a:tc>
                  <a:txBody>
                    <a:bodyPr/>
                    <a:lstStyle/>
                    <a:p>
                      <a:pPr algn="ctr" fontAlgn="ctr"/>
                      <a:r>
                        <a:rPr lang="en-US" sz="2000" b="0" i="0" u="none" strike="noStrike">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72620">
                <a:tc>
                  <a:txBody>
                    <a:bodyPr/>
                    <a:lstStyle/>
                    <a:p>
                      <a:pPr algn="ctr" fontAlgn="ctr"/>
                      <a:r>
                        <a:rPr lang="en-US" sz="2000" b="0" i="0" u="none" strike="noStrike">
                          <a:solidFill>
                            <a:srgbClr val="000000"/>
                          </a:solidFill>
                          <a:latin typeface="+mn-lt"/>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72620">
                <a:tc>
                  <a:txBody>
                    <a:bodyPr/>
                    <a:lstStyle/>
                    <a:p>
                      <a:pPr algn="ctr" fontAlgn="ctr"/>
                      <a:r>
                        <a:rPr lang="en-US" sz="2000" b="0" i="0" u="none" strike="noStrike">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372620">
                <a:tc>
                  <a:txBody>
                    <a:bodyPr/>
                    <a:lstStyle/>
                    <a:p>
                      <a:pPr algn="ctr" fontAlgn="ctr"/>
                      <a:r>
                        <a:rPr lang="en-US" sz="2000" b="0" i="0" u="none" strike="noStrike">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383266">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bl>
          </a:graphicData>
        </a:graphic>
      </p:graphicFrame>
      <p:cxnSp>
        <p:nvCxnSpPr>
          <p:cNvPr id="7" name="Straight Arrow Connector 6"/>
          <p:cNvCxnSpPr/>
          <p:nvPr/>
        </p:nvCxnSpPr>
        <p:spPr>
          <a:xfrm>
            <a:off x="5724128" y="2283718"/>
            <a:ext cx="1152128" cy="115212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9" name="Straight Arrow Connector 8"/>
          <p:cNvCxnSpPr/>
          <p:nvPr/>
        </p:nvCxnSpPr>
        <p:spPr>
          <a:xfrm>
            <a:off x="5724128" y="2787774"/>
            <a:ext cx="1080120" cy="108012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1" name="Straight Arrow Connector 10"/>
          <p:cNvCxnSpPr/>
          <p:nvPr/>
        </p:nvCxnSpPr>
        <p:spPr>
          <a:xfrm>
            <a:off x="5724128" y="3075806"/>
            <a:ext cx="1224136" cy="1224136"/>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a:xfrm>
            <a:off x="5724128" y="3507854"/>
            <a:ext cx="1224136" cy="100811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14"/>
          <p:cNvCxnSpPr/>
          <p:nvPr/>
        </p:nvCxnSpPr>
        <p:spPr>
          <a:xfrm>
            <a:off x="5724128" y="3867894"/>
            <a:ext cx="1224136" cy="72008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9" name="Straight Arrow Connector 18"/>
          <p:cNvCxnSpPr/>
          <p:nvPr/>
        </p:nvCxnSpPr>
        <p:spPr>
          <a:xfrm>
            <a:off x="5724128" y="4155926"/>
            <a:ext cx="1152128" cy="72008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1" name="Straight Arrow Connector 20"/>
          <p:cNvCxnSpPr/>
          <p:nvPr/>
        </p:nvCxnSpPr>
        <p:spPr>
          <a:xfrm>
            <a:off x="5724128" y="4587974"/>
            <a:ext cx="1224136" cy="36004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3" name="Straight Arrow Connector 22"/>
          <p:cNvCxnSpPr/>
          <p:nvPr/>
        </p:nvCxnSpPr>
        <p:spPr>
          <a:xfrm>
            <a:off x="5724128" y="4948014"/>
            <a:ext cx="1224136"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133</a:t>
            </a:fld>
            <a:endParaRPr lang="en"/>
          </a:p>
        </p:txBody>
      </p:sp>
      <p:sp>
        <p:nvSpPr>
          <p:cNvPr id="3" name="Rectangle 2"/>
          <p:cNvSpPr/>
          <p:nvPr/>
        </p:nvSpPr>
        <p:spPr>
          <a:xfrm>
            <a:off x="395536" y="555526"/>
            <a:ext cx="3744416" cy="3785652"/>
          </a:xfrm>
          <a:prstGeom prst="rect">
            <a:avLst/>
          </a:prstGeom>
        </p:spPr>
        <p:txBody>
          <a:bodyPr wrap="square">
            <a:spAutoFit/>
          </a:bodyPr>
          <a:lstStyle/>
          <a:p>
            <a:pPr marL="361950" lvl="0" indent="-361950">
              <a:spcAft>
                <a:spcPts val="1800"/>
              </a:spcAft>
              <a:buFont typeface="+mj-lt"/>
              <a:buAutoNum type="arabicPeriod" startAt="3"/>
            </a:pPr>
            <a:r>
              <a:rPr lang="en-US" sz="2400" dirty="0">
                <a:solidFill>
                  <a:srgbClr val="0070C0"/>
                </a:solidFill>
                <a:latin typeface="Georgia"/>
              </a:rPr>
              <a:t>Form the histogram-specified image by mapping every equalized pixel with value </a:t>
            </a:r>
            <a:r>
              <a:rPr lang="en-US" sz="2400" dirty="0" err="1">
                <a:solidFill>
                  <a:srgbClr val="0070C0"/>
                </a:solidFill>
                <a:latin typeface="Georgia"/>
              </a:rPr>
              <a:t>s</a:t>
            </a:r>
            <a:r>
              <a:rPr lang="en-US" sz="2400" baseline="-25000" dirty="0" err="1">
                <a:solidFill>
                  <a:srgbClr val="0070C0"/>
                </a:solidFill>
                <a:latin typeface="Georgia"/>
              </a:rPr>
              <a:t>k</a:t>
            </a:r>
            <a:r>
              <a:rPr lang="en-US" sz="2400" dirty="0">
                <a:solidFill>
                  <a:srgbClr val="0070C0"/>
                </a:solidFill>
                <a:latin typeface="Georgia"/>
              </a:rPr>
              <a:t> to the corresponding pixel with value </a:t>
            </a:r>
            <a:r>
              <a:rPr lang="en-US" sz="2400" dirty="0" err="1">
                <a:solidFill>
                  <a:srgbClr val="0070C0"/>
                </a:solidFill>
                <a:latin typeface="Georgia"/>
              </a:rPr>
              <a:t>z</a:t>
            </a:r>
            <a:r>
              <a:rPr lang="en-US" sz="2400" baseline="-25000" dirty="0" err="1">
                <a:solidFill>
                  <a:srgbClr val="0070C0"/>
                </a:solidFill>
                <a:latin typeface="Georgia"/>
              </a:rPr>
              <a:t>q</a:t>
            </a:r>
            <a:r>
              <a:rPr lang="en-US" sz="2400" dirty="0">
                <a:solidFill>
                  <a:srgbClr val="0070C0"/>
                </a:solidFill>
                <a:latin typeface="Georgia"/>
              </a:rPr>
              <a:t> in the histogram-specified image, using the mappings</a:t>
            </a:r>
            <a:endParaRPr lang="en-IN" sz="2400" dirty="0">
              <a:solidFill>
                <a:srgbClr val="0070C0"/>
              </a:solidFill>
              <a:latin typeface="Georgia"/>
            </a:endParaRPr>
          </a:p>
        </p:txBody>
      </p:sp>
      <p:graphicFrame>
        <p:nvGraphicFramePr>
          <p:cNvPr id="4" name="Table 3"/>
          <p:cNvGraphicFramePr>
            <a:graphicFrameLocks noGrp="1"/>
          </p:cNvGraphicFramePr>
          <p:nvPr/>
        </p:nvGraphicFramePr>
        <p:xfrm>
          <a:off x="5526945" y="123478"/>
          <a:ext cx="2933487" cy="4857783"/>
        </p:xfrm>
        <a:graphic>
          <a:graphicData uri="http://schemas.openxmlformats.org/drawingml/2006/table">
            <a:tbl>
              <a:tblPr>
                <a:tableStyleId>{35758FB7-9AC5-4552-8A53-C91805E547FA}</a:tableStyleId>
              </a:tblPr>
              <a:tblGrid>
                <a:gridCol w="891186">
                  <a:extLst>
                    <a:ext uri="{9D8B030D-6E8A-4147-A177-3AD203B41FA5}">
                      <a16:colId xmlns:a16="http://schemas.microsoft.com/office/drawing/2014/main" val="20000"/>
                    </a:ext>
                  </a:extLst>
                </a:gridCol>
                <a:gridCol w="1151115">
                  <a:extLst>
                    <a:ext uri="{9D8B030D-6E8A-4147-A177-3AD203B41FA5}">
                      <a16:colId xmlns:a16="http://schemas.microsoft.com/office/drawing/2014/main" val="20001"/>
                    </a:ext>
                  </a:extLst>
                </a:gridCol>
                <a:gridCol w="891186">
                  <a:extLst>
                    <a:ext uri="{9D8B030D-6E8A-4147-A177-3AD203B41FA5}">
                      <a16:colId xmlns:a16="http://schemas.microsoft.com/office/drawing/2014/main" val="20002"/>
                    </a:ext>
                  </a:extLst>
                </a:gridCol>
              </a:tblGrid>
              <a:tr h="1909539">
                <a:tc>
                  <a:txBody>
                    <a:bodyPr/>
                    <a:lstStyle/>
                    <a:p>
                      <a:pPr algn="ctr" fontAlgn="ctr"/>
                      <a:r>
                        <a:rPr lang="en-US" sz="2400" u="none" strike="noStrike"/>
                        <a:t>I/p </a:t>
                      </a:r>
                      <a:br>
                        <a:rPr lang="en-US" sz="2400" u="none" strike="noStrike"/>
                      </a:br>
                      <a:r>
                        <a:rPr lang="en-US" sz="2400" u="none" strike="noStrike"/>
                        <a:t>Gray Level</a:t>
                      </a:r>
                      <a:br>
                        <a:rPr lang="en-US" sz="2400" u="none" strike="noStrike"/>
                      </a:br>
                      <a:r>
                        <a:rPr lang="en-US" sz="2400" u="none" strike="noStrike"/>
                        <a:t>(r</a:t>
                      </a:r>
                      <a:r>
                        <a:rPr lang="en-US" sz="2400" u="none" strike="noStrike" baseline="-25000"/>
                        <a:t>k</a:t>
                      </a:r>
                      <a:r>
                        <a:rPr lang="en-US" sz="2400" u="none" strike="noStrike"/>
                        <a:t>) </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Gray Level</a:t>
                      </a:r>
                      <a:br>
                        <a:rPr lang="en-US" sz="2400" u="none" strike="noStrike"/>
                      </a:br>
                      <a:r>
                        <a:rPr lang="en-US" sz="2400" u="none" strike="noStrike"/>
                        <a:t>(z</a:t>
                      </a:r>
                      <a:r>
                        <a:rPr lang="en-US" sz="2400" u="none" strike="noStrike" baseline="-25000"/>
                        <a:t>k</a:t>
                      </a:r>
                      <a:r>
                        <a:rPr lang="en-US" sz="2400" u="none" strike="noStrike"/>
                        <a:t>) </a:t>
                      </a:r>
                      <a:endParaRPr lang="en-US" sz="2400" b="0" i="0" u="none" strike="noStrike">
                        <a:solidFill>
                          <a:srgbClr val="000000"/>
                        </a:solidFill>
                        <a:latin typeface="Calibri"/>
                      </a:endParaRPr>
                    </a:p>
                  </a:txBody>
                  <a:tcPr marL="0" marR="0" marT="0" marB="0" anchor="ctr"/>
                </a:tc>
                <a:extLst>
                  <a:ext uri="{0D108BD9-81ED-4DB2-BD59-A6C34878D82A}">
                    <a16:rowId xmlns:a16="http://schemas.microsoft.com/office/drawing/2014/main" val="10000"/>
                  </a:ext>
                </a:extLst>
              </a:tr>
              <a:tr h="367219">
                <a:tc>
                  <a:txBody>
                    <a:bodyPr/>
                    <a:lstStyle/>
                    <a:p>
                      <a:pPr algn="ctr" fontAlgn="ctr"/>
                      <a:r>
                        <a:rPr lang="en-US" sz="2400" u="none" strike="noStrike"/>
                        <a:t>0</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0</a:t>
                      </a:r>
                      <a:endParaRPr lang="en-US" sz="2400" b="0" i="0" u="none" strike="noStrike">
                        <a:solidFill>
                          <a:srgbClr val="000000"/>
                        </a:solidFill>
                        <a:latin typeface="Calibri"/>
                      </a:endParaRPr>
                    </a:p>
                  </a:txBody>
                  <a:tcPr marL="0" marR="0" marT="0" marB="0" anchor="ctr"/>
                </a:tc>
                <a:extLst>
                  <a:ext uri="{0D108BD9-81ED-4DB2-BD59-A6C34878D82A}">
                    <a16:rowId xmlns:a16="http://schemas.microsoft.com/office/drawing/2014/main" val="10001"/>
                  </a:ext>
                </a:extLst>
              </a:tr>
              <a:tr h="367219">
                <a:tc>
                  <a:txBody>
                    <a:bodyPr/>
                    <a:lstStyle/>
                    <a:p>
                      <a:pPr algn="ctr" fontAlgn="ctr"/>
                      <a:r>
                        <a:rPr lang="en-US" sz="2400" u="none" strike="noStrike"/>
                        <a:t>1</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1</a:t>
                      </a:r>
                      <a:endParaRPr lang="en-US" sz="2400" b="0" i="0" u="none" strike="noStrike">
                        <a:solidFill>
                          <a:srgbClr val="000000"/>
                        </a:solidFill>
                        <a:latin typeface="Calibri"/>
                      </a:endParaRPr>
                    </a:p>
                  </a:txBody>
                  <a:tcPr marL="0" marR="0" marT="0" marB="0" anchor="ctr"/>
                </a:tc>
                <a:extLst>
                  <a:ext uri="{0D108BD9-81ED-4DB2-BD59-A6C34878D82A}">
                    <a16:rowId xmlns:a16="http://schemas.microsoft.com/office/drawing/2014/main" val="10002"/>
                  </a:ext>
                </a:extLst>
              </a:tr>
              <a:tr h="367219">
                <a:tc>
                  <a:txBody>
                    <a:bodyPr/>
                    <a:lstStyle/>
                    <a:p>
                      <a:pPr algn="ctr" fontAlgn="ctr"/>
                      <a:r>
                        <a:rPr lang="en-US" sz="2400" u="none" strike="noStrike"/>
                        <a:t>2</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2</a:t>
                      </a:r>
                      <a:endParaRPr lang="en-US" sz="2400" b="0" i="0" u="none" strike="noStrike">
                        <a:solidFill>
                          <a:srgbClr val="000000"/>
                        </a:solidFill>
                        <a:latin typeface="Calibri"/>
                      </a:endParaRPr>
                    </a:p>
                  </a:txBody>
                  <a:tcPr marL="0" marR="0" marT="0" marB="0" anchor="ctr"/>
                </a:tc>
                <a:extLst>
                  <a:ext uri="{0D108BD9-81ED-4DB2-BD59-A6C34878D82A}">
                    <a16:rowId xmlns:a16="http://schemas.microsoft.com/office/drawing/2014/main" val="10003"/>
                  </a:ext>
                </a:extLst>
              </a:tr>
              <a:tr h="367219">
                <a:tc>
                  <a:txBody>
                    <a:bodyPr/>
                    <a:lstStyle/>
                    <a:p>
                      <a:pPr algn="ctr" fontAlgn="ctr"/>
                      <a:r>
                        <a:rPr lang="en-US" sz="2400" u="none" strike="noStrike"/>
                        <a:t>3</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3</a:t>
                      </a:r>
                      <a:endParaRPr lang="en-US" sz="2400" b="0" i="0" u="none" strike="noStrike">
                        <a:solidFill>
                          <a:srgbClr val="000000"/>
                        </a:solidFill>
                        <a:latin typeface="Calibri"/>
                      </a:endParaRPr>
                    </a:p>
                  </a:txBody>
                  <a:tcPr marL="0" marR="0" marT="0" marB="0" anchor="ctr"/>
                </a:tc>
                <a:extLst>
                  <a:ext uri="{0D108BD9-81ED-4DB2-BD59-A6C34878D82A}">
                    <a16:rowId xmlns:a16="http://schemas.microsoft.com/office/drawing/2014/main" val="10004"/>
                  </a:ext>
                </a:extLst>
              </a:tr>
              <a:tr h="367219">
                <a:tc>
                  <a:txBody>
                    <a:bodyPr/>
                    <a:lstStyle/>
                    <a:p>
                      <a:pPr algn="ctr" fontAlgn="ctr"/>
                      <a:r>
                        <a:rPr lang="en-US" sz="2400" u="none" strike="noStrike"/>
                        <a:t>4</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4</a:t>
                      </a:r>
                      <a:endParaRPr lang="en-US" sz="2400" b="0" i="0" u="none" strike="noStrike">
                        <a:solidFill>
                          <a:srgbClr val="000000"/>
                        </a:solidFill>
                        <a:latin typeface="Calibri"/>
                      </a:endParaRPr>
                    </a:p>
                  </a:txBody>
                  <a:tcPr marL="0" marR="0" marT="0" marB="0" anchor="ctr"/>
                </a:tc>
                <a:extLst>
                  <a:ext uri="{0D108BD9-81ED-4DB2-BD59-A6C34878D82A}">
                    <a16:rowId xmlns:a16="http://schemas.microsoft.com/office/drawing/2014/main" val="10005"/>
                  </a:ext>
                </a:extLst>
              </a:tr>
              <a:tr h="367219">
                <a:tc>
                  <a:txBody>
                    <a:bodyPr/>
                    <a:lstStyle/>
                    <a:p>
                      <a:pPr algn="ctr" fontAlgn="ctr"/>
                      <a:r>
                        <a:rPr lang="en-US" sz="2400" u="none" strike="noStrike"/>
                        <a:t>5</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5</a:t>
                      </a:r>
                      <a:endParaRPr lang="en-US" sz="2400" b="0" i="0" u="none" strike="noStrike">
                        <a:solidFill>
                          <a:srgbClr val="000000"/>
                        </a:solidFill>
                        <a:latin typeface="Calibri"/>
                      </a:endParaRPr>
                    </a:p>
                  </a:txBody>
                  <a:tcPr marL="0" marR="0" marT="0" marB="0" anchor="ctr"/>
                </a:tc>
                <a:extLst>
                  <a:ext uri="{0D108BD9-81ED-4DB2-BD59-A6C34878D82A}">
                    <a16:rowId xmlns:a16="http://schemas.microsoft.com/office/drawing/2014/main" val="10006"/>
                  </a:ext>
                </a:extLst>
              </a:tr>
              <a:tr h="367219">
                <a:tc>
                  <a:txBody>
                    <a:bodyPr/>
                    <a:lstStyle/>
                    <a:p>
                      <a:pPr algn="ctr" fontAlgn="ctr"/>
                      <a:r>
                        <a:rPr lang="en-US" sz="2400" u="none" strike="noStrike"/>
                        <a:t>6</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a:t>6</a:t>
                      </a:r>
                      <a:endParaRPr lang="en-US" sz="2400" b="0" i="0" u="none" strike="noStrike">
                        <a:solidFill>
                          <a:srgbClr val="000000"/>
                        </a:solidFill>
                        <a:latin typeface="Calibri"/>
                      </a:endParaRPr>
                    </a:p>
                  </a:txBody>
                  <a:tcPr marL="0" marR="0" marT="0" marB="0" anchor="ctr"/>
                </a:tc>
                <a:extLst>
                  <a:ext uri="{0D108BD9-81ED-4DB2-BD59-A6C34878D82A}">
                    <a16:rowId xmlns:a16="http://schemas.microsoft.com/office/drawing/2014/main" val="10007"/>
                  </a:ext>
                </a:extLst>
              </a:tr>
              <a:tr h="377711">
                <a:tc>
                  <a:txBody>
                    <a:bodyPr/>
                    <a:lstStyle/>
                    <a:p>
                      <a:pPr algn="ctr" fontAlgn="ctr"/>
                      <a:r>
                        <a:rPr lang="en-US" sz="2400" u="none" strike="noStrike"/>
                        <a:t>7</a:t>
                      </a:r>
                      <a:endParaRPr lang="en-US" sz="2400" b="0" i="0" u="none" strike="noStrike">
                        <a:solidFill>
                          <a:srgbClr val="000000"/>
                        </a:solidFill>
                        <a:latin typeface="Calibri"/>
                      </a:endParaRPr>
                    </a:p>
                  </a:txBody>
                  <a:tcPr marL="0" marR="0" marT="0" marB="0" anchor="ctr"/>
                </a:tc>
                <a:tc>
                  <a:txBody>
                    <a:bodyPr/>
                    <a:lstStyle/>
                    <a:p>
                      <a:pPr algn="ctr" fontAlgn="ctr"/>
                      <a:endParaRPr lang="en-US" sz="1100" b="0" i="0" u="none" strike="noStrike">
                        <a:solidFill>
                          <a:srgbClr val="000000"/>
                        </a:solidFill>
                        <a:latin typeface="Calibri"/>
                      </a:endParaRPr>
                    </a:p>
                  </a:txBody>
                  <a:tcPr marL="0" marR="0" marT="0" marB="0" anchor="ctr"/>
                </a:tc>
                <a:tc>
                  <a:txBody>
                    <a:bodyPr/>
                    <a:lstStyle/>
                    <a:p>
                      <a:pPr algn="ctr" fontAlgn="ctr"/>
                      <a:r>
                        <a:rPr lang="en-US" sz="2400" u="none" strike="noStrike" dirty="0"/>
                        <a:t>7</a:t>
                      </a:r>
                      <a:endParaRPr lang="en-US" sz="2400" b="0" i="0" u="none" strike="noStrike" dirty="0">
                        <a:solidFill>
                          <a:srgbClr val="000000"/>
                        </a:solidFill>
                        <a:latin typeface="Calibri"/>
                      </a:endParaRPr>
                    </a:p>
                  </a:txBody>
                  <a:tcPr marL="0" marR="0" marT="0" marB="0" anchor="ctr"/>
                </a:tc>
                <a:extLst>
                  <a:ext uri="{0D108BD9-81ED-4DB2-BD59-A6C34878D82A}">
                    <a16:rowId xmlns:a16="http://schemas.microsoft.com/office/drawing/2014/main" val="10008"/>
                  </a:ext>
                </a:extLst>
              </a:tr>
            </a:tbl>
          </a:graphicData>
        </a:graphic>
      </p:graphicFrame>
      <p:cxnSp>
        <p:nvCxnSpPr>
          <p:cNvPr id="6" name="Straight Arrow Connector 5"/>
          <p:cNvCxnSpPr/>
          <p:nvPr/>
        </p:nvCxnSpPr>
        <p:spPr>
          <a:xfrm>
            <a:off x="6463049" y="2211710"/>
            <a:ext cx="1152128" cy="108012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a:off x="6391041" y="2571750"/>
            <a:ext cx="1224136" cy="115212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a:off x="6463049" y="2931790"/>
            <a:ext cx="1224136" cy="115212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6391041" y="3291830"/>
            <a:ext cx="1224136" cy="115212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6391041" y="3651870"/>
            <a:ext cx="1224136" cy="86409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6391041" y="3991372"/>
            <a:ext cx="1296144" cy="81262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5" name="Straight Arrow Connector 14"/>
          <p:cNvCxnSpPr/>
          <p:nvPr/>
        </p:nvCxnSpPr>
        <p:spPr>
          <a:xfrm>
            <a:off x="6391041" y="4371950"/>
            <a:ext cx="1296144" cy="50405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7" name="Straight Arrow Connector 16"/>
          <p:cNvCxnSpPr/>
          <p:nvPr/>
        </p:nvCxnSpPr>
        <p:spPr>
          <a:xfrm>
            <a:off x="6463049" y="4803998"/>
            <a:ext cx="1224136" cy="7200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205826" name="Picture 2"/>
          <p:cNvPicPr>
            <a:picLocks noChangeAspect="1" noChangeArrowheads="1"/>
          </p:cNvPicPr>
          <p:nvPr/>
        </p:nvPicPr>
        <p:blipFill>
          <a:blip r:embed="rId2"/>
          <a:srcRect/>
          <a:stretch>
            <a:fillRect/>
          </a:stretch>
        </p:blipFill>
        <p:spPr bwMode="auto">
          <a:xfrm>
            <a:off x="0" y="15875"/>
            <a:ext cx="5151437" cy="51276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Rot="1" noChangeArrowheads="1"/>
          </p:cNvSpPr>
          <p:nvPr>
            <p:ph type="title" idx="4294967295"/>
          </p:nvPr>
        </p:nvSpPr>
        <p:spPr>
          <a:xfrm>
            <a:off x="2411760" y="195486"/>
            <a:ext cx="5275500" cy="641100"/>
          </a:xfrm>
        </p:spPr>
        <p:txBody>
          <a:bodyPr/>
          <a:lstStyle/>
          <a:p>
            <a:pPr eaLnBrk="1" hangingPunct="1"/>
            <a:r>
              <a:rPr lang="en-US" sz="3200" dirty="0">
                <a:solidFill>
                  <a:srgbClr val="0070C0"/>
                </a:solidFill>
                <a:latin typeface="+mn-lt"/>
              </a:rPr>
              <a:t>Histogram Matching</a:t>
            </a:r>
          </a:p>
        </p:txBody>
      </p:sp>
      <p:sp>
        <p:nvSpPr>
          <p:cNvPr id="7" name="Slide Number Placeholder 5"/>
          <p:cNvSpPr>
            <a:spLocks noGrp="1"/>
          </p:cNvSpPr>
          <p:nvPr>
            <p:ph type="sldNum" idx="12"/>
          </p:nvPr>
        </p:nvSpPr>
        <p:spPr>
          <a:prstGeom prst="rect">
            <a:avLst/>
          </a:prstGeom>
        </p:spPr>
        <p:txBody>
          <a:bodyPr/>
          <a:lstStyle/>
          <a:p>
            <a:pPr algn="r">
              <a:defRPr/>
            </a:pPr>
            <a:fld id="{236AB999-33E5-4805-8A44-39F62D385C0E}" type="slidenum">
              <a:rPr lang="en-US"/>
              <a:pPr algn="r">
                <a:defRPr/>
              </a:pPr>
              <a:t>134</a:t>
            </a:fld>
            <a:endParaRPr lang="en-US" dirty="0"/>
          </a:p>
        </p:txBody>
      </p:sp>
      <p:sp>
        <p:nvSpPr>
          <p:cNvPr id="6" name="Date Placeholder 3"/>
          <p:cNvSpPr>
            <a:spLocks noGrp="1"/>
          </p:cNvSpPr>
          <p:nvPr>
            <p:ph type="dt" sz="quarter" idx="4294967295"/>
          </p:nvPr>
        </p:nvSpPr>
        <p:spPr>
          <a:xfrm>
            <a:off x="0" y="4973638"/>
            <a:ext cx="2001838" cy="169862"/>
          </a:xfrm>
          <a:prstGeom prst="rect">
            <a:avLst/>
          </a:prstGeom>
        </p:spPr>
        <p:txBody>
          <a:bodyPr/>
          <a:lstStyle/>
          <a:p>
            <a:pPr>
              <a:defRPr/>
            </a:pPr>
            <a:r>
              <a:rPr lang="en-US"/>
              <a:t>Jan 10, 2022</a:t>
            </a:r>
          </a:p>
        </p:txBody>
      </p:sp>
      <p:graphicFrame>
        <p:nvGraphicFramePr>
          <p:cNvPr id="8" name="Table 7"/>
          <p:cNvGraphicFramePr>
            <a:graphicFrameLocks noGrp="1"/>
          </p:cNvGraphicFramePr>
          <p:nvPr/>
        </p:nvGraphicFramePr>
        <p:xfrm>
          <a:off x="4644009" y="868680"/>
          <a:ext cx="4499991" cy="4274820"/>
        </p:xfrm>
        <a:graphic>
          <a:graphicData uri="http://schemas.openxmlformats.org/drawingml/2006/table">
            <a:tbl>
              <a:tblPr firstRow="1" bandRow="1">
                <a:tableStyleId>{5C22544A-7EE6-4342-B048-85BDC9FD1C3A}</a:tableStyleId>
              </a:tblPr>
              <a:tblGrid>
                <a:gridCol w="1499997">
                  <a:extLst>
                    <a:ext uri="{9D8B030D-6E8A-4147-A177-3AD203B41FA5}">
                      <a16:colId xmlns:a16="http://schemas.microsoft.com/office/drawing/2014/main" val="20000"/>
                    </a:ext>
                  </a:extLst>
                </a:gridCol>
                <a:gridCol w="1499997">
                  <a:extLst>
                    <a:ext uri="{9D8B030D-6E8A-4147-A177-3AD203B41FA5}">
                      <a16:colId xmlns:a16="http://schemas.microsoft.com/office/drawing/2014/main" val="20001"/>
                    </a:ext>
                  </a:extLst>
                </a:gridCol>
                <a:gridCol w="1499997">
                  <a:extLst>
                    <a:ext uri="{9D8B030D-6E8A-4147-A177-3AD203B41FA5}">
                      <a16:colId xmlns:a16="http://schemas.microsoft.com/office/drawing/2014/main" val="20002"/>
                    </a:ext>
                  </a:extLst>
                </a:gridCol>
              </a:tblGrid>
              <a:tr h="342900">
                <a:tc>
                  <a:txBody>
                    <a:bodyPr/>
                    <a:lstStyle/>
                    <a:p>
                      <a:pPr algn="ctr"/>
                      <a:r>
                        <a:rPr lang="en-US" sz="2400" dirty="0" err="1">
                          <a:solidFill>
                            <a:schemeClr val="tx1"/>
                          </a:solidFill>
                          <a:latin typeface="+mn-lt"/>
                        </a:rPr>
                        <a:t>r</a:t>
                      </a:r>
                      <a:r>
                        <a:rPr lang="en-US" sz="2400" baseline="-25000" dirty="0" err="1">
                          <a:solidFill>
                            <a:schemeClr val="tx1"/>
                          </a:solidFill>
                          <a:latin typeface="+mn-lt"/>
                        </a:rPr>
                        <a:t>k</a:t>
                      </a:r>
                      <a:endParaRPr lang="en-US" sz="2400" dirty="0">
                        <a:solidFill>
                          <a:schemeClr val="tx1"/>
                        </a:solidFill>
                        <a:latin typeface="+mn-lt"/>
                      </a:endParaRP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chemeClr val="tx1"/>
                          </a:solidFill>
                          <a:latin typeface="+mn-lt"/>
                        </a:rPr>
                        <a:t>z</a:t>
                      </a:r>
                      <a:r>
                        <a:rPr lang="en-US" sz="2400" baseline="-25000" dirty="0" err="1">
                          <a:solidFill>
                            <a:schemeClr val="tx1"/>
                          </a:solidFill>
                          <a:latin typeface="+mn-lt"/>
                        </a:rPr>
                        <a:t>q</a:t>
                      </a:r>
                      <a:endParaRPr lang="en-US" sz="2400" dirty="0">
                        <a:solidFill>
                          <a:schemeClr val="tx1"/>
                        </a:solidFill>
                        <a:latin typeface="+mn-lt"/>
                      </a:endParaRP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mn-lt"/>
                        </a:rPr>
                        <a:t>No. of pixels</a:t>
                      </a:r>
                    </a:p>
                  </a:txBody>
                  <a:tcPr marT="34290" marB="34290" anchor="ctr"/>
                </a:tc>
                <a:extLst>
                  <a:ext uri="{0D108BD9-81ED-4DB2-BD59-A6C34878D82A}">
                    <a16:rowId xmlns:a16="http://schemas.microsoft.com/office/drawing/2014/main" val="10000"/>
                  </a:ext>
                </a:extLst>
              </a:tr>
              <a:tr h="342900">
                <a:tc>
                  <a:txBody>
                    <a:bodyPr/>
                    <a:lstStyle/>
                    <a:p>
                      <a:pPr algn="ctr"/>
                      <a:r>
                        <a:rPr lang="en-US" sz="2400" dirty="0">
                          <a:solidFill>
                            <a:schemeClr val="tx1"/>
                          </a:solidFill>
                          <a:latin typeface="+mn-lt"/>
                        </a:rPr>
                        <a:t>0</a:t>
                      </a:r>
                    </a:p>
                  </a:txBody>
                  <a:tcPr marT="34290" marB="34290" anchor="ctr"/>
                </a:tc>
                <a:tc>
                  <a:txBody>
                    <a:bodyPr/>
                    <a:lstStyle/>
                    <a:p>
                      <a:pPr algn="ctr"/>
                      <a:r>
                        <a:rPr lang="en-US" sz="2400" b="1" dirty="0">
                          <a:solidFill>
                            <a:schemeClr val="tx1"/>
                          </a:solidFill>
                          <a:latin typeface="+mn-lt"/>
                        </a:rPr>
                        <a:t>3</a:t>
                      </a:r>
                    </a:p>
                  </a:txBody>
                  <a:tcPr marT="34290" marB="34290" anchor="ctr"/>
                </a:tc>
                <a:tc>
                  <a:txBody>
                    <a:bodyPr/>
                    <a:lstStyle/>
                    <a:p>
                      <a:pPr algn="ctr"/>
                      <a:r>
                        <a:rPr lang="en-US" sz="2400" dirty="0">
                          <a:solidFill>
                            <a:schemeClr val="tx1"/>
                          </a:solidFill>
                          <a:latin typeface="+mn-lt"/>
                        </a:rPr>
                        <a:t>790</a:t>
                      </a:r>
                    </a:p>
                  </a:txBody>
                  <a:tcPr marT="34290" marB="34290" anchor="ctr"/>
                </a:tc>
                <a:extLst>
                  <a:ext uri="{0D108BD9-81ED-4DB2-BD59-A6C34878D82A}">
                    <a16:rowId xmlns:a16="http://schemas.microsoft.com/office/drawing/2014/main" val="10001"/>
                  </a:ext>
                </a:extLst>
              </a:tr>
              <a:tr h="342900">
                <a:tc>
                  <a:txBody>
                    <a:bodyPr/>
                    <a:lstStyle/>
                    <a:p>
                      <a:pPr algn="ctr"/>
                      <a:r>
                        <a:rPr lang="en-US" sz="2400" dirty="0">
                          <a:solidFill>
                            <a:schemeClr val="tx1"/>
                          </a:solidFill>
                          <a:latin typeface="+mn-lt"/>
                        </a:rPr>
                        <a:t>1</a:t>
                      </a:r>
                    </a:p>
                  </a:txBody>
                  <a:tcPr marT="34290" marB="34290" anchor="ctr"/>
                </a:tc>
                <a:tc>
                  <a:txBody>
                    <a:bodyPr/>
                    <a:lstStyle/>
                    <a:p>
                      <a:pPr algn="ctr"/>
                      <a:r>
                        <a:rPr lang="en-US" sz="2400" b="1" dirty="0">
                          <a:solidFill>
                            <a:schemeClr val="tx1"/>
                          </a:solidFill>
                          <a:latin typeface="+mn-lt"/>
                        </a:rPr>
                        <a:t>4</a:t>
                      </a:r>
                    </a:p>
                  </a:txBody>
                  <a:tcPr marT="34290" marB="34290" anchor="ctr"/>
                </a:tc>
                <a:tc>
                  <a:txBody>
                    <a:bodyPr/>
                    <a:lstStyle/>
                    <a:p>
                      <a:pPr algn="ctr"/>
                      <a:r>
                        <a:rPr lang="en-US" sz="2400" dirty="0">
                          <a:solidFill>
                            <a:schemeClr val="tx1"/>
                          </a:solidFill>
                          <a:latin typeface="+mn-lt"/>
                        </a:rPr>
                        <a:t>1023</a:t>
                      </a:r>
                    </a:p>
                  </a:txBody>
                  <a:tcPr marT="34290" marB="34290" anchor="ctr"/>
                </a:tc>
                <a:extLst>
                  <a:ext uri="{0D108BD9-81ED-4DB2-BD59-A6C34878D82A}">
                    <a16:rowId xmlns:a16="http://schemas.microsoft.com/office/drawing/2014/main" val="10002"/>
                  </a:ext>
                </a:extLst>
              </a:tr>
              <a:tr h="344337">
                <a:tc>
                  <a:txBody>
                    <a:bodyPr/>
                    <a:lstStyle/>
                    <a:p>
                      <a:pPr algn="ctr"/>
                      <a:r>
                        <a:rPr lang="en-US" sz="2400" dirty="0">
                          <a:solidFill>
                            <a:schemeClr val="tx1"/>
                          </a:solidFill>
                          <a:latin typeface="+mn-lt"/>
                        </a:rPr>
                        <a:t>2</a:t>
                      </a:r>
                    </a:p>
                  </a:txBody>
                  <a:tcPr marT="34290" marB="34290" anchor="ctr"/>
                </a:tc>
                <a:tc>
                  <a:txBody>
                    <a:bodyPr/>
                    <a:lstStyle/>
                    <a:p>
                      <a:pPr algn="ctr"/>
                      <a:r>
                        <a:rPr lang="en-US" sz="2400" b="1" dirty="0">
                          <a:solidFill>
                            <a:schemeClr val="tx1"/>
                          </a:solidFill>
                          <a:latin typeface="+mn-lt"/>
                        </a:rPr>
                        <a:t>5</a:t>
                      </a:r>
                    </a:p>
                  </a:txBody>
                  <a:tcPr marT="34290" marB="34290" anchor="ctr"/>
                </a:tc>
                <a:tc>
                  <a:txBody>
                    <a:bodyPr/>
                    <a:lstStyle/>
                    <a:p>
                      <a:pPr algn="ctr"/>
                      <a:r>
                        <a:rPr lang="en-US" sz="2400" dirty="0">
                          <a:solidFill>
                            <a:schemeClr val="tx1"/>
                          </a:solidFill>
                          <a:latin typeface="+mn-lt"/>
                        </a:rPr>
                        <a:t>850</a:t>
                      </a:r>
                    </a:p>
                  </a:txBody>
                  <a:tcPr marT="34290" marB="34290" anchor="ctr"/>
                </a:tc>
                <a:extLst>
                  <a:ext uri="{0D108BD9-81ED-4DB2-BD59-A6C34878D82A}">
                    <a16:rowId xmlns:a16="http://schemas.microsoft.com/office/drawing/2014/main" val="10003"/>
                  </a:ext>
                </a:extLst>
              </a:tr>
              <a:tr h="342900">
                <a:tc>
                  <a:txBody>
                    <a:bodyPr/>
                    <a:lstStyle/>
                    <a:p>
                      <a:pPr algn="ctr"/>
                      <a:r>
                        <a:rPr lang="en-US" sz="2400" dirty="0">
                          <a:solidFill>
                            <a:schemeClr val="tx1"/>
                          </a:solidFill>
                          <a:latin typeface="+mn-lt"/>
                        </a:rPr>
                        <a:t>3</a:t>
                      </a:r>
                    </a:p>
                  </a:txBody>
                  <a:tcPr marT="34290" marB="34290" anchor="ctr"/>
                </a:tc>
                <a:tc>
                  <a:txBody>
                    <a:bodyPr/>
                    <a:lstStyle/>
                    <a:p>
                      <a:pPr algn="ctr"/>
                      <a:r>
                        <a:rPr lang="en-US" sz="2400" b="1" dirty="0">
                          <a:solidFill>
                            <a:schemeClr val="tx1"/>
                          </a:solidFill>
                          <a:latin typeface="+mn-lt"/>
                        </a:rPr>
                        <a:t>6</a:t>
                      </a:r>
                    </a:p>
                  </a:txBody>
                  <a:tcPr marT="34290" marB="34290" anchor="ctr"/>
                </a:tc>
                <a:tc rowSpan="2">
                  <a:txBody>
                    <a:bodyPr/>
                    <a:lstStyle/>
                    <a:p>
                      <a:pPr algn="ctr"/>
                      <a:r>
                        <a:rPr lang="en-US" sz="2000" dirty="0">
                          <a:solidFill>
                            <a:schemeClr val="tx1"/>
                          </a:solidFill>
                          <a:latin typeface="+mn-lt"/>
                        </a:rPr>
                        <a:t>656 + 329 = </a:t>
                      </a:r>
                      <a:r>
                        <a:rPr lang="en-US" sz="2400" dirty="0">
                          <a:solidFill>
                            <a:schemeClr val="tx1"/>
                          </a:solidFill>
                          <a:latin typeface="+mn-lt"/>
                        </a:rPr>
                        <a:t>985</a:t>
                      </a:r>
                    </a:p>
                  </a:txBody>
                  <a:tcPr marT="34290" marB="34290" anchor="ctr"/>
                </a:tc>
                <a:extLst>
                  <a:ext uri="{0D108BD9-81ED-4DB2-BD59-A6C34878D82A}">
                    <a16:rowId xmlns:a16="http://schemas.microsoft.com/office/drawing/2014/main" val="10004"/>
                  </a:ext>
                </a:extLst>
              </a:tr>
              <a:tr h="342900">
                <a:tc>
                  <a:txBody>
                    <a:bodyPr/>
                    <a:lstStyle/>
                    <a:p>
                      <a:pPr algn="ctr"/>
                      <a:r>
                        <a:rPr lang="en-US" sz="2400" dirty="0">
                          <a:solidFill>
                            <a:schemeClr val="tx1"/>
                          </a:solidFill>
                          <a:latin typeface="+mn-lt"/>
                        </a:rPr>
                        <a:t>4</a:t>
                      </a:r>
                    </a:p>
                  </a:txBody>
                  <a:tcPr marT="34290" marB="34290" anchor="ctr"/>
                </a:tc>
                <a:tc>
                  <a:txBody>
                    <a:bodyPr/>
                    <a:lstStyle/>
                    <a:p>
                      <a:pPr algn="ctr"/>
                      <a:r>
                        <a:rPr lang="en-US" sz="2400" b="1" dirty="0">
                          <a:solidFill>
                            <a:schemeClr val="tx1"/>
                          </a:solidFill>
                          <a:latin typeface="+mn-lt"/>
                        </a:rPr>
                        <a:t>6</a:t>
                      </a:r>
                    </a:p>
                  </a:txBody>
                  <a:tcPr marT="34290" marB="34290" anchor="ctr"/>
                </a:tc>
                <a:tc vMerge="1">
                  <a:txBody>
                    <a:bodyPr/>
                    <a:lstStyle/>
                    <a:p>
                      <a:pPr algn="ctr"/>
                      <a:endParaRPr lang="en-US" sz="2400" dirty="0">
                        <a:solidFill>
                          <a:schemeClr val="tx1"/>
                        </a:solidFill>
                        <a:latin typeface="+mn-lt"/>
                      </a:endParaRPr>
                    </a:p>
                  </a:txBody>
                  <a:tcPr marT="34290" marB="34290" anchor="ctr"/>
                </a:tc>
                <a:extLst>
                  <a:ext uri="{0D108BD9-81ED-4DB2-BD59-A6C34878D82A}">
                    <a16:rowId xmlns:a16="http://schemas.microsoft.com/office/drawing/2014/main" val="10005"/>
                  </a:ext>
                </a:extLst>
              </a:tr>
              <a:tr h="342900">
                <a:tc>
                  <a:txBody>
                    <a:bodyPr/>
                    <a:lstStyle/>
                    <a:p>
                      <a:pPr algn="ctr"/>
                      <a:r>
                        <a:rPr lang="en-US" sz="2400" dirty="0">
                          <a:solidFill>
                            <a:schemeClr val="tx1"/>
                          </a:solidFill>
                          <a:latin typeface="+mn-lt"/>
                        </a:rPr>
                        <a:t>5</a:t>
                      </a:r>
                    </a:p>
                  </a:txBody>
                  <a:tcPr marT="34290" marB="34290" anchor="ctr"/>
                </a:tc>
                <a:tc>
                  <a:txBody>
                    <a:bodyPr/>
                    <a:lstStyle/>
                    <a:p>
                      <a:pPr algn="ctr"/>
                      <a:r>
                        <a:rPr lang="en-US" sz="2400" b="1" dirty="0">
                          <a:solidFill>
                            <a:schemeClr val="tx1"/>
                          </a:solidFill>
                          <a:latin typeface="+mn-lt"/>
                        </a:rPr>
                        <a:t>7</a:t>
                      </a:r>
                    </a:p>
                  </a:txBody>
                  <a:tcPr marT="34290" marB="34290" anchor="ctr"/>
                </a:tc>
                <a:tc rowSpan="3">
                  <a:txBody>
                    <a:bodyPr/>
                    <a:lstStyle/>
                    <a:p>
                      <a:pPr algn="ctr"/>
                      <a:r>
                        <a:rPr lang="en-US" sz="2000" dirty="0">
                          <a:solidFill>
                            <a:schemeClr val="tx1"/>
                          </a:solidFill>
                          <a:latin typeface="+mn-lt"/>
                        </a:rPr>
                        <a:t>245 + 122 + 81 = </a:t>
                      </a:r>
                      <a:r>
                        <a:rPr lang="en-US" sz="2400" dirty="0">
                          <a:solidFill>
                            <a:schemeClr val="tx1"/>
                          </a:solidFill>
                          <a:latin typeface="+mn-lt"/>
                        </a:rPr>
                        <a:t>448</a:t>
                      </a:r>
                    </a:p>
                  </a:txBody>
                  <a:tcPr marT="34290" marB="34290" anchor="ctr"/>
                </a:tc>
                <a:extLst>
                  <a:ext uri="{0D108BD9-81ED-4DB2-BD59-A6C34878D82A}">
                    <a16:rowId xmlns:a16="http://schemas.microsoft.com/office/drawing/2014/main" val="10006"/>
                  </a:ext>
                </a:extLst>
              </a:tr>
              <a:tr h="342900">
                <a:tc>
                  <a:txBody>
                    <a:bodyPr/>
                    <a:lstStyle/>
                    <a:p>
                      <a:pPr algn="ctr"/>
                      <a:r>
                        <a:rPr lang="en-US" sz="2400" dirty="0">
                          <a:solidFill>
                            <a:schemeClr val="tx1"/>
                          </a:solidFill>
                          <a:latin typeface="+mn-lt"/>
                        </a:rPr>
                        <a:t>6</a:t>
                      </a:r>
                    </a:p>
                  </a:txBody>
                  <a:tcPr marT="34290" marB="34290" anchor="ctr"/>
                </a:tc>
                <a:tc>
                  <a:txBody>
                    <a:bodyPr/>
                    <a:lstStyle/>
                    <a:p>
                      <a:pPr algn="ctr"/>
                      <a:r>
                        <a:rPr lang="en-US" sz="2400" b="1" dirty="0">
                          <a:solidFill>
                            <a:schemeClr val="tx1"/>
                          </a:solidFill>
                          <a:latin typeface="+mn-lt"/>
                        </a:rPr>
                        <a:t>7</a:t>
                      </a:r>
                    </a:p>
                  </a:txBody>
                  <a:tcPr marT="34290" marB="34290" anchor="ctr"/>
                </a:tc>
                <a:tc vMerge="1">
                  <a:txBody>
                    <a:bodyPr/>
                    <a:lstStyle/>
                    <a:p>
                      <a:pPr algn="ctr"/>
                      <a:endParaRPr lang="en-US" sz="2400" dirty="0">
                        <a:solidFill>
                          <a:schemeClr val="tx1"/>
                        </a:solidFill>
                        <a:latin typeface="+mn-lt"/>
                      </a:endParaRPr>
                    </a:p>
                  </a:txBody>
                  <a:tcPr marT="34290" marB="34290" anchor="ctr"/>
                </a:tc>
                <a:extLst>
                  <a:ext uri="{0D108BD9-81ED-4DB2-BD59-A6C34878D82A}">
                    <a16:rowId xmlns:a16="http://schemas.microsoft.com/office/drawing/2014/main" val="10007"/>
                  </a:ext>
                </a:extLst>
              </a:tr>
              <a:tr h="342900">
                <a:tc>
                  <a:txBody>
                    <a:bodyPr/>
                    <a:lstStyle/>
                    <a:p>
                      <a:pPr algn="ctr"/>
                      <a:r>
                        <a:rPr lang="en-US" sz="2400" dirty="0">
                          <a:solidFill>
                            <a:schemeClr val="tx1"/>
                          </a:solidFill>
                          <a:latin typeface="+mn-lt"/>
                        </a:rPr>
                        <a:t>7</a:t>
                      </a:r>
                    </a:p>
                  </a:txBody>
                  <a:tcPr marT="34290" marB="34290" anchor="ctr"/>
                </a:tc>
                <a:tc>
                  <a:txBody>
                    <a:bodyPr/>
                    <a:lstStyle/>
                    <a:p>
                      <a:pPr algn="ctr"/>
                      <a:r>
                        <a:rPr lang="en-US" sz="2400" b="1" dirty="0">
                          <a:solidFill>
                            <a:schemeClr val="tx1"/>
                          </a:solidFill>
                          <a:latin typeface="+mn-lt"/>
                        </a:rPr>
                        <a:t>7</a:t>
                      </a:r>
                    </a:p>
                  </a:txBody>
                  <a:tcPr marT="34290" marB="34290" anchor="ctr"/>
                </a:tc>
                <a:tc vMerge="1">
                  <a:txBody>
                    <a:bodyPr/>
                    <a:lstStyle/>
                    <a:p>
                      <a:pPr algn="ctr"/>
                      <a:endParaRPr lang="en-US" sz="2400" dirty="0">
                        <a:solidFill>
                          <a:schemeClr val="tx1"/>
                        </a:solidFill>
                        <a:latin typeface="+mn-lt"/>
                      </a:endParaRPr>
                    </a:p>
                  </a:txBody>
                  <a:tcPr marT="34290" marB="34290" anchor="ctr"/>
                </a:tc>
                <a:extLst>
                  <a:ext uri="{0D108BD9-81ED-4DB2-BD59-A6C34878D82A}">
                    <a16:rowId xmlns:a16="http://schemas.microsoft.com/office/drawing/2014/main" val="10008"/>
                  </a:ext>
                </a:extLst>
              </a:tr>
            </a:tbl>
          </a:graphicData>
        </a:graphic>
      </p:graphicFrame>
      <p:pic>
        <p:nvPicPr>
          <p:cNvPr id="9" name="Picture 5"/>
          <p:cNvPicPr>
            <a:picLocks noChangeAspect="1" noChangeArrowheads="1"/>
          </p:cNvPicPr>
          <p:nvPr/>
        </p:nvPicPr>
        <p:blipFill>
          <a:blip r:embed="rId3" cstate="print"/>
          <a:srcRect/>
          <a:stretch>
            <a:fillRect/>
          </a:stretch>
        </p:blipFill>
        <p:spPr bwMode="auto">
          <a:xfrm>
            <a:off x="0" y="1563638"/>
            <a:ext cx="4443795" cy="2376264"/>
          </a:xfrm>
          <a:prstGeom prst="rect">
            <a:avLst/>
          </a:prstGeom>
          <a:noFill/>
          <a:ln w="9525">
            <a:noFill/>
            <a:miter lim="800000"/>
            <a:headEnd/>
            <a:tailEnd/>
          </a:ln>
        </p:spPr>
      </p:pic>
      <p:sp>
        <p:nvSpPr>
          <p:cNvPr id="10" name="Rectangle 9"/>
          <p:cNvSpPr/>
          <p:nvPr/>
        </p:nvSpPr>
        <p:spPr>
          <a:xfrm>
            <a:off x="7668344" y="1707654"/>
            <a:ext cx="1475656" cy="34358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1000"/>
                                        <p:tgtEl>
                                          <p:spTgt spid="10"/>
                                        </p:tgtEl>
                                        <p:attrNameLst>
                                          <p:attrName>ppt_w</p:attrName>
                                        </p:attrNameLst>
                                      </p:cBhvr>
                                      <p:tavLst>
                                        <p:tav tm="0">
                                          <p:val>
                                            <p:strVal val="ppt_w"/>
                                          </p:val>
                                        </p:tav>
                                        <p:tav tm="100000">
                                          <p:val>
                                            <p:strVal val="ppt_w*0.70"/>
                                          </p:val>
                                        </p:tav>
                                      </p:tavLst>
                                    </p:anim>
                                    <p:anim calcmode="lin" valueType="num">
                                      <p:cBhvr>
                                        <p:cTn id="7" dur="1000"/>
                                        <p:tgtEl>
                                          <p:spTgt spid="10"/>
                                        </p:tgtEl>
                                        <p:attrNameLst>
                                          <p:attrName>ppt_h</p:attrName>
                                        </p:attrNameLst>
                                      </p:cBhvr>
                                      <p:tavLst>
                                        <p:tav tm="0">
                                          <p:val>
                                            <p:strVal val="ppt_h"/>
                                          </p:val>
                                        </p:tav>
                                        <p:tav tm="100000">
                                          <p:val>
                                            <p:strVal val="ppt_h"/>
                                          </p:val>
                                        </p:tav>
                                      </p:tavLst>
                                    </p:anim>
                                    <p:animEffect transition="out" filter="fade">
                                      <p:cBhvr>
                                        <p:cTn id="8" dur="1000"/>
                                        <p:tgtEl>
                                          <p:spTgt spid="10"/>
                                        </p:tgtEl>
                                      </p:cBhvr>
                                    </p:animEffect>
                                    <p:set>
                                      <p:cBhvr>
                                        <p:cTn id="9"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C5BA7202-479D-4359-A844-F198C6F54882}" type="slidenum">
              <a:rPr lang="en-US" smtClean="0"/>
              <a:pPr>
                <a:defRPr/>
              </a:pPr>
              <a:t>135</a:t>
            </a:fld>
            <a:endParaRPr lang="en-US" dirty="0"/>
          </a:p>
        </p:txBody>
      </p:sp>
      <p:sp>
        <p:nvSpPr>
          <p:cNvPr id="41986"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a:t>Jan 10, 2022</a:t>
            </a:r>
          </a:p>
        </p:txBody>
      </p:sp>
      <p:pic>
        <p:nvPicPr>
          <p:cNvPr id="41988" name="Picture 20"/>
          <p:cNvPicPr>
            <a:picLocks noChangeAspect="1" noChangeArrowheads="1"/>
          </p:cNvPicPr>
          <p:nvPr/>
        </p:nvPicPr>
        <p:blipFill>
          <a:blip r:embed="rId3" cstate="print"/>
          <a:srcRect/>
          <a:stretch>
            <a:fillRect/>
          </a:stretch>
        </p:blipFill>
        <p:spPr bwMode="auto">
          <a:xfrm>
            <a:off x="285751" y="160735"/>
            <a:ext cx="6200775" cy="4018359"/>
          </a:xfrm>
          <a:prstGeom prst="rect">
            <a:avLst/>
          </a:prstGeom>
          <a:noFill/>
          <a:ln w="9525">
            <a:noFill/>
            <a:miter lim="800000"/>
            <a:headEnd/>
            <a:tailEnd/>
          </a:ln>
        </p:spPr>
      </p:pic>
      <p:grpSp>
        <p:nvGrpSpPr>
          <p:cNvPr id="2" name="Group 6"/>
          <p:cNvGrpSpPr>
            <a:grpSpLocks/>
          </p:cNvGrpSpPr>
          <p:nvPr/>
        </p:nvGrpSpPr>
        <p:grpSpPr bwMode="auto">
          <a:xfrm>
            <a:off x="6643689" y="535781"/>
            <a:ext cx="2185987" cy="3696891"/>
            <a:chOff x="6786578" y="714356"/>
            <a:chExt cx="2043112" cy="4603750"/>
          </a:xfrm>
        </p:grpSpPr>
        <p:pic>
          <p:nvPicPr>
            <p:cNvPr id="41990" name="Picture 21"/>
            <p:cNvPicPr>
              <a:picLocks noChangeAspect="1" noChangeArrowheads="1"/>
            </p:cNvPicPr>
            <p:nvPr/>
          </p:nvPicPr>
          <p:blipFill>
            <a:blip r:embed="rId4" cstate="print"/>
            <a:srcRect/>
            <a:stretch>
              <a:fillRect/>
            </a:stretch>
          </p:blipFill>
          <p:spPr bwMode="auto">
            <a:xfrm>
              <a:off x="6786578" y="714356"/>
              <a:ext cx="2043112" cy="4603750"/>
            </a:xfrm>
            <a:prstGeom prst="rect">
              <a:avLst/>
            </a:prstGeom>
            <a:noFill/>
            <a:ln w="9525">
              <a:noFill/>
              <a:miter lim="800000"/>
              <a:headEnd/>
              <a:tailEnd/>
            </a:ln>
          </p:spPr>
        </p:pic>
        <p:sp>
          <p:nvSpPr>
            <p:cNvPr id="6" name="Rectangle 5"/>
            <p:cNvSpPr/>
            <p:nvPr/>
          </p:nvSpPr>
          <p:spPr>
            <a:xfrm>
              <a:off x="6802039" y="1276975"/>
              <a:ext cx="1286404" cy="286159"/>
            </a:xfrm>
            <a:prstGeom prst="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GB"/>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136</a:t>
            </a:fld>
            <a:endParaRPr lang="en" dirty="0"/>
          </a:p>
        </p:txBody>
      </p:sp>
      <p:sp>
        <p:nvSpPr>
          <p:cNvPr id="4" name="TextBox 3"/>
          <p:cNvSpPr txBox="1"/>
          <p:nvPr/>
        </p:nvSpPr>
        <p:spPr>
          <a:xfrm>
            <a:off x="2627784" y="0"/>
            <a:ext cx="5112568" cy="523220"/>
          </a:xfrm>
          <a:prstGeom prst="rect">
            <a:avLst/>
          </a:prstGeom>
          <a:noFill/>
        </p:spPr>
        <p:txBody>
          <a:bodyPr wrap="square" rtlCol="0">
            <a:spAutoFit/>
          </a:bodyPr>
          <a:lstStyle/>
          <a:p>
            <a:pPr algn="ctr"/>
            <a:r>
              <a:rPr lang="en-I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Local Enhancement</a:t>
            </a:r>
          </a:p>
        </p:txBody>
      </p:sp>
      <p:sp>
        <p:nvSpPr>
          <p:cNvPr id="5" name="TextBox 4"/>
          <p:cNvSpPr txBox="1"/>
          <p:nvPr/>
        </p:nvSpPr>
        <p:spPr>
          <a:xfrm>
            <a:off x="1691680" y="627534"/>
            <a:ext cx="7056784" cy="4385816"/>
          </a:xfrm>
          <a:prstGeom prst="rect">
            <a:avLst/>
          </a:prstGeom>
          <a:noFill/>
        </p:spPr>
        <p:txBody>
          <a:bodyPr wrap="square" rtlCol="0">
            <a:spAutoFit/>
          </a:bodyPr>
          <a:lstStyle/>
          <a:p>
            <a:pPr marL="361950" indent="-361950">
              <a:spcAft>
                <a:spcPts val="600"/>
              </a:spcAft>
              <a:buClr>
                <a:srgbClr val="0070C0"/>
              </a:buClr>
              <a:buFont typeface="Webdings" pitchFamily="18" charset="2"/>
              <a:buChar char="4"/>
            </a:pPr>
            <a:r>
              <a:rPr lang="en-US" sz="2400" dirty="0">
                <a:latin typeface="+mn-lt"/>
              </a:rPr>
              <a:t>The histogram processing methods discussed are </a:t>
            </a:r>
            <a:r>
              <a:rPr lang="en-US" sz="2400" i="1" dirty="0">
                <a:solidFill>
                  <a:srgbClr val="0070C0"/>
                </a:solidFill>
                <a:latin typeface="+mn-lt"/>
              </a:rPr>
              <a:t>global</a:t>
            </a:r>
          </a:p>
          <a:p>
            <a:pPr marL="361950" indent="-361950">
              <a:spcAft>
                <a:spcPts val="600"/>
              </a:spcAft>
              <a:buClr>
                <a:srgbClr val="0070C0"/>
              </a:buClr>
              <a:buFont typeface="Webdings" pitchFamily="18" charset="2"/>
              <a:buChar char="4"/>
            </a:pPr>
            <a:r>
              <a:rPr lang="en-US" sz="2400" dirty="0">
                <a:latin typeface="+mn-lt"/>
              </a:rPr>
              <a:t>Suitable for overall enhancement, but generally </a:t>
            </a:r>
            <a:r>
              <a:rPr lang="en-US" sz="2400" dirty="0">
                <a:solidFill>
                  <a:srgbClr val="0070C0"/>
                </a:solidFill>
                <a:latin typeface="+mn-lt"/>
              </a:rPr>
              <a:t>fails when the objective is to enhance details over small areas</a:t>
            </a:r>
            <a:r>
              <a:rPr lang="en-US" sz="2400" dirty="0">
                <a:latin typeface="+mn-lt"/>
              </a:rPr>
              <a:t> in an image.</a:t>
            </a:r>
          </a:p>
          <a:p>
            <a:pPr marL="725488" lvl="1" indent="-363538">
              <a:spcAft>
                <a:spcPts val="600"/>
              </a:spcAft>
              <a:buClr>
                <a:srgbClr val="0070C0"/>
              </a:buClr>
              <a:buFont typeface="Courier New" pitchFamily="49" charset="0"/>
              <a:buChar char="o"/>
            </a:pPr>
            <a:r>
              <a:rPr lang="en-US" sz="2400" dirty="0">
                <a:solidFill>
                  <a:srgbClr val="C00000"/>
                </a:solidFill>
                <a:latin typeface="+mn-lt"/>
              </a:rPr>
              <a:t>the number of pixels in small areas have negligible influence on the computation of global transformations</a:t>
            </a:r>
            <a:r>
              <a:rPr lang="en-US" sz="2400" dirty="0">
                <a:latin typeface="+mn-lt"/>
              </a:rPr>
              <a:t>. </a:t>
            </a:r>
          </a:p>
          <a:p>
            <a:pPr marL="361950" indent="-361950">
              <a:spcAft>
                <a:spcPts val="600"/>
              </a:spcAft>
              <a:buClr>
                <a:srgbClr val="0070C0"/>
              </a:buClr>
              <a:buFont typeface="Webdings" pitchFamily="18" charset="2"/>
              <a:buChar char="4"/>
            </a:pPr>
            <a:r>
              <a:rPr lang="en-US" sz="2400" dirty="0">
                <a:latin typeface="+mn-lt"/>
              </a:rPr>
              <a:t>The solution is to devise transformation functions based on the intensity distribution of pixel neighborhoods.</a:t>
            </a:r>
            <a:endParaRPr lang="en-IN" sz="2400" dirty="0">
              <a:latin typeface="+mn-lt"/>
            </a:endParaRPr>
          </a:p>
        </p:txBody>
      </p:sp>
    </p:spTree>
  </p:cSld>
  <p:clrMapOvr>
    <a:masterClrMapping/>
  </p:clrMapOvr>
  <p:transition>
    <p:fade thruBlk="1"/>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B68BD842-BC89-4891-8ABF-E55A937B96F1}" type="slidenum">
              <a:rPr lang="en-US" smtClean="0"/>
              <a:pPr>
                <a:defRPr/>
              </a:pPr>
              <a:t>137</a:t>
            </a:fld>
            <a:endParaRPr lang="en-US" dirty="0"/>
          </a:p>
        </p:txBody>
      </p:sp>
      <p:sp>
        <p:nvSpPr>
          <p:cNvPr id="43010" name="Date Placeholder 1"/>
          <p:cNvSpPr>
            <a:spLocks noGrp="1"/>
          </p:cNvSpPr>
          <p:nvPr>
            <p:ph type="dt" sz="quarter" idx="4294967295"/>
          </p:nvPr>
        </p:nvSpPr>
        <p:spPr bwMode="auto">
          <a:xfrm>
            <a:off x="0" y="4768850"/>
            <a:ext cx="1828800" cy="242888"/>
          </a:xfrm>
          <a:prstGeom prst="rect">
            <a:avLst/>
          </a:prstGeom>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r>
              <a:rPr lang="en-US"/>
              <a:t>Jan 10, 2022</a:t>
            </a:r>
          </a:p>
        </p:txBody>
      </p:sp>
      <p:sp>
        <p:nvSpPr>
          <p:cNvPr id="4" name="Rectangle 3"/>
          <p:cNvSpPr/>
          <p:nvPr/>
        </p:nvSpPr>
        <p:spPr>
          <a:xfrm>
            <a:off x="2434633" y="0"/>
            <a:ext cx="4483920" cy="584775"/>
          </a:xfrm>
          <a:prstGeom prst="rect">
            <a:avLst/>
          </a:prstGeom>
          <a:noFill/>
        </p:spPr>
        <p:txBody>
          <a:bodyPr wrap="none">
            <a:spAutoFit/>
          </a:bodyPr>
          <a:lstStyle/>
          <a:p>
            <a:pPr algn="ctr">
              <a:defRPr/>
            </a:pP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Local Enhancement</a:t>
            </a:r>
          </a:p>
        </p:txBody>
      </p:sp>
      <p:sp>
        <p:nvSpPr>
          <p:cNvPr id="5" name="Rectangle 8"/>
          <p:cNvSpPr>
            <a:spLocks noRot="1" noChangeArrowheads="1"/>
          </p:cNvSpPr>
          <p:nvPr/>
        </p:nvSpPr>
        <p:spPr bwMode="auto">
          <a:xfrm>
            <a:off x="755576" y="843558"/>
            <a:ext cx="7953375" cy="3602831"/>
          </a:xfrm>
          <a:prstGeom prst="rect">
            <a:avLst/>
          </a:prstGeom>
          <a:noFill/>
          <a:ln w="9525">
            <a:noFill/>
            <a:miter lim="800000"/>
            <a:headEnd/>
            <a:tailEnd/>
          </a:ln>
          <a:effectLst/>
        </p:spPr>
        <p:txBody>
          <a:bodyPr/>
          <a:lstStyle/>
          <a:p>
            <a:pPr marL="625475" indent="-625475">
              <a:spcBef>
                <a:spcPct val="20000"/>
              </a:spcBef>
              <a:spcAft>
                <a:spcPts val="1200"/>
              </a:spcAft>
              <a:buClr>
                <a:schemeClr val="hlink"/>
              </a:buClr>
              <a:buSzPct val="80000"/>
              <a:buFont typeface="Wingdings" pitchFamily="2" charset="2"/>
              <a:buChar char="v"/>
              <a:defRPr/>
            </a:pPr>
            <a:r>
              <a:rPr lang="en-US" sz="2200" dirty="0">
                <a:latin typeface="+mn-lt"/>
              </a:rPr>
              <a:t>Define a neighborhood (e.g. a square or rectangle) and move its center from pixel to pixel.</a:t>
            </a:r>
          </a:p>
          <a:p>
            <a:pPr marL="625475" indent="-625475">
              <a:spcBef>
                <a:spcPct val="20000"/>
              </a:spcBef>
              <a:spcAft>
                <a:spcPts val="1200"/>
              </a:spcAft>
              <a:buClr>
                <a:schemeClr val="hlink"/>
              </a:buClr>
              <a:buSzPct val="80000"/>
              <a:buFont typeface="Wingdings" pitchFamily="2" charset="2"/>
              <a:buChar char="v"/>
              <a:defRPr/>
            </a:pPr>
            <a:r>
              <a:rPr lang="en-US" sz="2200" dirty="0">
                <a:latin typeface="+mn-lt"/>
              </a:rPr>
              <a:t> At each location, the histogram of the points in the neighborhood is computed. Either histogram equalization or histogram specification transformation function is obtained</a:t>
            </a:r>
          </a:p>
          <a:p>
            <a:pPr marL="625475" indent="-625475">
              <a:spcBef>
                <a:spcPct val="20000"/>
              </a:spcBef>
              <a:spcAft>
                <a:spcPts val="1200"/>
              </a:spcAft>
              <a:buClr>
                <a:schemeClr val="hlink"/>
              </a:buClr>
              <a:buSzPct val="80000"/>
              <a:buFont typeface="Wingdings" pitchFamily="2" charset="2"/>
              <a:buChar char="v"/>
              <a:defRPr/>
            </a:pPr>
            <a:r>
              <a:rPr lang="en-US" sz="2200" dirty="0">
                <a:latin typeface="+mn-lt"/>
              </a:rPr>
              <a:t>Map the intensity of the pixel centered in the neighborhood</a:t>
            </a:r>
          </a:p>
          <a:p>
            <a:pPr marL="625475" indent="-625475">
              <a:spcBef>
                <a:spcPct val="20000"/>
              </a:spcBef>
              <a:spcAft>
                <a:spcPts val="1200"/>
              </a:spcAft>
              <a:buClr>
                <a:schemeClr val="hlink"/>
              </a:buClr>
              <a:buSzPct val="80000"/>
              <a:buFont typeface="Wingdings" pitchFamily="2" charset="2"/>
              <a:buChar char="v"/>
              <a:defRPr/>
            </a:pPr>
            <a:r>
              <a:rPr lang="en-US" sz="2200" dirty="0">
                <a:latin typeface="+mn-lt"/>
              </a:rPr>
              <a:t>Move to the next location and repeat the procedure</a:t>
            </a:r>
          </a:p>
          <a:p>
            <a:pPr marL="342900" indent="-342900">
              <a:spcBef>
                <a:spcPct val="20000"/>
              </a:spcBef>
              <a:spcAft>
                <a:spcPts val="1200"/>
              </a:spcAft>
              <a:buClr>
                <a:schemeClr val="hlink"/>
              </a:buClr>
              <a:buSzPct val="80000"/>
              <a:buFont typeface="Wingdings" pitchFamily="2" charset="2"/>
              <a:buChar char="v"/>
              <a:defRPr/>
            </a:pPr>
            <a:endParaRPr lang="en-US" sz="2200" dirty="0">
              <a:latin typeface="+mn-lt"/>
            </a:endParaRPr>
          </a:p>
          <a:p>
            <a:pPr marL="342900" indent="-342900">
              <a:spcBef>
                <a:spcPct val="20000"/>
              </a:spcBef>
              <a:spcAft>
                <a:spcPts val="1200"/>
              </a:spcAft>
              <a:buClr>
                <a:schemeClr val="hlink"/>
              </a:buClr>
              <a:buSzPct val="80000"/>
              <a:buFont typeface="Wingdings" pitchFamily="2" charset="2"/>
              <a:buChar char="v"/>
              <a:defRPr/>
            </a:pPr>
            <a:endParaRPr lang="en-US" sz="2000" dirty="0">
              <a:latin typeface="+mn-lt"/>
            </a:endParaRPr>
          </a:p>
          <a:p>
            <a:pPr marL="342900" indent="-342900">
              <a:spcBef>
                <a:spcPct val="20000"/>
              </a:spcBef>
              <a:spcAft>
                <a:spcPts val="1200"/>
              </a:spcAft>
              <a:buClr>
                <a:schemeClr val="hlink"/>
              </a:buClr>
              <a:buSzPct val="80000"/>
              <a:buFont typeface="Wingdings" pitchFamily="2" charset="2"/>
              <a:buChar char="v"/>
              <a:defRPr/>
            </a:pPr>
            <a:endParaRPr lang="en-US" sz="2000" dirty="0">
              <a:latin typeface="+mn-lt"/>
            </a:endParaRPr>
          </a:p>
          <a:p>
            <a:pPr marL="342900" indent="-342900">
              <a:spcBef>
                <a:spcPct val="20000"/>
              </a:spcBef>
              <a:spcAft>
                <a:spcPts val="1200"/>
              </a:spcAft>
              <a:buClr>
                <a:schemeClr val="hlink"/>
              </a:buClr>
              <a:buSzPct val="80000"/>
              <a:buFont typeface="Wingdings" pitchFamily="2" charset="2"/>
              <a:buChar char="v"/>
              <a:defRPr/>
            </a:pPr>
            <a:endParaRPr lang="en-US" sz="2000" dirty="0">
              <a:latin typeface="+mn-lt"/>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138</a:t>
            </a:fld>
            <a:endParaRPr lang="en"/>
          </a:p>
        </p:txBody>
      </p:sp>
      <p:sp>
        <p:nvSpPr>
          <p:cNvPr id="5" name="Rectangle 4"/>
          <p:cNvSpPr/>
          <p:nvPr/>
        </p:nvSpPr>
        <p:spPr>
          <a:xfrm>
            <a:off x="1259632" y="3219822"/>
            <a:ext cx="7344816" cy="1631216"/>
          </a:xfrm>
          <a:prstGeom prst="rect">
            <a:avLst/>
          </a:prstGeom>
        </p:spPr>
        <p:txBody>
          <a:bodyPr wrap="square">
            <a:spAutoFit/>
          </a:bodyPr>
          <a:lstStyle/>
          <a:p>
            <a:pPr marL="457200" indent="-457200">
              <a:spcAft>
                <a:spcPts val="1200"/>
              </a:spcAft>
              <a:buAutoNum type="alphaLcParenBoth"/>
            </a:pPr>
            <a:r>
              <a:rPr lang="en-IN" sz="2000" dirty="0">
                <a:latin typeface="+mn-lt"/>
              </a:rPr>
              <a:t>Original image. </a:t>
            </a:r>
          </a:p>
          <a:p>
            <a:pPr marL="457200" indent="-457200">
              <a:spcAft>
                <a:spcPts val="1200"/>
              </a:spcAft>
              <a:buAutoNum type="alphaLcParenBoth"/>
            </a:pPr>
            <a:r>
              <a:rPr lang="en-IN" sz="2000" dirty="0">
                <a:latin typeface="+mn-lt"/>
              </a:rPr>
              <a:t>Result of global histogram equalization.</a:t>
            </a:r>
          </a:p>
          <a:p>
            <a:pPr>
              <a:spcAft>
                <a:spcPts val="1200"/>
              </a:spcAft>
            </a:pPr>
            <a:r>
              <a:rPr lang="en-IN" sz="2000" dirty="0">
                <a:latin typeface="+mn-lt"/>
              </a:rPr>
              <a:t>(c) Result of local histogram equalization using a 7 x 7 neighbourhood about each pixel.</a:t>
            </a:r>
          </a:p>
        </p:txBody>
      </p:sp>
      <p:pic>
        <p:nvPicPr>
          <p:cNvPr id="7" name="Picture 3"/>
          <p:cNvPicPr>
            <a:picLocks noChangeAspect="1" noChangeArrowheads="1"/>
          </p:cNvPicPr>
          <p:nvPr/>
        </p:nvPicPr>
        <p:blipFill>
          <a:blip r:embed="rId2" cstate="print"/>
          <a:srcRect b="15556"/>
          <a:stretch>
            <a:fillRect/>
          </a:stretch>
        </p:blipFill>
        <p:spPr bwMode="auto">
          <a:xfrm>
            <a:off x="1043608" y="339502"/>
            <a:ext cx="7215188" cy="2736304"/>
          </a:xfrm>
          <a:prstGeom prst="rect">
            <a:avLst/>
          </a:prstGeom>
          <a:noFill/>
          <a:ln w="9525">
            <a:noFill/>
            <a:miter lim="800000"/>
            <a:headEnd/>
            <a:tailEnd/>
          </a:ln>
        </p:spPr>
      </p:pic>
    </p:spTree>
  </p:cSld>
  <p:clrMapOvr>
    <a:masterClrMapping/>
  </p:clrMapOvr>
  <p:transition>
    <p:fade thruBlk="1"/>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2D869E65-C6BA-46C6-AFEF-F5B7D130488C}" type="slidenum">
              <a:rPr lang="en-US" smtClean="0"/>
              <a:pPr>
                <a:defRPr/>
              </a:pPr>
              <a:t>139</a:t>
            </a:fld>
            <a:endParaRPr lang="en-US" dirty="0"/>
          </a:p>
        </p:txBody>
      </p:sp>
      <p:sp>
        <p:nvSpPr>
          <p:cNvPr id="2" name="Date Placeholder 1"/>
          <p:cNvSpPr>
            <a:spLocks noGrp="1"/>
          </p:cNvSpPr>
          <p:nvPr>
            <p:ph type="dt" sz="half" idx="4294967295"/>
          </p:nvPr>
        </p:nvSpPr>
        <p:spPr>
          <a:xfrm>
            <a:off x="0" y="4768850"/>
            <a:ext cx="1828800" cy="242888"/>
          </a:xfrm>
          <a:prstGeom prst="rect">
            <a:avLst/>
          </a:prstGeom>
        </p:spPr>
        <p:txBody>
          <a:bodyPr/>
          <a:lstStyle/>
          <a:p>
            <a:pPr>
              <a:defRPr/>
            </a:pPr>
            <a:r>
              <a:rPr lang="en-US"/>
              <a:t>Jan 10, 2022</a:t>
            </a:r>
            <a:endParaRPr lang="en-US" dirty="0"/>
          </a:p>
        </p:txBody>
      </p:sp>
      <p:sp>
        <p:nvSpPr>
          <p:cNvPr id="4" name="Rectangle 3"/>
          <p:cNvSpPr/>
          <p:nvPr/>
        </p:nvSpPr>
        <p:spPr>
          <a:xfrm>
            <a:off x="1523827" y="0"/>
            <a:ext cx="5904181" cy="923330"/>
          </a:xfrm>
          <a:prstGeom prst="rect">
            <a:avLst/>
          </a:prstGeom>
          <a:noFill/>
        </p:spPr>
        <p:txBody>
          <a:bodyPr wrap="non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Lab Assignment</a:t>
            </a:r>
          </a:p>
        </p:txBody>
      </p:sp>
      <p:sp>
        <p:nvSpPr>
          <p:cNvPr id="5" name="TextBox 4"/>
          <p:cNvSpPr txBox="1"/>
          <p:nvPr/>
        </p:nvSpPr>
        <p:spPr>
          <a:xfrm>
            <a:off x="714348" y="642924"/>
            <a:ext cx="7715304" cy="461665"/>
          </a:xfrm>
          <a:prstGeom prst="rect">
            <a:avLst/>
          </a:prstGeom>
          <a:noFill/>
        </p:spPr>
        <p:txBody>
          <a:bodyPr wrap="square" rtlCol="0">
            <a:spAutoFit/>
          </a:bodyPr>
          <a:lstStyle/>
          <a:p>
            <a:pPr marL="457200" indent="-457200">
              <a:buFont typeface="Wingdings" pitchFamily="2" charset="2"/>
              <a:buChar char="Ø"/>
            </a:pPr>
            <a:r>
              <a:rPr lang="en-US" sz="2400" dirty="0">
                <a:latin typeface="+mn-lt"/>
              </a:rPr>
              <a:t>Construct the histogram of the following image. </a:t>
            </a:r>
          </a:p>
        </p:txBody>
      </p:sp>
      <p:graphicFrame>
        <p:nvGraphicFramePr>
          <p:cNvPr id="6" name="Table 5"/>
          <p:cNvGraphicFramePr>
            <a:graphicFrameLocks noGrp="1"/>
          </p:cNvGraphicFramePr>
          <p:nvPr/>
        </p:nvGraphicFramePr>
        <p:xfrm>
          <a:off x="2071670" y="1125131"/>
          <a:ext cx="5120640" cy="1371600"/>
        </p:xfrm>
        <a:graphic>
          <a:graphicData uri="http://schemas.openxmlformats.org/drawingml/2006/table">
            <a:tbl>
              <a:tblPr firstRow="1" bandRow="1">
                <a:tableStyleId>{5940675A-B579-460E-94D1-54222C63F5DA}</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gridCol w="640080">
                  <a:extLst>
                    <a:ext uri="{9D8B030D-6E8A-4147-A177-3AD203B41FA5}">
                      <a16:colId xmlns:a16="http://schemas.microsoft.com/office/drawing/2014/main" val="20005"/>
                    </a:ext>
                  </a:extLst>
                </a:gridCol>
                <a:gridCol w="640080">
                  <a:extLst>
                    <a:ext uri="{9D8B030D-6E8A-4147-A177-3AD203B41FA5}">
                      <a16:colId xmlns:a16="http://schemas.microsoft.com/office/drawing/2014/main" val="20006"/>
                    </a:ext>
                  </a:extLst>
                </a:gridCol>
                <a:gridCol w="640080">
                  <a:extLst>
                    <a:ext uri="{9D8B030D-6E8A-4147-A177-3AD203B41FA5}">
                      <a16:colId xmlns:a16="http://schemas.microsoft.com/office/drawing/2014/main" val="20007"/>
                    </a:ext>
                  </a:extLst>
                </a:gridCol>
              </a:tblGrid>
              <a:tr h="342900">
                <a:tc>
                  <a:txBody>
                    <a:bodyPr/>
                    <a:lstStyle/>
                    <a:p>
                      <a:pPr algn="ctr"/>
                      <a:r>
                        <a:rPr lang="en-US" sz="1800" b="1" dirty="0"/>
                        <a:t>0</a:t>
                      </a:r>
                    </a:p>
                  </a:txBody>
                  <a:tcPr marT="34290" marB="34290" anchor="ctr"/>
                </a:tc>
                <a:tc>
                  <a:txBody>
                    <a:bodyPr/>
                    <a:lstStyle/>
                    <a:p>
                      <a:pPr algn="ctr"/>
                      <a:r>
                        <a:rPr lang="en-US" sz="1800" b="1" dirty="0"/>
                        <a:t>1</a:t>
                      </a:r>
                    </a:p>
                  </a:txBody>
                  <a:tcPr marT="34290" marB="34290" anchor="ctr"/>
                </a:tc>
                <a:tc>
                  <a:txBody>
                    <a:bodyPr/>
                    <a:lstStyle/>
                    <a:p>
                      <a:pPr algn="ctr"/>
                      <a:r>
                        <a:rPr lang="en-US" sz="1800" b="1" dirty="0"/>
                        <a:t>2</a:t>
                      </a:r>
                    </a:p>
                  </a:txBody>
                  <a:tcPr marT="34290" marB="34290" anchor="ctr"/>
                </a:tc>
                <a:tc>
                  <a:txBody>
                    <a:bodyPr/>
                    <a:lstStyle/>
                    <a:p>
                      <a:pPr algn="ctr"/>
                      <a:r>
                        <a:rPr lang="en-US" sz="1800" b="1" dirty="0"/>
                        <a:t>3</a:t>
                      </a:r>
                    </a:p>
                  </a:txBody>
                  <a:tcPr marT="34290" marB="34290" anchor="ctr"/>
                </a:tc>
                <a:tc>
                  <a:txBody>
                    <a:bodyPr/>
                    <a:lstStyle/>
                    <a:p>
                      <a:pPr algn="ctr"/>
                      <a:r>
                        <a:rPr lang="en-US" sz="1800" b="1" dirty="0"/>
                        <a:t>4</a:t>
                      </a:r>
                    </a:p>
                  </a:txBody>
                  <a:tcPr marT="34290" marB="34290" anchor="ctr"/>
                </a:tc>
                <a:tc>
                  <a:txBody>
                    <a:bodyPr/>
                    <a:lstStyle/>
                    <a:p>
                      <a:pPr algn="ctr"/>
                      <a:r>
                        <a:rPr lang="en-US" sz="1800" b="1" dirty="0"/>
                        <a:t>5</a:t>
                      </a:r>
                    </a:p>
                  </a:txBody>
                  <a:tcPr marT="34290" marB="34290" anchor="ctr"/>
                </a:tc>
                <a:tc>
                  <a:txBody>
                    <a:bodyPr/>
                    <a:lstStyle/>
                    <a:p>
                      <a:pPr algn="ctr"/>
                      <a:r>
                        <a:rPr lang="en-US" sz="1800" b="1" dirty="0"/>
                        <a:t>6</a:t>
                      </a:r>
                    </a:p>
                  </a:txBody>
                  <a:tcPr marT="34290" marB="34290" anchor="ctr"/>
                </a:tc>
                <a:tc>
                  <a:txBody>
                    <a:bodyPr/>
                    <a:lstStyle/>
                    <a:p>
                      <a:pPr algn="ctr"/>
                      <a:r>
                        <a:rPr lang="en-US" sz="1800" b="1" dirty="0"/>
                        <a:t>7</a:t>
                      </a:r>
                    </a:p>
                  </a:txBody>
                  <a:tcPr marT="34290" marB="34290" anchor="ctr"/>
                </a:tc>
                <a:extLst>
                  <a:ext uri="{0D108BD9-81ED-4DB2-BD59-A6C34878D82A}">
                    <a16:rowId xmlns:a16="http://schemas.microsoft.com/office/drawing/2014/main" val="10000"/>
                  </a:ext>
                </a:extLst>
              </a:tr>
              <a:tr h="342900">
                <a:tc>
                  <a:txBody>
                    <a:bodyPr/>
                    <a:lstStyle/>
                    <a:p>
                      <a:pPr algn="ctr"/>
                      <a:r>
                        <a:rPr lang="en-US" sz="1800" b="1" dirty="0"/>
                        <a:t>0</a:t>
                      </a:r>
                    </a:p>
                  </a:txBody>
                  <a:tcPr marT="34290" marB="34290" anchor="ctr"/>
                </a:tc>
                <a:tc>
                  <a:txBody>
                    <a:bodyPr/>
                    <a:lstStyle/>
                    <a:p>
                      <a:pPr algn="ctr"/>
                      <a:r>
                        <a:rPr lang="en-US" sz="1800" b="1" dirty="0"/>
                        <a:t>1</a:t>
                      </a:r>
                    </a:p>
                  </a:txBody>
                  <a:tcPr marT="34290" marB="34290" anchor="ctr"/>
                </a:tc>
                <a:tc>
                  <a:txBody>
                    <a:bodyPr/>
                    <a:lstStyle/>
                    <a:p>
                      <a:pPr algn="ctr"/>
                      <a:r>
                        <a:rPr lang="en-US" sz="1800" b="1" dirty="0"/>
                        <a:t>2</a:t>
                      </a:r>
                    </a:p>
                  </a:txBody>
                  <a:tcPr marT="34290" marB="34290" anchor="ctr"/>
                </a:tc>
                <a:tc>
                  <a:txBody>
                    <a:bodyPr/>
                    <a:lstStyle/>
                    <a:p>
                      <a:pPr algn="ctr"/>
                      <a:r>
                        <a:rPr lang="en-US" sz="1800" b="1" dirty="0"/>
                        <a:t>3</a:t>
                      </a:r>
                    </a:p>
                  </a:txBody>
                  <a:tcPr marT="34290" marB="34290" anchor="ctr"/>
                </a:tc>
                <a:tc>
                  <a:txBody>
                    <a:bodyPr/>
                    <a:lstStyle/>
                    <a:p>
                      <a:pPr algn="ctr"/>
                      <a:r>
                        <a:rPr lang="en-US" sz="1800" b="1" dirty="0"/>
                        <a:t>4</a:t>
                      </a:r>
                    </a:p>
                  </a:txBody>
                  <a:tcPr marT="34290" marB="34290" anchor="ctr"/>
                </a:tc>
                <a:tc>
                  <a:txBody>
                    <a:bodyPr/>
                    <a:lstStyle/>
                    <a:p>
                      <a:pPr algn="ctr"/>
                      <a:r>
                        <a:rPr lang="en-US" sz="1800" b="1" dirty="0"/>
                        <a:t>5</a:t>
                      </a:r>
                    </a:p>
                  </a:txBody>
                  <a:tcPr marT="34290" marB="34290" anchor="ctr"/>
                </a:tc>
                <a:tc>
                  <a:txBody>
                    <a:bodyPr/>
                    <a:lstStyle/>
                    <a:p>
                      <a:pPr algn="ctr"/>
                      <a:r>
                        <a:rPr lang="en-US" sz="1800" b="1" dirty="0"/>
                        <a:t>6</a:t>
                      </a:r>
                    </a:p>
                  </a:txBody>
                  <a:tcPr marT="34290" marB="34290" anchor="ctr"/>
                </a:tc>
                <a:tc>
                  <a:txBody>
                    <a:bodyPr/>
                    <a:lstStyle/>
                    <a:p>
                      <a:pPr algn="ctr"/>
                      <a:r>
                        <a:rPr lang="en-US" sz="1800" b="1" dirty="0"/>
                        <a:t>7</a:t>
                      </a:r>
                    </a:p>
                  </a:txBody>
                  <a:tcPr marT="34290" marB="34290" anchor="ctr"/>
                </a:tc>
                <a:extLst>
                  <a:ext uri="{0D108BD9-81ED-4DB2-BD59-A6C34878D82A}">
                    <a16:rowId xmlns:a16="http://schemas.microsoft.com/office/drawing/2014/main" val="10001"/>
                  </a:ext>
                </a:extLst>
              </a:tr>
              <a:tr h="342900">
                <a:tc>
                  <a:txBody>
                    <a:bodyPr/>
                    <a:lstStyle/>
                    <a:p>
                      <a:pPr algn="ctr"/>
                      <a:r>
                        <a:rPr lang="en-US" sz="1800" b="1" dirty="0"/>
                        <a:t>8</a:t>
                      </a:r>
                    </a:p>
                  </a:txBody>
                  <a:tcPr marT="34290" marB="34290" anchor="ctr"/>
                </a:tc>
                <a:tc>
                  <a:txBody>
                    <a:bodyPr/>
                    <a:lstStyle/>
                    <a:p>
                      <a:pPr algn="ctr"/>
                      <a:r>
                        <a:rPr lang="en-US" sz="1800" b="1" dirty="0"/>
                        <a:t>9</a:t>
                      </a:r>
                    </a:p>
                  </a:txBody>
                  <a:tcPr marT="34290" marB="34290" anchor="ctr"/>
                </a:tc>
                <a:tc>
                  <a:txBody>
                    <a:bodyPr/>
                    <a:lstStyle/>
                    <a:p>
                      <a:pPr algn="ctr"/>
                      <a:r>
                        <a:rPr lang="en-US" sz="1800" b="1" dirty="0"/>
                        <a:t>10</a:t>
                      </a:r>
                    </a:p>
                  </a:txBody>
                  <a:tcPr marT="34290" marB="34290" anchor="ctr"/>
                </a:tc>
                <a:tc>
                  <a:txBody>
                    <a:bodyPr/>
                    <a:lstStyle/>
                    <a:p>
                      <a:pPr algn="ctr"/>
                      <a:r>
                        <a:rPr lang="en-US" sz="1800" b="1" dirty="0"/>
                        <a:t>11</a:t>
                      </a:r>
                    </a:p>
                  </a:txBody>
                  <a:tcPr marT="34290" marB="34290" anchor="ctr"/>
                </a:tc>
                <a:tc>
                  <a:txBody>
                    <a:bodyPr/>
                    <a:lstStyle/>
                    <a:p>
                      <a:pPr algn="ctr"/>
                      <a:r>
                        <a:rPr lang="en-US" sz="1800" b="1" dirty="0"/>
                        <a:t>12</a:t>
                      </a:r>
                    </a:p>
                  </a:txBody>
                  <a:tcPr marT="34290" marB="34290" anchor="ctr"/>
                </a:tc>
                <a:tc>
                  <a:txBody>
                    <a:bodyPr/>
                    <a:lstStyle/>
                    <a:p>
                      <a:pPr algn="ctr"/>
                      <a:r>
                        <a:rPr lang="en-US" sz="1800" b="1" dirty="0"/>
                        <a:t>13</a:t>
                      </a:r>
                    </a:p>
                  </a:txBody>
                  <a:tcPr marT="34290" marB="34290" anchor="ctr"/>
                </a:tc>
                <a:tc>
                  <a:txBody>
                    <a:bodyPr/>
                    <a:lstStyle/>
                    <a:p>
                      <a:pPr algn="ctr"/>
                      <a:r>
                        <a:rPr lang="en-US" sz="1800" b="1" dirty="0"/>
                        <a:t>14</a:t>
                      </a:r>
                    </a:p>
                  </a:txBody>
                  <a:tcPr marT="34290" marB="34290" anchor="ctr"/>
                </a:tc>
                <a:tc>
                  <a:txBody>
                    <a:bodyPr/>
                    <a:lstStyle/>
                    <a:p>
                      <a:pPr algn="ctr"/>
                      <a:r>
                        <a:rPr lang="en-US" sz="1800" b="1" dirty="0"/>
                        <a:t>15</a:t>
                      </a:r>
                    </a:p>
                  </a:txBody>
                  <a:tcPr marT="34290" marB="34290" anchor="ctr"/>
                </a:tc>
                <a:extLst>
                  <a:ext uri="{0D108BD9-81ED-4DB2-BD59-A6C34878D82A}">
                    <a16:rowId xmlns:a16="http://schemas.microsoft.com/office/drawing/2014/main" val="10002"/>
                  </a:ext>
                </a:extLst>
              </a:tr>
              <a:tr h="342900">
                <a:tc>
                  <a:txBody>
                    <a:bodyPr/>
                    <a:lstStyle/>
                    <a:p>
                      <a:pPr algn="ctr"/>
                      <a:r>
                        <a:rPr lang="en-US" sz="1800" b="1" dirty="0"/>
                        <a:t>8</a:t>
                      </a:r>
                    </a:p>
                  </a:txBody>
                  <a:tcPr marT="34290" marB="34290" anchor="ctr"/>
                </a:tc>
                <a:tc>
                  <a:txBody>
                    <a:bodyPr/>
                    <a:lstStyle/>
                    <a:p>
                      <a:pPr algn="ctr"/>
                      <a:r>
                        <a:rPr lang="en-US" sz="1800" b="1" dirty="0"/>
                        <a:t>9</a:t>
                      </a:r>
                    </a:p>
                  </a:txBody>
                  <a:tcPr marT="34290" marB="34290" anchor="ctr"/>
                </a:tc>
                <a:tc>
                  <a:txBody>
                    <a:bodyPr/>
                    <a:lstStyle/>
                    <a:p>
                      <a:pPr algn="ctr"/>
                      <a:r>
                        <a:rPr lang="en-US" sz="1800" b="1" dirty="0"/>
                        <a:t>10</a:t>
                      </a:r>
                    </a:p>
                  </a:txBody>
                  <a:tcPr marT="34290" marB="34290" anchor="ctr"/>
                </a:tc>
                <a:tc>
                  <a:txBody>
                    <a:bodyPr/>
                    <a:lstStyle/>
                    <a:p>
                      <a:pPr algn="ctr"/>
                      <a:r>
                        <a:rPr lang="en-US" sz="1800" b="1" dirty="0"/>
                        <a:t>11</a:t>
                      </a:r>
                    </a:p>
                  </a:txBody>
                  <a:tcPr marT="34290" marB="34290" anchor="ctr"/>
                </a:tc>
                <a:tc>
                  <a:txBody>
                    <a:bodyPr/>
                    <a:lstStyle/>
                    <a:p>
                      <a:pPr algn="ctr"/>
                      <a:r>
                        <a:rPr lang="en-US" sz="1800" b="1" dirty="0"/>
                        <a:t>12</a:t>
                      </a:r>
                    </a:p>
                  </a:txBody>
                  <a:tcPr marT="34290" marB="34290" anchor="ctr"/>
                </a:tc>
                <a:tc>
                  <a:txBody>
                    <a:bodyPr/>
                    <a:lstStyle/>
                    <a:p>
                      <a:pPr algn="ctr"/>
                      <a:r>
                        <a:rPr lang="en-US" sz="1800" b="1" dirty="0"/>
                        <a:t>13</a:t>
                      </a:r>
                    </a:p>
                  </a:txBody>
                  <a:tcPr marT="34290" marB="34290" anchor="ctr"/>
                </a:tc>
                <a:tc>
                  <a:txBody>
                    <a:bodyPr/>
                    <a:lstStyle/>
                    <a:p>
                      <a:pPr algn="ctr"/>
                      <a:r>
                        <a:rPr lang="en-US" sz="1800" b="1" dirty="0"/>
                        <a:t>14</a:t>
                      </a:r>
                    </a:p>
                  </a:txBody>
                  <a:tcPr marT="34290" marB="34290" anchor="ctr"/>
                </a:tc>
                <a:tc>
                  <a:txBody>
                    <a:bodyPr/>
                    <a:lstStyle/>
                    <a:p>
                      <a:pPr algn="ctr"/>
                      <a:r>
                        <a:rPr lang="en-US" sz="1800" b="1" dirty="0"/>
                        <a:t>15</a:t>
                      </a:r>
                    </a:p>
                  </a:txBody>
                  <a:tcPr marT="34290" marB="34290" anchor="ctr"/>
                </a:tc>
                <a:extLst>
                  <a:ext uri="{0D108BD9-81ED-4DB2-BD59-A6C34878D82A}">
                    <a16:rowId xmlns:a16="http://schemas.microsoft.com/office/drawing/2014/main" val="10003"/>
                  </a:ext>
                </a:extLst>
              </a:tr>
            </a:tbl>
          </a:graphicData>
        </a:graphic>
      </p:graphicFrame>
      <p:sp>
        <p:nvSpPr>
          <p:cNvPr id="7" name="TextBox 6"/>
          <p:cNvSpPr txBox="1"/>
          <p:nvPr/>
        </p:nvSpPr>
        <p:spPr>
          <a:xfrm>
            <a:off x="714348" y="2839643"/>
            <a:ext cx="7715304" cy="2308324"/>
          </a:xfrm>
          <a:prstGeom prst="rect">
            <a:avLst/>
          </a:prstGeom>
          <a:noFill/>
        </p:spPr>
        <p:txBody>
          <a:bodyPr wrap="square" rtlCol="0">
            <a:spAutoFit/>
          </a:bodyPr>
          <a:lstStyle/>
          <a:p>
            <a:pPr marL="457200" indent="-457200">
              <a:buFont typeface="Wingdings" pitchFamily="2" charset="2"/>
              <a:buChar char="Ø"/>
            </a:pPr>
            <a:r>
              <a:rPr lang="en-US" sz="2400" dirty="0">
                <a:latin typeface="+mn-lt"/>
              </a:rPr>
              <a:t>What will be the effect on the histogram if we set to zero the</a:t>
            </a:r>
          </a:p>
          <a:p>
            <a:pPr marL="914400" lvl="1" indent="-457200">
              <a:buFont typeface="Arial" pitchFamily="34" charset="0"/>
              <a:buChar char="•"/>
            </a:pPr>
            <a:r>
              <a:rPr lang="en-US" sz="2400" dirty="0">
                <a:latin typeface="+mn-lt"/>
              </a:rPr>
              <a:t>Higher order bit plane?</a:t>
            </a:r>
          </a:p>
          <a:p>
            <a:pPr marL="914400" lvl="1" indent="-457200">
              <a:buFont typeface="Arial" pitchFamily="34" charset="0"/>
              <a:buChar char="•"/>
            </a:pPr>
            <a:r>
              <a:rPr lang="en-US" sz="2400" dirty="0">
                <a:latin typeface="+mn-lt"/>
              </a:rPr>
              <a:t>Lower order bit plane ?</a:t>
            </a:r>
          </a:p>
          <a:p>
            <a:pPr marL="457200" indent="-457200">
              <a:buFont typeface="Wingdings" pitchFamily="2" charset="2"/>
              <a:buChar char="Ø"/>
            </a:pPr>
            <a:r>
              <a:rPr lang="en-US" sz="2400" dirty="0">
                <a:latin typeface="+mn-lt"/>
              </a:rPr>
              <a:t>Take your grey scale image &amp; construct </a:t>
            </a:r>
            <a:r>
              <a:rPr lang="en-US" sz="2400">
                <a:latin typeface="+mn-lt"/>
              </a:rPr>
              <a:t>its histogram.</a:t>
            </a:r>
            <a:endParaRPr lang="en-US" sz="2400" dirty="0">
              <a:latin typeface="+mn-lt"/>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fld id="{0E8E64BD-F8D0-4D8D-9B52-86420B576CCE}" type="slidenum">
              <a:rPr lang="en-US" smtClean="0"/>
              <a:pPr/>
              <a:t>14</a:t>
            </a:fld>
            <a:endParaRPr lang="en-US"/>
          </a:p>
        </p:txBody>
      </p:sp>
      <p:sp>
        <p:nvSpPr>
          <p:cNvPr id="59394" name="Rectangle 2"/>
          <p:cNvSpPr>
            <a:spLocks noGrp="1" noChangeArrowheads="1"/>
          </p:cNvSpPr>
          <p:nvPr>
            <p:ph type="title" idx="4294967295"/>
          </p:nvPr>
        </p:nvSpPr>
        <p:spPr>
          <a:xfrm>
            <a:off x="1835696" y="239713"/>
            <a:ext cx="5403304" cy="674687"/>
          </a:xfrm>
        </p:spPr>
        <p:txBody>
          <a:bodyPr/>
          <a:lstStyle/>
          <a:p>
            <a:pPr algn="ctr" eaLnBrk="1" hangingPunct="1"/>
            <a:r>
              <a:rPr lang="en-IE" sz="2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PCB Inspection</a:t>
            </a:r>
            <a:endParaRPr lang="en-US" sz="2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59395" name="Rectangle 3"/>
          <p:cNvSpPr>
            <a:spLocks noGrp="1" noChangeArrowheads="1"/>
          </p:cNvSpPr>
          <p:nvPr>
            <p:ph type="body" idx="4294967295"/>
          </p:nvPr>
        </p:nvSpPr>
        <p:spPr>
          <a:xfrm>
            <a:off x="251520" y="1059582"/>
            <a:ext cx="8532440" cy="1584176"/>
          </a:xfrm>
        </p:spPr>
        <p:txBody>
          <a:bodyPr/>
          <a:lstStyle/>
          <a:p>
            <a:pPr marL="0" indent="0" eaLnBrk="1" hangingPunct="1"/>
            <a:r>
              <a:rPr lang="en-IE" sz="2000" dirty="0">
                <a:latin typeface="+mn-lt"/>
              </a:rPr>
              <a:t>Printed Circuit Board (PCB) inspection</a:t>
            </a:r>
          </a:p>
          <a:p>
            <a:pPr lvl="1" eaLnBrk="1" hangingPunct="1"/>
            <a:r>
              <a:rPr lang="en-IE" sz="2000" dirty="0">
                <a:latin typeface="+mn-lt"/>
              </a:rPr>
              <a:t>Machine inspection is used to determine that all components are present and that all solder joints are acceptable</a:t>
            </a:r>
          </a:p>
          <a:p>
            <a:pPr lvl="1" eaLnBrk="1" hangingPunct="1"/>
            <a:r>
              <a:rPr lang="en-IE" sz="2000" dirty="0">
                <a:latin typeface="+mn-lt"/>
              </a:rPr>
              <a:t>Both conventional imaging and x-ray imaging are used</a:t>
            </a:r>
            <a:endParaRPr lang="en-US" sz="2000" dirty="0">
              <a:latin typeface="+mn-lt"/>
            </a:endParaRPr>
          </a:p>
        </p:txBody>
      </p:sp>
      <p:sp>
        <p:nvSpPr>
          <p:cNvPr id="9" name="Date Placeholder 8"/>
          <p:cNvSpPr>
            <a:spLocks noGrp="1"/>
          </p:cNvSpPr>
          <p:nvPr>
            <p:ph type="dt" sz="half" idx="4294967295"/>
          </p:nvPr>
        </p:nvSpPr>
        <p:spPr>
          <a:xfrm>
            <a:off x="0" y="4973638"/>
            <a:ext cx="2001838" cy="169862"/>
          </a:xfrm>
          <a:prstGeom prst="rect">
            <a:avLst/>
          </a:prstGeom>
        </p:spPr>
        <p:txBody>
          <a:bodyPr/>
          <a:lstStyle/>
          <a:p>
            <a:r>
              <a:rPr lang="en-US"/>
              <a:t>Jan 10, 2022</a:t>
            </a:r>
          </a:p>
        </p:txBody>
      </p:sp>
      <p:pic>
        <p:nvPicPr>
          <p:cNvPr id="59396" name="Picture 4" descr="1"/>
          <p:cNvPicPr>
            <a:picLocks noChangeAspect="1" noChangeArrowheads="1"/>
          </p:cNvPicPr>
          <p:nvPr/>
        </p:nvPicPr>
        <p:blipFill>
          <a:blip r:embed="rId3" cstate="print"/>
          <a:srcRect/>
          <a:stretch>
            <a:fillRect/>
          </a:stretch>
        </p:blipFill>
        <p:spPr bwMode="auto">
          <a:xfrm>
            <a:off x="6577013" y="2903935"/>
            <a:ext cx="2057400" cy="2159794"/>
          </a:xfrm>
          <a:prstGeom prst="rect">
            <a:avLst/>
          </a:prstGeom>
          <a:noFill/>
          <a:ln w="9525">
            <a:noFill/>
            <a:miter lim="800000"/>
            <a:headEnd/>
            <a:tailEnd/>
          </a:ln>
        </p:spPr>
      </p:pic>
      <p:pic>
        <p:nvPicPr>
          <p:cNvPr id="59397" name="Picture 5" descr="Medalist5DXSeries5klg"/>
          <p:cNvPicPr>
            <a:picLocks noChangeAspect="1" noChangeArrowheads="1"/>
          </p:cNvPicPr>
          <p:nvPr/>
        </p:nvPicPr>
        <p:blipFill>
          <a:blip r:embed="rId4" cstate="print"/>
          <a:srcRect/>
          <a:stretch>
            <a:fillRect/>
          </a:stretch>
        </p:blipFill>
        <p:spPr bwMode="auto">
          <a:xfrm>
            <a:off x="504825" y="2902744"/>
            <a:ext cx="3022600" cy="2159794"/>
          </a:xfrm>
          <a:prstGeom prst="rect">
            <a:avLst/>
          </a:prstGeom>
          <a:noFill/>
          <a:ln w="9525">
            <a:solidFill>
              <a:schemeClr val="tx1"/>
            </a:solidFill>
            <a:miter lim="800000"/>
            <a:headEnd/>
            <a:tailEnd/>
          </a:ln>
        </p:spPr>
      </p:pic>
      <p:pic>
        <p:nvPicPr>
          <p:cNvPr id="59398" name="Picture 6" descr="PCB%20Board%203"/>
          <p:cNvPicPr>
            <a:picLocks noChangeAspect="1" noChangeArrowheads="1"/>
          </p:cNvPicPr>
          <p:nvPr/>
        </p:nvPicPr>
        <p:blipFill>
          <a:blip r:embed="rId5" cstate="print"/>
          <a:srcRect/>
          <a:stretch>
            <a:fillRect/>
          </a:stretch>
        </p:blipFill>
        <p:spPr bwMode="auto">
          <a:xfrm>
            <a:off x="3663950" y="3674269"/>
            <a:ext cx="2774950" cy="1397794"/>
          </a:xfrm>
          <a:prstGeom prst="rect">
            <a:avLst/>
          </a:prstGeom>
          <a:noFill/>
          <a:ln w="9525">
            <a:noFill/>
            <a:miter lim="800000"/>
            <a:headEnd/>
            <a:tailEnd/>
          </a:ln>
        </p:spPr>
      </p:pic>
      <p:pic>
        <p:nvPicPr>
          <p:cNvPr id="59399" name="Picture 7"/>
          <p:cNvPicPr>
            <a:picLocks noChangeAspect="1" noChangeArrowheads="1"/>
          </p:cNvPicPr>
          <p:nvPr/>
        </p:nvPicPr>
        <p:blipFill>
          <a:blip r:embed="rId6" cstate="print"/>
          <a:srcRect/>
          <a:stretch>
            <a:fillRect/>
          </a:stretch>
        </p:blipFill>
        <p:spPr bwMode="auto">
          <a:xfrm>
            <a:off x="3643313" y="2902744"/>
            <a:ext cx="1238250" cy="696516"/>
          </a:xfrm>
          <a:prstGeom prst="rect">
            <a:avLst/>
          </a:prstGeom>
          <a:noFill/>
          <a:ln w="12700">
            <a:noFill/>
            <a:miter lim="800000"/>
            <a:headEnd/>
            <a:tailEnd/>
          </a:ln>
        </p:spPr>
      </p:pic>
      <p:pic>
        <p:nvPicPr>
          <p:cNvPr id="59400" name="Picture 8"/>
          <p:cNvPicPr>
            <a:picLocks noChangeAspect="1" noChangeArrowheads="1"/>
          </p:cNvPicPr>
          <p:nvPr/>
        </p:nvPicPr>
        <p:blipFill>
          <a:blip r:embed="rId7" cstate="print"/>
          <a:srcRect/>
          <a:stretch>
            <a:fillRect/>
          </a:stretch>
        </p:blipFill>
        <p:spPr bwMode="auto">
          <a:xfrm>
            <a:off x="5195889" y="2902744"/>
            <a:ext cx="1235075" cy="695325"/>
          </a:xfrm>
          <a:prstGeom prst="rect">
            <a:avLst/>
          </a:prstGeom>
          <a:noFill/>
          <a:ln w="12700">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7824" y="411510"/>
            <a:ext cx="5275500" cy="1505196"/>
          </a:xfrm>
        </p:spPr>
        <p:txBody>
          <a:bodyPr>
            <a:noAutofit/>
          </a:bodyPr>
          <a:lstStyle/>
          <a:p>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Enhancement using Arithmetic/Logic Operations </a:t>
            </a:r>
          </a:p>
        </p:txBody>
      </p:sp>
      <p:sp>
        <p:nvSpPr>
          <p:cNvPr id="4" name="Slide Number Placeholder 3"/>
          <p:cNvSpPr>
            <a:spLocks noGrp="1"/>
          </p:cNvSpPr>
          <p:nvPr>
            <p:ph type="sldNum" idx="12"/>
          </p:nvPr>
        </p:nvSpPr>
        <p:spPr/>
        <p:txBody>
          <a:bodyPr/>
          <a:lstStyle/>
          <a:p>
            <a:pPr>
              <a:defRPr/>
            </a:pPr>
            <a:fld id="{A7C262A7-99C5-4686-BB8C-376F86CAC03B}" type="slidenum">
              <a:rPr lang="en-US" smtClean="0"/>
              <a:pPr>
                <a:defRPr/>
              </a:pPr>
              <a:t>140</a:t>
            </a:fld>
            <a:endParaRPr lang="en-US" dirty="0"/>
          </a:p>
        </p:txBody>
      </p:sp>
      <p:sp>
        <p:nvSpPr>
          <p:cNvPr id="3" name="Date Placeholder 2"/>
          <p:cNvSpPr>
            <a:spLocks noGrp="1"/>
          </p:cNvSpPr>
          <p:nvPr>
            <p:ph type="dt" sz="half" idx="4294967295"/>
          </p:nvPr>
        </p:nvSpPr>
        <p:spPr>
          <a:xfrm>
            <a:off x="0" y="4900613"/>
            <a:ext cx="1828800" cy="242887"/>
          </a:xfrm>
          <a:prstGeom prst="rect">
            <a:avLst/>
          </a:prstGeom>
        </p:spPr>
        <p:txBody>
          <a:bodyPr/>
          <a:lstStyle/>
          <a:p>
            <a:pPr>
              <a:defRPr/>
            </a:pPr>
            <a:r>
              <a:rPr lang="en-US"/>
              <a:t>Jan 10, 2022</a:t>
            </a:r>
            <a:endParaRPr lang="en-US" dirty="0"/>
          </a:p>
        </p:txBody>
      </p:sp>
      <p:sp>
        <p:nvSpPr>
          <p:cNvPr id="5" name="TextBox 4"/>
          <p:cNvSpPr txBox="1"/>
          <p:nvPr/>
        </p:nvSpPr>
        <p:spPr>
          <a:xfrm>
            <a:off x="2123728" y="2355726"/>
            <a:ext cx="6408712" cy="2062103"/>
          </a:xfrm>
          <a:prstGeom prst="rect">
            <a:avLst/>
          </a:prstGeom>
          <a:noFill/>
        </p:spPr>
        <p:txBody>
          <a:bodyPr wrap="square" rtlCol="0">
            <a:spAutoFit/>
          </a:bodyPr>
          <a:lstStyle/>
          <a:p>
            <a:pPr algn="ctr"/>
            <a:r>
              <a:rPr lang="en-US" sz="3200" dirty="0">
                <a:solidFill>
                  <a:srgbClr val="0070C0"/>
                </a:solidFill>
                <a:latin typeface="+mj-lt"/>
              </a:rPr>
              <a:t>Arithmetic/Logic operations are performed on the pixels of two or more images</a:t>
            </a:r>
          </a:p>
          <a:p>
            <a:pPr algn="ctr"/>
            <a:endParaRPr lang="en-US" sz="3200" dirty="0">
              <a:solidFill>
                <a:srgbClr val="0070C0"/>
              </a:solidFill>
              <a:latin typeface="+mj-lt"/>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141</a:t>
            </a:fld>
            <a:endParaRPr lang="en-US" dirty="0"/>
          </a:p>
        </p:txBody>
      </p:sp>
      <p:sp>
        <p:nvSpPr>
          <p:cNvPr id="4" name="Rectangle 3"/>
          <p:cNvSpPr/>
          <p:nvPr/>
        </p:nvSpPr>
        <p:spPr>
          <a:xfrm>
            <a:off x="1698220" y="0"/>
            <a:ext cx="6067687" cy="830997"/>
          </a:xfrm>
          <a:prstGeom prst="rect">
            <a:avLst/>
          </a:prstGeom>
          <a:noFill/>
        </p:spPr>
        <p:txBody>
          <a:bodyPr wrap="none">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Image Subtraction</a:t>
            </a:r>
          </a:p>
        </p:txBody>
      </p:sp>
      <p:sp>
        <p:nvSpPr>
          <p:cNvPr id="5" name="Rectangle 4"/>
          <p:cNvSpPr/>
          <p:nvPr/>
        </p:nvSpPr>
        <p:spPr>
          <a:xfrm>
            <a:off x="1643042" y="910816"/>
            <a:ext cx="7167347" cy="923330"/>
          </a:xfrm>
          <a:prstGeom prst="rect">
            <a:avLst/>
          </a:prstGeom>
          <a:effectLst>
            <a:glow rad="101600">
              <a:schemeClr val="accent6">
                <a:satMod val="175000"/>
                <a:alpha val="40000"/>
              </a:schemeClr>
            </a:glow>
          </a:effectLst>
        </p:spPr>
        <p:txBody>
          <a:bodyPr wrap="none">
            <a:spAutoFit/>
          </a:bodyPr>
          <a:lstStyle/>
          <a:p>
            <a:pPr>
              <a:defRPr/>
            </a:pPr>
            <a:r>
              <a:rPr lang="en-GB" sz="5400" dirty="0">
                <a:effectLst>
                  <a:glow rad="228600">
                    <a:schemeClr val="accent6">
                      <a:satMod val="175000"/>
                      <a:alpha val="40000"/>
                    </a:schemeClr>
                  </a:glow>
                </a:effectLst>
              </a:rPr>
              <a:t>g(x, y) = f(x, y) - h(x, y)</a:t>
            </a:r>
          </a:p>
        </p:txBody>
      </p:sp>
      <p:sp>
        <p:nvSpPr>
          <p:cNvPr id="6" name="TextBox 5"/>
          <p:cNvSpPr txBox="1"/>
          <p:nvPr/>
        </p:nvSpPr>
        <p:spPr>
          <a:xfrm>
            <a:off x="467544" y="1995686"/>
            <a:ext cx="8136904" cy="954107"/>
          </a:xfrm>
          <a:prstGeom prst="rect">
            <a:avLst/>
          </a:prstGeom>
          <a:noFill/>
        </p:spPr>
        <p:txBody>
          <a:bodyPr wrap="square">
            <a:spAutoFit/>
          </a:bodyPr>
          <a:lstStyle/>
          <a:p>
            <a:pPr algn="ctr">
              <a:defRPr/>
            </a:pPr>
            <a:r>
              <a:rPr lang="en-GB" sz="2800" dirty="0">
                <a:latin typeface="+mj-lt"/>
              </a:rPr>
              <a:t>Obtained by computing the difference between all pairs of corresponding pixels from images f &amp; h.</a:t>
            </a:r>
          </a:p>
        </p:txBody>
      </p:sp>
      <p:sp>
        <p:nvSpPr>
          <p:cNvPr id="7" name="Round Diagonal Corner Rectangle 6"/>
          <p:cNvSpPr/>
          <p:nvPr/>
        </p:nvSpPr>
        <p:spPr>
          <a:xfrm>
            <a:off x="1475656" y="3435846"/>
            <a:ext cx="6715125" cy="1296144"/>
          </a:xfrm>
          <a:prstGeom prst="round2DiagRect">
            <a:avLst/>
          </a:prstGeom>
        </p:spPr>
        <p:style>
          <a:lnRef idx="2">
            <a:schemeClr val="accent5"/>
          </a:lnRef>
          <a:fillRef idx="1">
            <a:schemeClr val="lt1"/>
          </a:fillRef>
          <a:effectRef idx="0">
            <a:schemeClr val="accent5"/>
          </a:effectRef>
          <a:fontRef idx="minor">
            <a:schemeClr val="dk1"/>
          </a:fontRef>
        </p:style>
        <p:txBody>
          <a:bodyPr/>
          <a:lstStyle/>
          <a:p>
            <a:pPr algn="ctr">
              <a:defRPr/>
            </a:pPr>
            <a:r>
              <a:rPr lang="en-GB" sz="2800" dirty="0"/>
              <a:t>Subtraction enhances the differences between the two images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142</a:t>
            </a:fld>
            <a:endParaRPr lang="en-US" dirty="0"/>
          </a:p>
        </p:txBody>
      </p:sp>
      <p:sp>
        <p:nvSpPr>
          <p:cNvPr id="4" name="Rounded Rectangle 3"/>
          <p:cNvSpPr/>
          <p:nvPr/>
        </p:nvSpPr>
        <p:spPr>
          <a:xfrm>
            <a:off x="457200" y="107156"/>
            <a:ext cx="8258175" cy="1285875"/>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50000"/>
              </a:lnSpc>
              <a:defRPr/>
            </a:pPr>
            <a:r>
              <a:rPr lang="en-GB" sz="2800" dirty="0">
                <a:solidFill>
                  <a:schemeClr val="accent5">
                    <a:lumMod val="50000"/>
                  </a:schemeClr>
                </a:solidFill>
                <a:effectLst>
                  <a:outerShdw blurRad="38100" dist="38100" dir="2700000" algn="tl">
                    <a:srgbClr val="000000">
                      <a:alpha val="43137"/>
                    </a:srgbClr>
                  </a:outerShdw>
                </a:effectLst>
              </a:rPr>
              <a:t>Mask Mode Radiography</a:t>
            </a:r>
          </a:p>
          <a:p>
            <a:pPr algn="ctr">
              <a:defRPr/>
            </a:pPr>
            <a:r>
              <a:rPr lang="en-GB" sz="2000" dirty="0"/>
              <a:t>One of the most successful commercial applications of image subtraction</a:t>
            </a:r>
            <a:endParaRPr lang="en-GB" sz="1800" dirty="0"/>
          </a:p>
        </p:txBody>
      </p:sp>
      <p:sp>
        <p:nvSpPr>
          <p:cNvPr id="5" name="Rectangle 4"/>
          <p:cNvSpPr/>
          <p:nvPr/>
        </p:nvSpPr>
        <p:spPr>
          <a:xfrm>
            <a:off x="381000" y="1497806"/>
            <a:ext cx="8382000" cy="3416320"/>
          </a:xfrm>
          <a:prstGeom prst="rect">
            <a:avLst/>
          </a:prstGeom>
        </p:spPr>
        <p:txBody>
          <a:bodyPr wrap="square">
            <a:spAutoFit/>
          </a:bodyPr>
          <a:lstStyle/>
          <a:p>
            <a:pPr>
              <a:defRPr/>
            </a:pPr>
            <a:r>
              <a:rPr lang="en-US" sz="2400" dirty="0">
                <a:latin typeface="+mn-lt"/>
              </a:rPr>
              <a:t>Example: imaging blood vessels and arteries in a body. Blood stream is injected with a dye and X-ray images are taken before and after the injection</a:t>
            </a:r>
          </a:p>
          <a:p>
            <a:pPr algn="just">
              <a:defRPr/>
            </a:pPr>
            <a:endParaRPr lang="en-US" sz="2400" dirty="0">
              <a:latin typeface="+mn-lt"/>
            </a:endParaRPr>
          </a:p>
          <a:p>
            <a:pPr>
              <a:defRPr/>
            </a:pPr>
            <a:r>
              <a:rPr lang="en-US" sz="2400" dirty="0">
                <a:solidFill>
                  <a:srgbClr val="C00000"/>
                </a:solidFill>
                <a:latin typeface="+mn-lt"/>
              </a:rPr>
              <a:t>– f(x, y): image after injecting a dye</a:t>
            </a:r>
          </a:p>
          <a:p>
            <a:pPr marL="1430338" indent="-1430338">
              <a:defRPr/>
            </a:pPr>
            <a:r>
              <a:rPr lang="en-US" sz="2400" dirty="0">
                <a:solidFill>
                  <a:srgbClr val="C00000"/>
                </a:solidFill>
                <a:latin typeface="+mn-lt"/>
              </a:rPr>
              <a:t>– h(x, y): image before injecting the dye (the mask)</a:t>
            </a:r>
          </a:p>
          <a:p>
            <a:pPr>
              <a:defRPr/>
            </a:pPr>
            <a:endParaRPr lang="en-US" sz="2400" dirty="0">
              <a:solidFill>
                <a:schemeClr val="accent5">
                  <a:lumMod val="50000"/>
                </a:schemeClr>
              </a:solidFill>
              <a:latin typeface="+mn-lt"/>
            </a:endParaRPr>
          </a:p>
          <a:p>
            <a:pPr>
              <a:defRPr/>
            </a:pPr>
            <a:r>
              <a:rPr lang="en-US" sz="2400" dirty="0">
                <a:latin typeface="+mn-lt"/>
              </a:rPr>
              <a:t>• The difference of the 2 images yields a clear display of the blood flow paths.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143</a:t>
            </a:fld>
            <a:endParaRPr lang="en-US" dirty="0"/>
          </a:p>
        </p:txBody>
      </p:sp>
      <p:grpSp>
        <p:nvGrpSpPr>
          <p:cNvPr id="4" name="Group 5"/>
          <p:cNvGrpSpPr>
            <a:grpSpLocks/>
          </p:cNvGrpSpPr>
          <p:nvPr/>
        </p:nvGrpSpPr>
        <p:grpSpPr bwMode="auto">
          <a:xfrm>
            <a:off x="971600" y="627534"/>
            <a:ext cx="7416800" cy="2250281"/>
            <a:chOff x="1571604" y="214290"/>
            <a:chExt cx="7417081" cy="3000396"/>
          </a:xfrm>
        </p:grpSpPr>
        <p:pic>
          <p:nvPicPr>
            <p:cNvPr id="5" name="Picture 3"/>
            <p:cNvPicPr>
              <a:picLocks noChangeAspect="1" noChangeArrowheads="1"/>
            </p:cNvPicPr>
            <p:nvPr/>
          </p:nvPicPr>
          <p:blipFill>
            <a:blip r:embed="rId3" cstate="print"/>
            <a:srcRect/>
            <a:stretch>
              <a:fillRect/>
            </a:stretch>
          </p:blipFill>
          <p:spPr bwMode="auto">
            <a:xfrm>
              <a:off x="1571604" y="214290"/>
              <a:ext cx="7417081" cy="3000396"/>
            </a:xfrm>
            <a:prstGeom prst="rect">
              <a:avLst/>
            </a:prstGeom>
            <a:noFill/>
            <a:ln w="9525">
              <a:noFill/>
              <a:miter lim="800000"/>
              <a:headEnd/>
              <a:tailEnd/>
            </a:ln>
          </p:spPr>
        </p:pic>
        <p:sp>
          <p:nvSpPr>
            <p:cNvPr id="6" name="Rectangle 5"/>
            <p:cNvSpPr/>
            <p:nvPr/>
          </p:nvSpPr>
          <p:spPr>
            <a:xfrm>
              <a:off x="7572581" y="428603"/>
              <a:ext cx="1000163" cy="285752"/>
            </a:xfrm>
            <a:prstGeom prst="rect">
              <a:avLst/>
            </a:prstGeom>
            <a:solidFill>
              <a:srgbClr val="FFFFFF"/>
            </a:solidFill>
            <a:ln>
              <a:noFill/>
            </a:ln>
            <a:effectLst/>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pSp>
      <p:sp>
        <p:nvSpPr>
          <p:cNvPr id="7" name="Rectangle 6"/>
          <p:cNvSpPr>
            <a:spLocks noChangeArrowheads="1"/>
          </p:cNvSpPr>
          <p:nvPr/>
        </p:nvSpPr>
        <p:spPr bwMode="auto">
          <a:xfrm>
            <a:off x="971600" y="3435846"/>
            <a:ext cx="7539038" cy="1200329"/>
          </a:xfrm>
          <a:prstGeom prst="rect">
            <a:avLst/>
          </a:prstGeom>
          <a:noFill/>
          <a:ln w="9525">
            <a:noFill/>
            <a:miter lim="800000"/>
            <a:headEnd/>
            <a:tailEnd/>
          </a:ln>
        </p:spPr>
        <p:txBody>
          <a:bodyPr wrap="square">
            <a:spAutoFit/>
          </a:bodyPr>
          <a:lstStyle/>
          <a:p>
            <a:r>
              <a:rPr lang="en-GB" sz="2400" dirty="0">
                <a:latin typeface="+mn-lt"/>
              </a:rPr>
              <a:t>(a) Mask image</a:t>
            </a:r>
          </a:p>
          <a:p>
            <a:pPr marL="457200" indent="-457200"/>
            <a:r>
              <a:rPr lang="en-US" sz="2400" dirty="0">
                <a:latin typeface="+mn-lt"/>
              </a:rPr>
              <a:t>(b) Image (after injection of dye into the bloodstream) </a:t>
            </a:r>
            <a:r>
              <a:rPr lang="en-GB" sz="2400" dirty="0">
                <a:latin typeface="+mn-lt"/>
              </a:rPr>
              <a:t>with mask subtracted out</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144</a:t>
            </a:fld>
            <a:endParaRPr lang="en-US" dirty="0"/>
          </a:p>
        </p:txBody>
      </p:sp>
      <p:sp>
        <p:nvSpPr>
          <p:cNvPr id="4" name="Rectangle 3"/>
          <p:cNvSpPr/>
          <p:nvPr/>
        </p:nvSpPr>
        <p:spPr>
          <a:xfrm>
            <a:off x="2195736" y="0"/>
            <a:ext cx="5522666" cy="830997"/>
          </a:xfrm>
          <a:prstGeom prst="rect">
            <a:avLst/>
          </a:prstGeom>
          <a:noFill/>
        </p:spPr>
        <p:txBody>
          <a:bodyPr wrap="none">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Image Averaging</a:t>
            </a:r>
          </a:p>
        </p:txBody>
      </p:sp>
      <p:sp>
        <p:nvSpPr>
          <p:cNvPr id="5" name="Rectangle 3"/>
          <p:cNvSpPr txBox="1">
            <a:spLocks noChangeArrowheads="1"/>
          </p:cNvSpPr>
          <p:nvPr/>
        </p:nvSpPr>
        <p:spPr>
          <a:xfrm>
            <a:off x="539552" y="843558"/>
            <a:ext cx="8352928" cy="4232672"/>
          </a:xfrm>
          <a:prstGeom prst="rect">
            <a:avLst/>
          </a:prstGeom>
        </p:spPr>
        <p:txBody>
          <a:bodyPr/>
          <a:lstStyle/>
          <a:p>
            <a:pPr marL="342900" indent="-342900">
              <a:lnSpc>
                <a:spcPct val="90000"/>
              </a:lnSpc>
              <a:spcBef>
                <a:spcPct val="20000"/>
              </a:spcBef>
              <a:buClr>
                <a:schemeClr val="tx2"/>
              </a:buClr>
              <a:buFontTx/>
              <a:buChar char="•"/>
              <a:defRPr/>
            </a:pPr>
            <a:r>
              <a:rPr kumimoji="1" lang="en-US" sz="2400" kern="0" dirty="0">
                <a:latin typeface="+mn-lt"/>
              </a:rPr>
              <a:t>A noisy image:</a:t>
            </a: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Tx/>
              <a:buChar char="•"/>
              <a:defRPr/>
            </a:pPr>
            <a:r>
              <a:rPr kumimoji="1" lang="en-US" sz="2400" kern="0" dirty="0">
                <a:latin typeface="+mn-lt"/>
              </a:rPr>
              <a:t> Averaging M different noisy images:</a:t>
            </a: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Tx/>
              <a:buChar char="•"/>
              <a:defRPr/>
            </a:pPr>
            <a:r>
              <a:rPr kumimoji="1" lang="en-US" sz="2400" kern="0" dirty="0">
                <a:latin typeface="+mn-lt"/>
              </a:rPr>
              <a:t>As M increases, the variability of the pixel values at each location decreases.</a:t>
            </a:r>
          </a:p>
          <a:p>
            <a:pPr marL="2057400" lvl="4" indent="-228600">
              <a:lnSpc>
                <a:spcPct val="90000"/>
              </a:lnSpc>
              <a:spcBef>
                <a:spcPct val="20000"/>
              </a:spcBef>
              <a:buFontTx/>
              <a:buChar char="•"/>
              <a:defRPr/>
            </a:pPr>
            <a:endParaRPr kumimoji="1" lang="en-US" sz="1800" kern="0" dirty="0">
              <a:latin typeface="+mn-lt"/>
            </a:endParaRPr>
          </a:p>
          <a:p>
            <a:pPr marL="265113" lvl="1" indent="-265113">
              <a:lnSpc>
                <a:spcPct val="90000"/>
              </a:lnSpc>
              <a:spcBef>
                <a:spcPct val="20000"/>
              </a:spcBef>
              <a:buFontTx/>
              <a:buChar char="•"/>
              <a:defRPr/>
            </a:pPr>
            <a:r>
              <a:rPr kumimoji="1" lang="en-US" sz="2400" kern="0" dirty="0">
                <a:latin typeface="+mn-lt"/>
              </a:rPr>
              <a:t>This means that g(x, y) approaches f(x, y) as the number of noisy images used in the averaging process increases.</a:t>
            </a:r>
          </a:p>
          <a:p>
            <a:pPr marL="342900" indent="-342900">
              <a:lnSpc>
                <a:spcPct val="90000"/>
              </a:lnSpc>
              <a:spcBef>
                <a:spcPct val="20000"/>
              </a:spcBef>
              <a:buClr>
                <a:schemeClr val="tx2"/>
              </a:buClr>
              <a:buFontTx/>
              <a:buChar char="•"/>
              <a:defRPr/>
            </a:pPr>
            <a:endParaRPr kumimoji="1" lang="en-US" sz="2400" kern="0" dirty="0">
              <a:latin typeface="+mn-lt"/>
            </a:endParaRPr>
          </a:p>
          <a:p>
            <a:pPr marL="342900" indent="-342900">
              <a:lnSpc>
                <a:spcPct val="90000"/>
              </a:lnSpc>
              <a:spcBef>
                <a:spcPct val="20000"/>
              </a:spcBef>
              <a:buClr>
                <a:schemeClr val="tx2"/>
              </a:buClr>
              <a:buFont typeface="Wingdings" pitchFamily="2" charset="2"/>
              <a:buNone/>
              <a:defRPr/>
            </a:pPr>
            <a:endParaRPr kumimoji="1" lang="en-US" sz="2400" kern="0" dirty="0">
              <a:latin typeface="+mn-lt"/>
            </a:endParaRPr>
          </a:p>
        </p:txBody>
      </p:sp>
      <p:grpSp>
        <p:nvGrpSpPr>
          <p:cNvPr id="9" name="Group 8"/>
          <p:cNvGrpSpPr/>
          <p:nvPr/>
        </p:nvGrpSpPr>
        <p:grpSpPr>
          <a:xfrm>
            <a:off x="3563888" y="1275606"/>
            <a:ext cx="4429156" cy="391725"/>
            <a:chOff x="2357422" y="1714488"/>
            <a:chExt cx="4429156" cy="522300"/>
          </a:xfrm>
        </p:grpSpPr>
        <p:sp>
          <p:nvSpPr>
            <p:cNvPr id="8" name="Rectangle 7"/>
            <p:cNvSpPr/>
            <p:nvPr/>
          </p:nvSpPr>
          <p:spPr>
            <a:xfrm>
              <a:off x="2357422" y="1714488"/>
              <a:ext cx="4429156" cy="5000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aphicFrame>
          <p:nvGraphicFramePr>
            <p:cNvPr id="6" name="Object 2"/>
            <p:cNvGraphicFramePr>
              <a:graphicFrameLocks noChangeAspect="1"/>
            </p:cNvGraphicFramePr>
            <p:nvPr/>
          </p:nvGraphicFramePr>
          <p:xfrm>
            <a:off x="2428875" y="1714500"/>
            <a:ext cx="4114800" cy="522288"/>
          </p:xfrm>
          <a:graphic>
            <a:graphicData uri="http://schemas.openxmlformats.org/presentationml/2006/ole">
              <mc:AlternateContent xmlns:mc="http://schemas.openxmlformats.org/markup-compatibility/2006">
                <mc:Choice xmlns:v="urn:schemas-microsoft-com:vml" Requires="v">
                  <p:oleObj spid="_x0000_s207892" name="Equation" r:id="rId4" imgW="1600200" imgH="203040" progId="Equation.3">
                    <p:embed/>
                  </p:oleObj>
                </mc:Choice>
                <mc:Fallback>
                  <p:oleObj name="Equation" r:id="rId4" imgW="1600200" imgH="203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75" y="1714500"/>
                          <a:ext cx="4114800"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Group 10"/>
          <p:cNvGrpSpPr/>
          <p:nvPr/>
        </p:nvGrpSpPr>
        <p:grpSpPr>
          <a:xfrm>
            <a:off x="2195736" y="2211710"/>
            <a:ext cx="4572032" cy="838200"/>
            <a:chOff x="2071670" y="2643188"/>
            <a:chExt cx="4572032" cy="1117600"/>
          </a:xfrm>
        </p:grpSpPr>
        <p:sp>
          <p:nvSpPr>
            <p:cNvPr id="10" name="Rectangle 9"/>
            <p:cNvSpPr/>
            <p:nvPr/>
          </p:nvSpPr>
          <p:spPr>
            <a:xfrm>
              <a:off x="2071670" y="2714620"/>
              <a:ext cx="4572032" cy="10001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aphicFrame>
          <p:nvGraphicFramePr>
            <p:cNvPr id="7" name="Object 3"/>
            <p:cNvGraphicFramePr>
              <a:graphicFrameLocks noChangeAspect="1"/>
            </p:cNvGraphicFramePr>
            <p:nvPr/>
          </p:nvGraphicFramePr>
          <p:xfrm>
            <a:off x="2500313" y="2643188"/>
            <a:ext cx="3810000" cy="1117600"/>
          </p:xfrm>
          <a:graphic>
            <a:graphicData uri="http://schemas.openxmlformats.org/presentationml/2006/ole">
              <mc:AlternateContent xmlns:mc="http://schemas.openxmlformats.org/markup-compatibility/2006">
                <mc:Choice xmlns:v="urn:schemas-microsoft-com:vml" Requires="v">
                  <p:oleObj spid="_x0000_s207893" name="Equation" r:id="rId6" imgW="1473120" imgH="431640" progId="Equation.3">
                    <p:embed/>
                  </p:oleObj>
                </mc:Choice>
                <mc:Fallback>
                  <p:oleObj name="Equation" r:id="rId6" imgW="1473120" imgH="4316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0313" y="2643188"/>
                          <a:ext cx="38100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145</a:t>
            </a:fld>
            <a:endParaRPr lang="en-US" dirty="0"/>
          </a:p>
        </p:txBody>
      </p:sp>
      <p:sp>
        <p:nvSpPr>
          <p:cNvPr id="4" name="TextBox 3"/>
          <p:cNvSpPr txBox="1"/>
          <p:nvPr/>
        </p:nvSpPr>
        <p:spPr>
          <a:xfrm>
            <a:off x="611560" y="0"/>
            <a:ext cx="7416824" cy="954107"/>
          </a:xfrm>
          <a:prstGeom prst="rect">
            <a:avLst/>
          </a:prstGeom>
          <a:noFill/>
        </p:spPr>
        <p:txBody>
          <a:bodyPr wrap="square">
            <a:spAutoFit/>
          </a:bodyPr>
          <a:lstStyle/>
          <a:p>
            <a:pPr algn="ctr">
              <a:defRPr/>
            </a:pPr>
            <a:r>
              <a:rPr lang="en-GB" sz="2800" dirty="0">
                <a:solidFill>
                  <a:srgbClr val="0070C0"/>
                </a:solidFill>
                <a:latin typeface="+mj-lt"/>
              </a:rPr>
              <a:t>An important application of image averaging is in the field of astronomy</a:t>
            </a:r>
          </a:p>
        </p:txBody>
      </p:sp>
      <p:pic>
        <p:nvPicPr>
          <p:cNvPr id="5" name="Picture 5"/>
          <p:cNvPicPr>
            <a:picLocks noChangeAspect="1" noChangeArrowheads="1"/>
          </p:cNvPicPr>
          <p:nvPr/>
        </p:nvPicPr>
        <p:blipFill>
          <a:blip r:embed="rId3" cstate="print"/>
          <a:srcRect/>
          <a:stretch>
            <a:fillRect/>
          </a:stretch>
        </p:blipFill>
        <p:spPr bwMode="auto">
          <a:xfrm>
            <a:off x="0" y="1038225"/>
            <a:ext cx="3957638" cy="4105275"/>
          </a:xfrm>
          <a:prstGeom prst="rect">
            <a:avLst/>
          </a:prstGeom>
          <a:noFill/>
          <a:ln w="9525">
            <a:noFill/>
            <a:miter lim="800000"/>
            <a:headEnd/>
            <a:tailEnd/>
          </a:ln>
        </p:spPr>
      </p:pic>
      <p:grpSp>
        <p:nvGrpSpPr>
          <p:cNvPr id="6" name="Group 7"/>
          <p:cNvGrpSpPr>
            <a:grpSpLocks/>
          </p:cNvGrpSpPr>
          <p:nvPr/>
        </p:nvGrpSpPr>
        <p:grpSpPr bwMode="auto">
          <a:xfrm>
            <a:off x="4000500" y="1543051"/>
            <a:ext cx="4940300" cy="1885950"/>
            <a:chOff x="4000496" y="2786058"/>
            <a:chExt cx="4940236" cy="1785950"/>
          </a:xfrm>
        </p:grpSpPr>
        <p:pic>
          <p:nvPicPr>
            <p:cNvPr id="7" name="Picture 6"/>
            <p:cNvPicPr>
              <a:picLocks noChangeAspect="1" noChangeArrowheads="1"/>
            </p:cNvPicPr>
            <p:nvPr/>
          </p:nvPicPr>
          <p:blipFill>
            <a:blip r:embed="rId4" cstate="print"/>
            <a:srcRect/>
            <a:stretch>
              <a:fillRect/>
            </a:stretch>
          </p:blipFill>
          <p:spPr bwMode="auto">
            <a:xfrm>
              <a:off x="4000496" y="2786058"/>
              <a:ext cx="4940236" cy="1785950"/>
            </a:xfrm>
            <a:prstGeom prst="rect">
              <a:avLst/>
            </a:prstGeom>
            <a:noFill/>
            <a:ln w="9525">
              <a:noFill/>
              <a:miter lim="800000"/>
              <a:headEnd/>
              <a:tailEnd/>
            </a:ln>
          </p:spPr>
        </p:pic>
        <p:sp>
          <p:nvSpPr>
            <p:cNvPr id="8" name="Rectangle 7"/>
            <p:cNvSpPr/>
            <p:nvPr/>
          </p:nvSpPr>
          <p:spPr>
            <a:xfrm>
              <a:off x="4000496" y="3643314"/>
              <a:ext cx="714366" cy="214314"/>
            </a:xfrm>
            <a:prstGeom prst="rect">
              <a:avLst/>
            </a:prstGeom>
            <a:solidFill>
              <a:srgbClr val="FFFFFF"/>
            </a:solidFill>
            <a:ln>
              <a:noFill/>
            </a:ln>
            <a:effectLst/>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146</a:t>
            </a:fld>
            <a:endParaRPr lang="en-US" dirty="0"/>
          </a:p>
        </p:txBody>
      </p:sp>
      <p:sp>
        <p:nvSpPr>
          <p:cNvPr id="5" name="TextBox 4"/>
          <p:cNvSpPr txBox="1"/>
          <p:nvPr/>
        </p:nvSpPr>
        <p:spPr>
          <a:xfrm>
            <a:off x="611560" y="915566"/>
            <a:ext cx="8001000" cy="2062103"/>
          </a:xfrm>
          <a:prstGeom prst="rect">
            <a:avLst/>
          </a:prstGeom>
          <a:noFill/>
        </p:spPr>
        <p:txBody>
          <a:bodyPr wrap="square" rtlCol="0">
            <a:spAutoFit/>
          </a:bodyPr>
          <a:lstStyle/>
          <a:p>
            <a:r>
              <a:rPr lang="en-US" sz="2400" dirty="0">
                <a:latin typeface="+mn-lt"/>
              </a:rPr>
              <a:t>Shading Correction is an important applications of image division</a:t>
            </a:r>
          </a:p>
          <a:p>
            <a:r>
              <a:rPr lang="en-US" sz="2400" dirty="0">
                <a:latin typeface="+mn-lt"/>
              </a:rPr>
              <a:t>An imaging sensor produces image g(x, y), where</a:t>
            </a:r>
          </a:p>
          <a:p>
            <a:endParaRPr lang="en-US" sz="2400" dirty="0">
              <a:latin typeface="+mn-lt"/>
            </a:endParaRPr>
          </a:p>
          <a:p>
            <a:pPr algn="ctr"/>
            <a:r>
              <a:rPr lang="en-US" sz="3200" dirty="0">
                <a:latin typeface="+mn-lt"/>
              </a:rPr>
              <a:t>g(x, y) = f(x, y) h(x, y)</a:t>
            </a:r>
          </a:p>
        </p:txBody>
      </p:sp>
      <p:sp>
        <p:nvSpPr>
          <p:cNvPr id="6" name="Oval 5"/>
          <p:cNvSpPr/>
          <p:nvPr/>
        </p:nvSpPr>
        <p:spPr>
          <a:xfrm>
            <a:off x="323528" y="3219822"/>
            <a:ext cx="2819400"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Sensed image</a:t>
            </a:r>
          </a:p>
        </p:txBody>
      </p:sp>
      <p:cxnSp>
        <p:nvCxnSpPr>
          <p:cNvPr id="8" name="Straight Arrow Connector 7"/>
          <p:cNvCxnSpPr/>
          <p:nvPr/>
        </p:nvCxnSpPr>
        <p:spPr>
          <a:xfrm flipH="1" flipV="1">
            <a:off x="4716016" y="2859782"/>
            <a:ext cx="46484"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300192" y="3219822"/>
            <a:ext cx="2438400"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Shading function</a:t>
            </a:r>
          </a:p>
        </p:txBody>
      </p:sp>
      <p:cxnSp>
        <p:nvCxnSpPr>
          <p:cNvPr id="11" name="Straight Arrow Connector 10"/>
          <p:cNvCxnSpPr>
            <a:stCxn id="9" idx="2"/>
          </p:cNvCxnSpPr>
          <p:nvPr/>
        </p:nvCxnSpPr>
        <p:spPr>
          <a:xfrm rot="10800000">
            <a:off x="5842992" y="2876922"/>
            <a:ext cx="457200" cy="6286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63688" y="4045009"/>
            <a:ext cx="5688632" cy="830997"/>
          </a:xfrm>
          <a:prstGeom prst="rect">
            <a:avLst/>
          </a:prstGeom>
          <a:noFill/>
        </p:spPr>
        <p:txBody>
          <a:bodyPr wrap="square" rtlCol="0">
            <a:spAutoFit/>
          </a:bodyPr>
          <a:lstStyle/>
          <a:p>
            <a:pPr algn="ctr"/>
            <a:r>
              <a:rPr lang="en-US" sz="2400" dirty="0">
                <a:solidFill>
                  <a:srgbClr val="0070C0"/>
                </a:solidFill>
                <a:latin typeface="+mn-lt"/>
              </a:rPr>
              <a:t>By dividing g(x, y) by h(x, y), </a:t>
            </a:r>
            <a:br>
              <a:rPr lang="en-US" sz="2400" dirty="0">
                <a:solidFill>
                  <a:srgbClr val="0070C0"/>
                </a:solidFill>
                <a:latin typeface="+mn-lt"/>
              </a:rPr>
            </a:br>
            <a:r>
              <a:rPr lang="en-US" sz="2400" dirty="0">
                <a:solidFill>
                  <a:srgbClr val="0070C0"/>
                </a:solidFill>
                <a:latin typeface="+mn-lt"/>
              </a:rPr>
              <a:t>we can get the perfect image.</a:t>
            </a:r>
          </a:p>
        </p:txBody>
      </p:sp>
      <p:sp>
        <p:nvSpPr>
          <p:cNvPr id="12" name="Rectangle 11"/>
          <p:cNvSpPr/>
          <p:nvPr/>
        </p:nvSpPr>
        <p:spPr>
          <a:xfrm>
            <a:off x="2475461" y="0"/>
            <a:ext cx="4963218" cy="830997"/>
          </a:xfrm>
          <a:prstGeom prst="rect">
            <a:avLst/>
          </a:prstGeom>
          <a:noFill/>
        </p:spPr>
        <p:txBody>
          <a:bodyPr wrap="none">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Image Division</a:t>
            </a:r>
          </a:p>
        </p:txBody>
      </p:sp>
      <p:sp>
        <p:nvSpPr>
          <p:cNvPr id="15" name="Oval 14"/>
          <p:cNvSpPr/>
          <p:nvPr/>
        </p:nvSpPr>
        <p:spPr>
          <a:xfrm>
            <a:off x="3347864" y="3363838"/>
            <a:ext cx="2819400"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Perfect image</a:t>
            </a:r>
          </a:p>
        </p:txBody>
      </p:sp>
      <p:cxnSp>
        <p:nvCxnSpPr>
          <p:cNvPr id="16" name="Straight Arrow Connector 15"/>
          <p:cNvCxnSpPr>
            <a:stCxn id="6" idx="0"/>
          </p:cNvCxnSpPr>
          <p:nvPr/>
        </p:nvCxnSpPr>
        <p:spPr>
          <a:xfrm flipV="1">
            <a:off x="1733228" y="2931790"/>
            <a:ext cx="1038572" cy="2880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147</a:t>
            </a:fld>
            <a:endParaRPr lang="en"/>
          </a:p>
        </p:txBody>
      </p:sp>
      <p:pic>
        <p:nvPicPr>
          <p:cNvPr id="444419" name="Picture 3"/>
          <p:cNvPicPr>
            <a:picLocks noChangeAspect="1" noChangeArrowheads="1"/>
          </p:cNvPicPr>
          <p:nvPr/>
        </p:nvPicPr>
        <p:blipFill>
          <a:blip r:embed="rId3"/>
          <a:srcRect/>
          <a:stretch>
            <a:fillRect/>
          </a:stretch>
        </p:blipFill>
        <p:spPr bwMode="auto">
          <a:xfrm>
            <a:off x="971600" y="0"/>
            <a:ext cx="7515225" cy="2343150"/>
          </a:xfrm>
          <a:prstGeom prst="rect">
            <a:avLst/>
          </a:prstGeom>
          <a:noFill/>
          <a:ln w="9525">
            <a:noFill/>
            <a:miter lim="800000"/>
            <a:headEnd/>
            <a:tailEnd/>
          </a:ln>
        </p:spPr>
      </p:pic>
      <p:sp>
        <p:nvSpPr>
          <p:cNvPr id="5" name="Rectangle 4"/>
          <p:cNvSpPr/>
          <p:nvPr/>
        </p:nvSpPr>
        <p:spPr>
          <a:xfrm>
            <a:off x="755576" y="2787774"/>
            <a:ext cx="7776864" cy="1323439"/>
          </a:xfrm>
          <a:prstGeom prst="rect">
            <a:avLst/>
          </a:prstGeom>
        </p:spPr>
        <p:txBody>
          <a:bodyPr wrap="square">
            <a:spAutoFit/>
          </a:bodyPr>
          <a:lstStyle/>
          <a:p>
            <a:r>
              <a:rPr lang="en-US" sz="2000" dirty="0">
                <a:latin typeface="+mn-lt"/>
              </a:rPr>
              <a:t>Shading correction. </a:t>
            </a:r>
          </a:p>
          <a:p>
            <a:pPr marL="457200" indent="-457200">
              <a:buAutoNum type="alphaLcParenBoth"/>
            </a:pPr>
            <a:r>
              <a:rPr lang="en-US" sz="2000" dirty="0">
                <a:latin typeface="+mn-lt"/>
              </a:rPr>
              <a:t>Shaded test pattern.</a:t>
            </a:r>
          </a:p>
          <a:p>
            <a:pPr marL="457200" indent="-457200">
              <a:buAutoNum type="alphaLcParenBoth"/>
            </a:pPr>
            <a:r>
              <a:rPr lang="en-US" sz="2000" dirty="0">
                <a:latin typeface="+mn-lt"/>
              </a:rPr>
              <a:t>Estimated shading pattern. </a:t>
            </a:r>
          </a:p>
          <a:p>
            <a:pPr marL="457200" indent="-457200">
              <a:buAutoNum type="alphaLcParenBoth"/>
            </a:pPr>
            <a:r>
              <a:rPr lang="en-US" sz="2000" dirty="0">
                <a:latin typeface="+mn-lt"/>
              </a:rPr>
              <a:t>Division of (a) by </a:t>
            </a:r>
            <a:r>
              <a:rPr lang="en-IN" sz="2000" dirty="0">
                <a:latin typeface="+mn-lt"/>
              </a:rPr>
              <a:t>(b).</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148</a:t>
            </a:fld>
            <a:endParaRPr lang="en-US" dirty="0"/>
          </a:p>
        </p:txBody>
      </p:sp>
      <p:pic>
        <p:nvPicPr>
          <p:cNvPr id="23" name="Picture 2"/>
          <p:cNvPicPr>
            <a:picLocks noChangeAspect="1" noChangeArrowheads="1"/>
          </p:cNvPicPr>
          <p:nvPr/>
        </p:nvPicPr>
        <p:blipFill>
          <a:blip r:embed="rId3" cstate="print">
            <a:grayscl/>
          </a:blip>
          <a:srcRect/>
          <a:stretch>
            <a:fillRect/>
          </a:stretch>
        </p:blipFill>
        <p:spPr bwMode="auto">
          <a:xfrm>
            <a:off x="1000100" y="1577330"/>
            <a:ext cx="3408400" cy="1705697"/>
          </a:xfrm>
          <a:prstGeom prst="rect">
            <a:avLst/>
          </a:prstGeom>
          <a:noFill/>
          <a:ln w="9525">
            <a:noFill/>
            <a:miter lim="800000"/>
            <a:headEnd/>
            <a:tailEnd/>
          </a:ln>
          <a:effectLst/>
        </p:spPr>
      </p:pic>
      <p:grpSp>
        <p:nvGrpSpPr>
          <p:cNvPr id="5" name="Group 23"/>
          <p:cNvGrpSpPr/>
          <p:nvPr/>
        </p:nvGrpSpPr>
        <p:grpSpPr>
          <a:xfrm>
            <a:off x="4886300" y="1577330"/>
            <a:ext cx="3505200" cy="1714500"/>
            <a:chOff x="4343400" y="2286000"/>
            <a:chExt cx="3200400" cy="2286000"/>
          </a:xfrm>
        </p:grpSpPr>
        <p:sp>
          <p:nvSpPr>
            <p:cNvPr id="25" name="Rectangle 24"/>
            <p:cNvSpPr/>
            <p:nvPr/>
          </p:nvSpPr>
          <p:spPr>
            <a:xfrm>
              <a:off x="4343400" y="2286000"/>
              <a:ext cx="3200400" cy="2286000"/>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nstantia"/>
                <a:ea typeface="+mn-ea"/>
                <a:cs typeface="+mn-cs"/>
              </a:endParaRPr>
            </a:p>
          </p:txBody>
        </p:sp>
        <p:sp>
          <p:nvSpPr>
            <p:cNvPr id="26" name="Rectangle 25"/>
            <p:cNvSpPr/>
            <p:nvPr/>
          </p:nvSpPr>
          <p:spPr>
            <a:xfrm>
              <a:off x="5804452" y="3429000"/>
              <a:ext cx="609600" cy="457200"/>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nstantia"/>
                <a:ea typeface="+mn-ea"/>
                <a:cs typeface="+mn-cs"/>
              </a:endParaRPr>
            </a:p>
          </p:txBody>
        </p:sp>
      </p:grpSp>
      <p:grpSp>
        <p:nvGrpSpPr>
          <p:cNvPr id="6" name="Group 26"/>
          <p:cNvGrpSpPr/>
          <p:nvPr/>
        </p:nvGrpSpPr>
        <p:grpSpPr>
          <a:xfrm>
            <a:off x="3209900" y="3305522"/>
            <a:ext cx="3505200" cy="1714500"/>
            <a:chOff x="0" y="4191000"/>
            <a:chExt cx="3505200" cy="2286000"/>
          </a:xfrm>
        </p:grpSpPr>
        <p:grpSp>
          <p:nvGrpSpPr>
            <p:cNvPr id="7" name="Group 27"/>
            <p:cNvGrpSpPr/>
            <p:nvPr/>
          </p:nvGrpSpPr>
          <p:grpSpPr>
            <a:xfrm>
              <a:off x="0" y="4191000"/>
              <a:ext cx="3505200" cy="2286000"/>
              <a:chOff x="5247861" y="2286000"/>
              <a:chExt cx="3200400" cy="2286000"/>
            </a:xfrm>
          </p:grpSpPr>
          <p:sp>
            <p:nvSpPr>
              <p:cNvPr id="30" name="Rectangle 29"/>
              <p:cNvSpPr/>
              <p:nvPr/>
            </p:nvSpPr>
            <p:spPr>
              <a:xfrm>
                <a:off x="5247861" y="2286000"/>
                <a:ext cx="3200400" cy="2286000"/>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nstantia"/>
                  <a:ea typeface="+mn-ea"/>
                  <a:cs typeface="+mn-cs"/>
                </a:endParaRPr>
              </a:p>
            </p:txBody>
          </p:sp>
          <p:sp>
            <p:nvSpPr>
              <p:cNvPr id="31" name="Rectangle 30"/>
              <p:cNvSpPr/>
              <p:nvPr/>
            </p:nvSpPr>
            <p:spPr>
              <a:xfrm>
                <a:off x="6324600" y="3429000"/>
                <a:ext cx="609600" cy="457200"/>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nstantia"/>
                  <a:ea typeface="+mn-ea"/>
                  <a:cs typeface="+mn-cs"/>
                </a:endParaRPr>
              </a:p>
            </p:txBody>
          </p:sp>
        </p:grpSp>
        <p:pic>
          <p:nvPicPr>
            <p:cNvPr id="29" name="Picture 2"/>
            <p:cNvPicPr>
              <a:picLocks noChangeAspect="1" noChangeArrowheads="1"/>
            </p:cNvPicPr>
            <p:nvPr/>
          </p:nvPicPr>
          <p:blipFill>
            <a:blip r:embed="rId3" cstate="print">
              <a:grayscl/>
            </a:blip>
            <a:srcRect l="53656" t="43557" r="23988" b="32989"/>
            <a:stretch>
              <a:fillRect/>
            </a:stretch>
          </p:blipFill>
          <p:spPr bwMode="auto">
            <a:xfrm>
              <a:off x="1143000" y="5181600"/>
              <a:ext cx="979714" cy="685800"/>
            </a:xfrm>
            <a:prstGeom prst="rect">
              <a:avLst/>
            </a:prstGeom>
            <a:noFill/>
            <a:ln w="9525">
              <a:noFill/>
              <a:miter lim="800000"/>
              <a:headEnd/>
              <a:tailEnd/>
            </a:ln>
            <a:effectLst/>
          </p:spPr>
        </p:pic>
      </p:grpSp>
      <p:sp>
        <p:nvSpPr>
          <p:cNvPr id="14" name="Rectangle 13"/>
          <p:cNvSpPr/>
          <p:nvPr/>
        </p:nvSpPr>
        <p:spPr>
          <a:xfrm>
            <a:off x="1534500" y="0"/>
            <a:ext cx="6845144" cy="830997"/>
          </a:xfrm>
          <a:prstGeom prst="rect">
            <a:avLst/>
          </a:prstGeom>
          <a:noFill/>
        </p:spPr>
        <p:txBody>
          <a:bodyPr wrap="none">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Image Multiplication</a:t>
            </a:r>
          </a:p>
        </p:txBody>
      </p:sp>
      <p:sp>
        <p:nvSpPr>
          <p:cNvPr id="15" name="Rectangle 14"/>
          <p:cNvSpPr/>
          <p:nvPr/>
        </p:nvSpPr>
        <p:spPr>
          <a:xfrm>
            <a:off x="899592" y="771550"/>
            <a:ext cx="7632848" cy="707886"/>
          </a:xfrm>
          <a:prstGeom prst="rect">
            <a:avLst/>
          </a:prstGeom>
        </p:spPr>
        <p:txBody>
          <a:bodyPr wrap="square">
            <a:spAutoFit/>
          </a:bodyPr>
          <a:lstStyle/>
          <a:p>
            <a:pPr algn="ctr"/>
            <a:r>
              <a:rPr lang="en-US" sz="2000" dirty="0">
                <a:solidFill>
                  <a:srgbClr val="0070C0"/>
                </a:solidFill>
                <a:latin typeface="+mn-lt"/>
              </a:rPr>
              <a:t>An important use of image multiplication is in </a:t>
            </a:r>
            <a:r>
              <a:rPr lang="en-US" sz="2000" i="1" dirty="0">
                <a:solidFill>
                  <a:srgbClr val="0070C0"/>
                </a:solidFill>
                <a:latin typeface="+mn-lt"/>
              </a:rPr>
              <a:t>masking operations, also called region of interest (ROI).</a:t>
            </a:r>
            <a:endParaRPr lang="en-IN" sz="2000" dirty="0">
              <a:solidFill>
                <a:srgbClr val="0070C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4767263"/>
            <a:ext cx="2133600" cy="273844"/>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23EEBA2D-3EBA-41F2-89F1-862EE6E94B66}" type="slidenum">
              <a:rPr lang="en-US" smtClean="0"/>
              <a:pPr>
                <a:defRPr/>
              </a:pPr>
              <a:t>149</a:t>
            </a:fld>
            <a:endParaRPr lang="en-US" dirty="0"/>
          </a:p>
        </p:txBody>
      </p:sp>
      <p:sp>
        <p:nvSpPr>
          <p:cNvPr id="4" name="Rounded Rectangle 3"/>
          <p:cNvSpPr/>
          <p:nvPr/>
        </p:nvSpPr>
        <p:spPr>
          <a:xfrm>
            <a:off x="467544" y="0"/>
            <a:ext cx="4343400" cy="41151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50000"/>
              </a:lnSpc>
              <a:defRPr/>
            </a:pPr>
            <a:r>
              <a:rPr lang="en-GB" sz="2800" dirty="0">
                <a:solidFill>
                  <a:schemeClr val="accent5">
                    <a:lumMod val="50000"/>
                  </a:schemeClr>
                </a:solidFill>
                <a:effectLst>
                  <a:outerShdw blurRad="38100" dist="38100" dir="2700000" algn="tl">
                    <a:srgbClr val="000000">
                      <a:alpha val="43137"/>
                    </a:srgbClr>
                  </a:outerShdw>
                </a:effectLst>
              </a:rPr>
              <a:t>Points to note ...</a:t>
            </a:r>
            <a:endParaRPr lang="en-GB" sz="1800" dirty="0"/>
          </a:p>
        </p:txBody>
      </p:sp>
      <p:sp>
        <p:nvSpPr>
          <p:cNvPr id="5" name="TextBox 4"/>
          <p:cNvSpPr txBox="1"/>
          <p:nvPr/>
        </p:nvSpPr>
        <p:spPr>
          <a:xfrm>
            <a:off x="467544" y="555526"/>
            <a:ext cx="8382000" cy="1631216"/>
          </a:xfrm>
          <a:prstGeom prst="rect">
            <a:avLst/>
          </a:prstGeom>
          <a:noFill/>
        </p:spPr>
        <p:txBody>
          <a:bodyPr wrap="square" rtlCol="0">
            <a:spAutoFit/>
          </a:bodyPr>
          <a:lstStyle/>
          <a:p>
            <a:pPr marL="457200" indent="-457200">
              <a:buFont typeface="Wingdings" pitchFamily="2" charset="2"/>
              <a:buChar char="q"/>
            </a:pPr>
            <a:r>
              <a:rPr lang="en-US" sz="2000" dirty="0">
                <a:solidFill>
                  <a:srgbClr val="C00000"/>
                </a:solidFill>
                <a:latin typeface="+mn-lt"/>
              </a:rPr>
              <a:t>If the dynamic range is [0, L-1], the intensity values could go below 0 or above L-1 as a result of arithmetic operations. </a:t>
            </a:r>
          </a:p>
          <a:p>
            <a:pPr marL="457200" indent="-457200">
              <a:buFont typeface="Wingdings" pitchFamily="2" charset="2"/>
              <a:buChar char="q"/>
            </a:pPr>
            <a:r>
              <a:rPr lang="en-US" sz="2000" dirty="0">
                <a:latin typeface="+mn-lt"/>
              </a:rPr>
              <a:t>Given an image f, the following approach guarantees that the full range of an arithmetic operation between images is captured into a fixed number of bits. </a:t>
            </a:r>
          </a:p>
        </p:txBody>
      </p:sp>
      <p:sp>
        <p:nvSpPr>
          <p:cNvPr id="7" name="TextBox 6"/>
          <p:cNvSpPr txBox="1"/>
          <p:nvPr/>
        </p:nvSpPr>
        <p:spPr>
          <a:xfrm>
            <a:off x="611560" y="2211710"/>
            <a:ext cx="7696200" cy="1938992"/>
          </a:xfrm>
          <a:prstGeom prst="rect">
            <a:avLst/>
          </a:prstGeom>
          <a:noFill/>
          <a:ln w="57150">
            <a:solidFill>
              <a:schemeClr val="tx1"/>
            </a:solidFill>
          </a:ln>
        </p:spPr>
        <p:txBody>
          <a:bodyPr wrap="square" rtlCol="0">
            <a:spAutoFit/>
          </a:bodyPr>
          <a:lstStyle/>
          <a:p>
            <a:pPr marL="457200" indent="-457200">
              <a:buFont typeface="+mj-lt"/>
              <a:buAutoNum type="arabicPeriod"/>
            </a:pPr>
            <a:r>
              <a:rPr lang="en-US" sz="2400" dirty="0">
                <a:solidFill>
                  <a:srgbClr val="C00000"/>
                </a:solidFill>
                <a:latin typeface="+mn-lt"/>
              </a:rPr>
              <a:t>f</a:t>
            </a:r>
            <a:r>
              <a:rPr lang="en-US" sz="2400" baseline="-25000" dirty="0">
                <a:solidFill>
                  <a:srgbClr val="C00000"/>
                </a:solidFill>
                <a:latin typeface="+mn-lt"/>
              </a:rPr>
              <a:t>m</a:t>
            </a:r>
            <a:r>
              <a:rPr lang="en-US" sz="2400" dirty="0">
                <a:solidFill>
                  <a:srgbClr val="C00000"/>
                </a:solidFill>
                <a:latin typeface="+mn-lt"/>
              </a:rPr>
              <a:t> = f – min(f)</a:t>
            </a:r>
            <a:br>
              <a:rPr lang="en-US" sz="2400" dirty="0">
                <a:solidFill>
                  <a:srgbClr val="C00000"/>
                </a:solidFill>
                <a:latin typeface="+mn-lt"/>
              </a:rPr>
            </a:br>
            <a:r>
              <a:rPr lang="en-US" sz="2400" dirty="0">
                <a:latin typeface="+mn-lt"/>
              </a:rPr>
              <a:t>This creates an image whose minimum value is 0.</a:t>
            </a:r>
          </a:p>
          <a:p>
            <a:pPr marL="457200" indent="-457200">
              <a:buFont typeface="+mj-lt"/>
              <a:buAutoNum type="arabicPeriod"/>
            </a:pPr>
            <a:r>
              <a:rPr lang="en-US" sz="2400" dirty="0" err="1">
                <a:solidFill>
                  <a:srgbClr val="C00000"/>
                </a:solidFill>
                <a:latin typeface="Constantia"/>
              </a:rPr>
              <a:t>f</a:t>
            </a:r>
            <a:r>
              <a:rPr lang="en-US" sz="2400" baseline="-25000" dirty="0" err="1">
                <a:solidFill>
                  <a:srgbClr val="C00000"/>
                </a:solidFill>
                <a:latin typeface="Constantia"/>
              </a:rPr>
              <a:t>s</a:t>
            </a:r>
            <a:r>
              <a:rPr lang="en-US" sz="2400" dirty="0">
                <a:solidFill>
                  <a:srgbClr val="C00000"/>
                </a:solidFill>
                <a:latin typeface="Constantia"/>
              </a:rPr>
              <a:t> = (L-1)[f</a:t>
            </a:r>
            <a:r>
              <a:rPr lang="en-US" sz="2400" baseline="-25000" dirty="0">
                <a:solidFill>
                  <a:srgbClr val="C00000"/>
                </a:solidFill>
                <a:latin typeface="Constantia"/>
              </a:rPr>
              <a:t>m</a:t>
            </a:r>
            <a:r>
              <a:rPr lang="en-US" sz="2400" dirty="0">
                <a:solidFill>
                  <a:srgbClr val="C00000"/>
                </a:solidFill>
                <a:latin typeface="Constantia"/>
              </a:rPr>
              <a:t> /max (f</a:t>
            </a:r>
            <a:r>
              <a:rPr lang="en-US" sz="2400" baseline="-25000" dirty="0">
                <a:solidFill>
                  <a:srgbClr val="C00000"/>
                </a:solidFill>
                <a:latin typeface="Constantia"/>
              </a:rPr>
              <a:t>m</a:t>
            </a:r>
            <a:r>
              <a:rPr lang="en-US" sz="2400" dirty="0">
                <a:solidFill>
                  <a:srgbClr val="C00000"/>
                </a:solidFill>
                <a:latin typeface="Constantia"/>
              </a:rPr>
              <a:t>)]</a:t>
            </a:r>
            <a:br>
              <a:rPr lang="en-US" sz="2400" dirty="0">
                <a:solidFill>
                  <a:srgbClr val="C00000"/>
                </a:solidFill>
                <a:latin typeface="Constantia"/>
              </a:rPr>
            </a:br>
            <a:r>
              <a:rPr lang="en-US" sz="2400" dirty="0">
                <a:latin typeface="Constantia"/>
              </a:rPr>
              <a:t>This creates a scaled image </a:t>
            </a:r>
            <a:r>
              <a:rPr lang="en-US" sz="2400" dirty="0" err="1">
                <a:latin typeface="Constantia"/>
              </a:rPr>
              <a:t>f</a:t>
            </a:r>
            <a:r>
              <a:rPr lang="en-US" sz="2400" baseline="-25000" dirty="0" err="1">
                <a:latin typeface="Constantia"/>
              </a:rPr>
              <a:t>s</a:t>
            </a:r>
            <a:r>
              <a:rPr lang="en-US" sz="2400" dirty="0">
                <a:latin typeface="Constantia"/>
              </a:rPr>
              <a:t> , whose values are in the range of  [0, L-1]</a:t>
            </a:r>
            <a:r>
              <a:rPr lang="en-US" sz="2400" dirty="0">
                <a:solidFill>
                  <a:srgbClr val="C00000"/>
                </a:solidFill>
                <a:latin typeface="+mn-lt"/>
              </a:rPr>
              <a:t> </a:t>
            </a:r>
            <a:r>
              <a:rPr lang="en-US" sz="2400" dirty="0">
                <a:latin typeface="+mn-lt"/>
              </a:rPr>
              <a:t> </a:t>
            </a:r>
            <a:endParaRPr lang="en-US" sz="2400" dirty="0">
              <a:solidFill>
                <a:srgbClr val="C00000"/>
              </a:solidFill>
              <a:latin typeface="+mn-lt"/>
            </a:endParaRPr>
          </a:p>
        </p:txBody>
      </p:sp>
      <p:sp>
        <p:nvSpPr>
          <p:cNvPr id="8" name="TextBox 7"/>
          <p:cNvSpPr txBox="1"/>
          <p:nvPr/>
        </p:nvSpPr>
        <p:spPr>
          <a:xfrm>
            <a:off x="616024" y="4117017"/>
            <a:ext cx="7772400" cy="830997"/>
          </a:xfrm>
          <a:prstGeom prst="rect">
            <a:avLst/>
          </a:prstGeom>
          <a:noFill/>
          <a:ln w="57150">
            <a:solidFill>
              <a:srgbClr val="C00000"/>
            </a:solidFill>
          </a:ln>
        </p:spPr>
        <p:txBody>
          <a:bodyPr wrap="square" rtlCol="0">
            <a:spAutoFit/>
          </a:bodyPr>
          <a:lstStyle/>
          <a:p>
            <a:r>
              <a:rPr lang="en-US" sz="2400" dirty="0">
                <a:latin typeface="+mn-lt"/>
              </a:rPr>
              <a:t>When performing division, a small no. should be added to the pixels of the divisor image to avoid division by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idx="12"/>
          </p:nvPr>
        </p:nvSpPr>
        <p:spPr/>
        <p:txBody>
          <a:bodyPr/>
          <a:lstStyle/>
          <a:p>
            <a:fld id="{0E8E64BD-F8D0-4D8D-9B52-86420B576CCE}" type="slidenum">
              <a:rPr lang="en-US" smtClean="0"/>
              <a:pPr/>
              <a:t>15</a:t>
            </a:fld>
            <a:endParaRPr lang="en-US"/>
          </a:p>
        </p:txBody>
      </p:sp>
      <p:sp>
        <p:nvSpPr>
          <p:cNvPr id="61442" name="Rectangle 2"/>
          <p:cNvSpPr>
            <a:spLocks noGrp="1" noChangeArrowheads="1"/>
          </p:cNvSpPr>
          <p:nvPr>
            <p:ph type="title" idx="4294967295"/>
          </p:nvPr>
        </p:nvSpPr>
        <p:spPr>
          <a:xfrm>
            <a:off x="1691680" y="195486"/>
            <a:ext cx="5403304" cy="560387"/>
          </a:xfrm>
        </p:spPr>
        <p:txBody>
          <a:bodyPr/>
          <a:lstStyle/>
          <a:p>
            <a:pPr eaLnBrk="1" hangingPunct="1"/>
            <a:r>
              <a:rPr lang="en-IE" sz="2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Law Enforcement</a:t>
            </a:r>
            <a:endParaRPr lang="en-US" sz="2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61443" name="Rectangle 3"/>
          <p:cNvSpPr>
            <a:spLocks noGrp="1" noChangeArrowheads="1"/>
          </p:cNvSpPr>
          <p:nvPr>
            <p:ph type="body" idx="4294967295"/>
          </p:nvPr>
        </p:nvSpPr>
        <p:spPr>
          <a:xfrm>
            <a:off x="395536" y="1000125"/>
            <a:ext cx="4622800" cy="4143375"/>
          </a:xfrm>
        </p:spPr>
        <p:txBody>
          <a:bodyPr/>
          <a:lstStyle/>
          <a:p>
            <a:pPr marL="0" indent="0" eaLnBrk="1" hangingPunct="1"/>
            <a:r>
              <a:rPr lang="en-IE" dirty="0">
                <a:latin typeface="+mn-lt"/>
              </a:rPr>
              <a:t>Image processing techniques are used extensively by law enforcers</a:t>
            </a:r>
          </a:p>
          <a:p>
            <a:pPr lvl="1" eaLnBrk="1" hangingPunct="1"/>
            <a:r>
              <a:rPr lang="en-IE" dirty="0">
                <a:latin typeface="+mn-lt"/>
              </a:rPr>
              <a:t>Number plate recognition for speed cameras/automated toll systems</a:t>
            </a:r>
          </a:p>
          <a:p>
            <a:pPr lvl="1" eaLnBrk="1" hangingPunct="1"/>
            <a:r>
              <a:rPr lang="en-IE" dirty="0">
                <a:latin typeface="+mn-lt"/>
              </a:rPr>
              <a:t>Fingerprint recognition</a:t>
            </a:r>
          </a:p>
          <a:p>
            <a:pPr lvl="1" eaLnBrk="1" hangingPunct="1"/>
            <a:r>
              <a:rPr lang="en-IE" dirty="0">
                <a:latin typeface="+mn-lt"/>
              </a:rPr>
              <a:t>Enhancement of CCTV images</a:t>
            </a:r>
            <a:endParaRPr lang="en-US" dirty="0">
              <a:latin typeface="+mn-lt"/>
            </a:endParaRPr>
          </a:p>
        </p:txBody>
      </p:sp>
      <p:sp>
        <p:nvSpPr>
          <p:cNvPr id="9" name="Date Placeholder 8"/>
          <p:cNvSpPr>
            <a:spLocks noGrp="1"/>
          </p:cNvSpPr>
          <p:nvPr>
            <p:ph type="dt" sz="half" idx="4294967295"/>
          </p:nvPr>
        </p:nvSpPr>
        <p:spPr>
          <a:xfrm>
            <a:off x="0" y="4973638"/>
            <a:ext cx="2001838" cy="169862"/>
          </a:xfrm>
          <a:prstGeom prst="rect">
            <a:avLst/>
          </a:prstGeom>
        </p:spPr>
        <p:txBody>
          <a:bodyPr/>
          <a:lstStyle/>
          <a:p>
            <a:r>
              <a:rPr lang="en-US"/>
              <a:t>Jan 10, 2022</a:t>
            </a:r>
          </a:p>
        </p:txBody>
      </p:sp>
      <p:pic>
        <p:nvPicPr>
          <p:cNvPr id="61444" name="Picture 4"/>
          <p:cNvPicPr>
            <a:picLocks noChangeAspect="1" noChangeArrowheads="1"/>
          </p:cNvPicPr>
          <p:nvPr/>
        </p:nvPicPr>
        <p:blipFill>
          <a:blip r:embed="rId3" cstate="print"/>
          <a:srcRect t="27013" r="19791"/>
          <a:stretch>
            <a:fillRect/>
          </a:stretch>
        </p:blipFill>
        <p:spPr bwMode="auto">
          <a:xfrm>
            <a:off x="5027613" y="1016794"/>
            <a:ext cx="3898900" cy="2277666"/>
          </a:xfrm>
          <a:prstGeom prst="rect">
            <a:avLst/>
          </a:prstGeom>
          <a:noFill/>
          <a:ln w="9525">
            <a:noFill/>
            <a:miter lim="800000"/>
            <a:headEnd/>
            <a:tailEnd/>
          </a:ln>
        </p:spPr>
      </p:pic>
      <p:pic>
        <p:nvPicPr>
          <p:cNvPr id="61445" name="Picture 5"/>
          <p:cNvPicPr>
            <a:picLocks noChangeAspect="1" noChangeArrowheads="1"/>
          </p:cNvPicPr>
          <p:nvPr/>
        </p:nvPicPr>
        <p:blipFill>
          <a:blip r:embed="rId4" cstate="print"/>
          <a:srcRect r="19370"/>
          <a:stretch>
            <a:fillRect/>
          </a:stretch>
        </p:blipFill>
        <p:spPr bwMode="auto">
          <a:xfrm>
            <a:off x="5672138" y="3330179"/>
            <a:ext cx="2609850" cy="1789509"/>
          </a:xfrm>
          <a:prstGeom prst="rect">
            <a:avLst/>
          </a:prstGeom>
          <a:noFill/>
          <a:ln w="9525">
            <a:noFill/>
            <a:miter lim="800000"/>
            <a:headEnd/>
            <a:tailEnd/>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150</a:t>
            </a:fld>
            <a:endParaRPr lang="en-US" dirty="0"/>
          </a:p>
        </p:txBody>
      </p:sp>
      <p:sp>
        <p:nvSpPr>
          <p:cNvPr id="4" name="Round Diagonal Corner Rectangle 3"/>
          <p:cNvSpPr/>
          <p:nvPr/>
        </p:nvSpPr>
        <p:spPr>
          <a:xfrm>
            <a:off x="1066800" y="114300"/>
            <a:ext cx="7239000" cy="457200"/>
          </a:xfrm>
          <a:prstGeom prst="round2DiagRect">
            <a:avLst>
              <a:gd name="adj1" fmla="val 5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Set Operations</a:t>
            </a:r>
          </a:p>
        </p:txBody>
      </p:sp>
      <p:graphicFrame>
        <p:nvGraphicFramePr>
          <p:cNvPr id="119810" name="Object 2"/>
          <p:cNvGraphicFramePr>
            <a:graphicFrameLocks noChangeAspect="1"/>
          </p:cNvGraphicFramePr>
          <p:nvPr/>
        </p:nvGraphicFramePr>
        <p:xfrm>
          <a:off x="1143000" y="1085850"/>
          <a:ext cx="6859588" cy="3027760"/>
        </p:xfrm>
        <a:graphic>
          <a:graphicData uri="http://schemas.openxmlformats.org/presentationml/2006/ole">
            <mc:AlternateContent xmlns:mc="http://schemas.openxmlformats.org/markup-compatibility/2006">
              <mc:Choice xmlns:v="urn:schemas-microsoft-com:vml" Requires="v">
                <p:oleObj spid="_x0000_s208907" name="CorelPhotoPaint.Image.11" r:id="rId4" imgW="4280743" imgH="2518964" progId="">
                  <p:embed/>
                </p:oleObj>
              </mc:Choice>
              <mc:Fallback>
                <p:oleObj name="CorelPhotoPaint.Image.11" r:id="rId4" imgW="4280743" imgH="2518964"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085850"/>
                        <a:ext cx="6859588" cy="302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7924800" y="4767263"/>
            <a:ext cx="762000" cy="273844"/>
          </a:xfrm>
          <a:prstGeom prst="rect">
            <a:avLst/>
          </a:prstGeom>
        </p:spPr>
        <p:txBody>
          <a:bodyPr/>
          <a:lstStyle/>
          <a:p>
            <a:pPr>
              <a:defRPr/>
            </a:pPr>
            <a:fld id="{23EEBA2D-3EBA-41F2-89F1-862EE6E94B66}" type="slidenum">
              <a:rPr lang="en-US" smtClean="0"/>
              <a:pPr>
                <a:defRPr/>
              </a:pPr>
              <a:t>151</a:t>
            </a:fld>
            <a:endParaRPr lang="en-US" dirty="0"/>
          </a:p>
        </p:txBody>
      </p:sp>
      <p:pic>
        <p:nvPicPr>
          <p:cNvPr id="315393" name="Picture 1"/>
          <p:cNvPicPr>
            <a:picLocks noChangeAspect="1" noChangeArrowheads="1"/>
          </p:cNvPicPr>
          <p:nvPr/>
        </p:nvPicPr>
        <p:blipFill>
          <a:blip r:embed="rId3"/>
          <a:srcRect/>
          <a:stretch>
            <a:fillRect/>
          </a:stretch>
        </p:blipFill>
        <p:spPr bwMode="auto">
          <a:xfrm>
            <a:off x="4788024" y="0"/>
            <a:ext cx="3854574" cy="4994801"/>
          </a:xfrm>
          <a:prstGeom prst="rect">
            <a:avLst/>
          </a:prstGeom>
          <a:noFill/>
          <a:ln w="9525">
            <a:noFill/>
            <a:miter lim="800000"/>
            <a:headEnd/>
            <a:tailEnd/>
          </a:ln>
        </p:spPr>
      </p:pic>
      <p:sp>
        <p:nvSpPr>
          <p:cNvPr id="8" name="Rectangle 7"/>
          <p:cNvSpPr/>
          <p:nvPr/>
        </p:nvSpPr>
        <p:spPr>
          <a:xfrm>
            <a:off x="755576" y="0"/>
            <a:ext cx="3960440" cy="1200329"/>
          </a:xfrm>
          <a:prstGeom prst="rect">
            <a:avLst/>
          </a:prstGeom>
          <a:noFill/>
        </p:spPr>
        <p:txBody>
          <a:bodyPr wrap="square">
            <a:spAutoFit/>
          </a:bodyPr>
          <a:lstStyle/>
          <a:p>
            <a:pPr algn="ctr">
              <a:defRPr/>
            </a:pP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Logical Operations</a:t>
            </a:r>
          </a:p>
        </p:txBody>
      </p:sp>
      <p:sp>
        <p:nvSpPr>
          <p:cNvPr id="9" name="Rectangle 8"/>
          <p:cNvSpPr/>
          <p:nvPr/>
        </p:nvSpPr>
        <p:spPr>
          <a:xfrm>
            <a:off x="323528" y="1275606"/>
            <a:ext cx="4248472" cy="3877985"/>
          </a:xfrm>
          <a:prstGeom prst="rect">
            <a:avLst/>
          </a:prstGeom>
        </p:spPr>
        <p:txBody>
          <a:bodyPr wrap="square">
            <a:spAutoFit/>
          </a:bodyPr>
          <a:lstStyle/>
          <a:p>
            <a:pPr marL="361950" indent="-361950">
              <a:spcAft>
                <a:spcPts val="1800"/>
              </a:spcAft>
              <a:buClr>
                <a:srgbClr val="0070C0"/>
              </a:buClr>
              <a:buFont typeface="Webdings" pitchFamily="18" charset="2"/>
              <a:buChar char="4"/>
            </a:pPr>
            <a:r>
              <a:rPr lang="en-IN" sz="2400" dirty="0">
                <a:latin typeface="+mn-lt"/>
              </a:rPr>
              <a:t>Illustration of logical operations involving foreground (white) pixels.</a:t>
            </a:r>
          </a:p>
          <a:p>
            <a:pPr marL="361950" indent="-361950">
              <a:spcAft>
                <a:spcPts val="1800"/>
              </a:spcAft>
              <a:buClr>
                <a:srgbClr val="0070C0"/>
              </a:buClr>
              <a:buFont typeface="Webdings" pitchFamily="18" charset="2"/>
              <a:buChar char="4"/>
            </a:pPr>
            <a:r>
              <a:rPr lang="en-IN" sz="2400" dirty="0">
                <a:latin typeface="+mn-lt"/>
              </a:rPr>
              <a:t>Black represents binary 0’s and white binary 1’s.</a:t>
            </a:r>
          </a:p>
          <a:p>
            <a:pPr marL="361950" indent="-361950">
              <a:spcAft>
                <a:spcPts val="1800"/>
              </a:spcAft>
              <a:buClr>
                <a:srgbClr val="0070C0"/>
              </a:buClr>
              <a:buFont typeface="Webdings" pitchFamily="18" charset="2"/>
              <a:buChar char="4"/>
            </a:pPr>
            <a:r>
              <a:rPr lang="en-IN" sz="2400" dirty="0">
                <a:latin typeface="+mn-lt"/>
              </a:rPr>
              <a:t>The dashed lines are shown for reference only. They are not part of the result.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1560" y="2643758"/>
            <a:ext cx="3639600" cy="641100"/>
          </a:xfrm>
        </p:spPr>
        <p:txBody>
          <a:bodyPr>
            <a:normAutofit fontScale="90000"/>
          </a:bodyPr>
          <a:lstStyle/>
          <a:p>
            <a:pPr algn="ctr"/>
            <a:r>
              <a:rPr lang="en-US" sz="6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Spatial Filtering</a:t>
            </a:r>
          </a:p>
        </p:txBody>
      </p:sp>
      <p:sp>
        <p:nvSpPr>
          <p:cNvPr id="6" name="Text Placeholder 5"/>
          <p:cNvSpPr>
            <a:spLocks noGrp="1"/>
          </p:cNvSpPr>
          <p:nvPr>
            <p:ph type="body" idx="4294967295"/>
          </p:nvPr>
        </p:nvSpPr>
        <p:spPr>
          <a:xfrm>
            <a:off x="4355976" y="195486"/>
            <a:ext cx="4464496" cy="4248472"/>
          </a:xfrm>
        </p:spPr>
        <p:txBody>
          <a:bodyPr/>
          <a:lstStyle/>
          <a:p>
            <a:pPr>
              <a:spcBef>
                <a:spcPts val="0"/>
              </a:spcBef>
              <a:spcAft>
                <a:spcPts val="1200"/>
              </a:spcAft>
            </a:pPr>
            <a:r>
              <a:rPr lang="en-US" sz="2400" dirty="0">
                <a:solidFill>
                  <a:sysClr val="windowText" lastClr="000000"/>
                </a:solidFill>
                <a:latin typeface="+mn-lt"/>
              </a:rPr>
              <a:t>Spatial filtering is the filtering operations that are </a:t>
            </a:r>
            <a:r>
              <a:rPr lang="en-US" sz="2400" dirty="0">
                <a:solidFill>
                  <a:srgbClr val="0070C0"/>
                </a:solidFill>
                <a:latin typeface="+mn-lt"/>
              </a:rPr>
              <a:t>performed directly on the pixels of an image</a:t>
            </a:r>
          </a:p>
          <a:p>
            <a:pPr>
              <a:spcBef>
                <a:spcPts val="0"/>
              </a:spcBef>
              <a:spcAft>
                <a:spcPts val="1200"/>
              </a:spcAft>
            </a:pPr>
            <a:r>
              <a:rPr lang="en-US" sz="2400" dirty="0">
                <a:solidFill>
                  <a:sysClr val="windowText" lastClr="000000"/>
                </a:solidFill>
                <a:latin typeface="+mn-lt"/>
              </a:rPr>
              <a:t>If the operation performed on the image pixels is linear, then the filter is called a </a:t>
            </a:r>
            <a:r>
              <a:rPr lang="en-US" sz="2400" dirty="0">
                <a:solidFill>
                  <a:srgbClr val="0070C0"/>
                </a:solidFill>
                <a:latin typeface="+mn-lt"/>
              </a:rPr>
              <a:t>linear spatial filter</a:t>
            </a:r>
            <a:r>
              <a:rPr lang="en-US" sz="2400" dirty="0">
                <a:solidFill>
                  <a:sysClr val="windowText" lastClr="000000"/>
                </a:solidFill>
                <a:latin typeface="+mn-lt"/>
              </a:rPr>
              <a:t>. </a:t>
            </a:r>
          </a:p>
          <a:p>
            <a:pPr>
              <a:spcBef>
                <a:spcPts val="0"/>
              </a:spcBef>
              <a:spcAft>
                <a:spcPts val="1200"/>
              </a:spcAft>
            </a:pPr>
            <a:r>
              <a:rPr lang="en-US" sz="2400" dirty="0">
                <a:solidFill>
                  <a:sysClr val="windowText" lastClr="000000"/>
                </a:solidFill>
                <a:latin typeface="+mn-lt"/>
              </a:rPr>
              <a:t>Otherwise, the filter is a </a:t>
            </a:r>
            <a:r>
              <a:rPr lang="en-US" sz="2400" dirty="0">
                <a:solidFill>
                  <a:srgbClr val="0070C0"/>
                </a:solidFill>
                <a:latin typeface="+mn-lt"/>
              </a:rPr>
              <a:t>nonlinear spatial filter</a:t>
            </a:r>
            <a:r>
              <a:rPr lang="en-US" sz="2400" dirty="0">
                <a:solidFill>
                  <a:sysClr val="windowText" lastClr="000000"/>
                </a:solidFill>
                <a:latin typeface="+mn-lt"/>
              </a:rPr>
              <a:t>.</a:t>
            </a:r>
          </a:p>
          <a:p>
            <a:pPr>
              <a:spcBef>
                <a:spcPts val="0"/>
              </a:spcBef>
              <a:spcAft>
                <a:spcPts val="1200"/>
              </a:spcAft>
            </a:pPr>
            <a:endParaRPr lang="en-US" sz="2400" dirty="0">
              <a:solidFill>
                <a:sysClr val="windowText" lastClr="000000"/>
              </a:solidFill>
              <a:latin typeface="+mn-lt"/>
            </a:endParaRPr>
          </a:p>
          <a:p>
            <a:pPr>
              <a:spcBef>
                <a:spcPts val="0"/>
              </a:spcBef>
              <a:spcAft>
                <a:spcPts val="1200"/>
              </a:spcAft>
            </a:pPr>
            <a:endParaRPr lang="en-IN" sz="2400" dirty="0">
              <a:latin typeface="+mn-lt"/>
            </a:endParaRPr>
          </a:p>
        </p:txBody>
      </p:sp>
      <p:sp>
        <p:nvSpPr>
          <p:cNvPr id="4" name="Slide Number Placeholder 3"/>
          <p:cNvSpPr>
            <a:spLocks noGrp="1"/>
          </p:cNvSpPr>
          <p:nvPr>
            <p:ph type="sldNum" idx="12"/>
          </p:nvPr>
        </p:nvSpPr>
        <p:spPr/>
        <p:txBody>
          <a:bodyPr/>
          <a:lstStyle/>
          <a:p>
            <a:pPr>
              <a:defRPr/>
            </a:pPr>
            <a:fld id="{A7C262A7-99C5-4686-BB8C-376F86CAC03B}" type="slidenum">
              <a:rPr lang="en-US" smtClean="0"/>
              <a:pPr>
                <a:defRPr/>
              </a:pPr>
              <a:t>152</a:t>
            </a:fld>
            <a:endParaRPr lang="en-US" dirty="0"/>
          </a:p>
        </p:txBody>
      </p:sp>
      <p:sp>
        <p:nvSpPr>
          <p:cNvPr id="3" name="Date Placeholder 2"/>
          <p:cNvSpPr>
            <a:spLocks noGrp="1"/>
          </p:cNvSpPr>
          <p:nvPr>
            <p:ph type="dt" sz="half" idx="4294967295"/>
          </p:nvPr>
        </p:nvSpPr>
        <p:spPr>
          <a:xfrm>
            <a:off x="0" y="4900613"/>
            <a:ext cx="1828800" cy="242887"/>
          </a:xfrm>
          <a:prstGeom prst="rect">
            <a:avLst/>
          </a:prstGeom>
        </p:spPr>
        <p:txBody>
          <a:bodyPr/>
          <a:lstStyle/>
          <a:p>
            <a:pPr>
              <a:defRPr/>
            </a:pPr>
            <a:r>
              <a:rPr lang="en-US"/>
              <a:t>Aug 22, 2013</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1331640" y="1920300"/>
            <a:ext cx="6840760" cy="2079600"/>
          </a:xfrm>
        </p:spPr>
        <p:txBody>
          <a:bodyPr/>
          <a:lstStyle/>
          <a:p>
            <a:pPr>
              <a:buNone/>
            </a:pPr>
            <a:r>
              <a:rPr lang="en-US" sz="4400" b="1" dirty="0">
                <a:latin typeface="+mn-lt"/>
              </a:rPr>
              <a:t>THE MECHANICS OF LINEAR SPATIAL FILTERING</a:t>
            </a:r>
            <a:endParaRPr lang="en-IN" sz="4400" dirty="0">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153</a:t>
            </a:fld>
            <a:endParaRPr lang="en"/>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7518218" y="4587974"/>
            <a:ext cx="1475656" cy="483518"/>
          </a:xfrm>
        </p:spPr>
        <p:txBody>
          <a:bodyPr/>
          <a:lstStyle/>
          <a:p>
            <a:fld id="{00000000-1234-1234-1234-123412341234}" type="slidenum">
              <a:rPr lang="en" smtClean="0"/>
              <a:pPr/>
              <a:t>154</a:t>
            </a:fld>
            <a:endParaRPr lang="en" dirty="0"/>
          </a:p>
        </p:txBody>
      </p:sp>
      <p:sp>
        <p:nvSpPr>
          <p:cNvPr id="4" name="Rectangle 3"/>
          <p:cNvSpPr/>
          <p:nvPr/>
        </p:nvSpPr>
        <p:spPr>
          <a:xfrm>
            <a:off x="539552" y="195486"/>
            <a:ext cx="7848872" cy="3108543"/>
          </a:xfrm>
          <a:prstGeom prst="rect">
            <a:avLst/>
          </a:prstGeom>
        </p:spPr>
        <p:txBody>
          <a:bodyPr wrap="square">
            <a:spAutoFit/>
          </a:bodyPr>
          <a:lstStyle/>
          <a:p>
            <a:pPr marL="361950" indent="-361950">
              <a:spcAft>
                <a:spcPts val="1200"/>
              </a:spcAft>
              <a:buClr>
                <a:schemeClr val="accent3">
                  <a:lumMod val="50000"/>
                </a:schemeClr>
              </a:buClr>
              <a:buFont typeface="Webdings" pitchFamily="18" charset="2"/>
              <a:buChar char="4"/>
            </a:pPr>
            <a:r>
              <a:rPr lang="en-US" sz="2200" dirty="0">
                <a:latin typeface="+mn-lt"/>
              </a:rPr>
              <a:t>A linear spatial filter </a:t>
            </a:r>
            <a:r>
              <a:rPr lang="en-US" sz="2200" dirty="0">
                <a:solidFill>
                  <a:srgbClr val="0070C0"/>
                </a:solidFill>
                <a:latin typeface="+mn-lt"/>
              </a:rPr>
              <a:t>performs a sum-of-products operation</a:t>
            </a:r>
            <a:r>
              <a:rPr lang="en-US" sz="2200" dirty="0">
                <a:latin typeface="+mn-lt"/>
              </a:rPr>
              <a:t> between an image f and a filter kernel, w. </a:t>
            </a:r>
          </a:p>
          <a:p>
            <a:pPr marL="361950" indent="-361950">
              <a:spcAft>
                <a:spcPts val="1200"/>
              </a:spcAft>
              <a:buClr>
                <a:schemeClr val="accent3">
                  <a:lumMod val="50000"/>
                </a:schemeClr>
              </a:buClr>
              <a:buFont typeface="Webdings" pitchFamily="18" charset="2"/>
              <a:buChar char="4"/>
            </a:pPr>
            <a:r>
              <a:rPr lang="en-US" sz="2200" dirty="0">
                <a:solidFill>
                  <a:srgbClr val="0070C0"/>
                </a:solidFill>
                <a:latin typeface="+mn-lt"/>
              </a:rPr>
              <a:t>The kernel is an array whose size defines the neighborhood of operation, and whose coefficients determine the nature of the filter.</a:t>
            </a:r>
          </a:p>
          <a:p>
            <a:pPr marL="361950" indent="-361950">
              <a:spcAft>
                <a:spcPts val="1200"/>
              </a:spcAft>
              <a:buClr>
                <a:schemeClr val="accent3">
                  <a:lumMod val="50000"/>
                </a:schemeClr>
              </a:buClr>
              <a:buFont typeface="Webdings" pitchFamily="18" charset="2"/>
              <a:buChar char="4"/>
            </a:pPr>
            <a:r>
              <a:rPr lang="en-US" sz="2200" dirty="0">
                <a:latin typeface="+mn-lt"/>
              </a:rPr>
              <a:t>At any point (x, y) in the image, the response, g(x, y), of the filter is the sum of products of the kernel coefficients and the image pixels encompassed by the kernel:</a:t>
            </a:r>
          </a:p>
        </p:txBody>
      </p:sp>
      <p:sp>
        <p:nvSpPr>
          <p:cNvPr id="8" name="Rectangle 7"/>
          <p:cNvSpPr/>
          <p:nvPr/>
        </p:nvSpPr>
        <p:spPr>
          <a:xfrm>
            <a:off x="161764" y="3298071"/>
            <a:ext cx="8820472" cy="1415772"/>
          </a:xfrm>
          <a:prstGeom prst="rect">
            <a:avLst/>
          </a:prstGeom>
        </p:spPr>
        <p:txBody>
          <a:bodyPr wrap="square">
            <a:spAutoFit/>
          </a:bodyPr>
          <a:lstStyle/>
          <a:p>
            <a:pPr marL="361950" lvl="0" indent="-361950">
              <a:spcAft>
                <a:spcPts val="1200"/>
              </a:spcAft>
              <a:buClr>
                <a:srgbClr val="BBCD00">
                  <a:lumMod val="50000"/>
                </a:srgbClr>
              </a:buClr>
            </a:pPr>
            <a:r>
              <a:rPr lang="en-US" sz="2200" b="1" dirty="0">
                <a:latin typeface="Georgia"/>
              </a:rPr>
              <a:t>g(x, y) </a:t>
            </a:r>
            <a:r>
              <a:rPr lang="en-US" sz="2200" dirty="0">
                <a:latin typeface="Georgia"/>
              </a:rPr>
              <a:t>= </a:t>
            </a:r>
            <a:r>
              <a:rPr lang="en-US" sz="2200" dirty="0">
                <a:solidFill>
                  <a:srgbClr val="C00000"/>
                </a:solidFill>
                <a:latin typeface="Georgia"/>
              </a:rPr>
              <a:t>w(-1, -1) </a:t>
            </a:r>
            <a:r>
              <a:rPr lang="en-US" sz="2200" dirty="0">
                <a:solidFill>
                  <a:srgbClr val="7030A0"/>
                </a:solidFill>
                <a:latin typeface="Georgia"/>
              </a:rPr>
              <a:t>f(x-1, y-1)  </a:t>
            </a:r>
            <a:r>
              <a:rPr lang="en-US" sz="2200" dirty="0">
                <a:latin typeface="Georgia"/>
              </a:rPr>
              <a:t>+ </a:t>
            </a:r>
            <a:r>
              <a:rPr lang="en-US" sz="2200" dirty="0">
                <a:solidFill>
                  <a:srgbClr val="C00000"/>
                </a:solidFill>
                <a:latin typeface="Georgia"/>
              </a:rPr>
              <a:t>w(-1, 0) </a:t>
            </a:r>
            <a:r>
              <a:rPr lang="en-US" sz="2200" dirty="0">
                <a:solidFill>
                  <a:srgbClr val="7030A0"/>
                </a:solidFill>
                <a:latin typeface="Georgia"/>
              </a:rPr>
              <a:t>f(x-1, y) </a:t>
            </a:r>
            <a:r>
              <a:rPr lang="en-US" sz="2200" dirty="0">
                <a:latin typeface="Georgia"/>
              </a:rPr>
              <a:t>+ </a:t>
            </a:r>
            <a:r>
              <a:rPr lang="en-US" sz="2200" dirty="0">
                <a:solidFill>
                  <a:srgbClr val="C00000"/>
                </a:solidFill>
                <a:latin typeface="Georgia"/>
              </a:rPr>
              <a:t>w(-1, 1) </a:t>
            </a:r>
            <a:r>
              <a:rPr lang="en-US" sz="2200" dirty="0">
                <a:solidFill>
                  <a:srgbClr val="7030A0"/>
                </a:solidFill>
                <a:latin typeface="Georgia"/>
              </a:rPr>
              <a:t>f(x-1, y + 1)</a:t>
            </a:r>
          </a:p>
          <a:p>
            <a:pPr marL="361950" lvl="0" indent="631825">
              <a:spcAft>
                <a:spcPts val="1200"/>
              </a:spcAft>
              <a:buClr>
                <a:srgbClr val="BBCD00">
                  <a:lumMod val="50000"/>
                </a:srgbClr>
              </a:buClr>
            </a:pPr>
            <a:r>
              <a:rPr lang="en-US" sz="2200" dirty="0">
                <a:latin typeface="Georgia"/>
              </a:rPr>
              <a:t>+ </a:t>
            </a:r>
            <a:r>
              <a:rPr lang="en-US" sz="2200" dirty="0">
                <a:solidFill>
                  <a:srgbClr val="C00000"/>
                </a:solidFill>
                <a:latin typeface="Georgia"/>
              </a:rPr>
              <a:t>w(0, -1) </a:t>
            </a:r>
            <a:r>
              <a:rPr lang="en-US" sz="2200" dirty="0">
                <a:solidFill>
                  <a:srgbClr val="7030A0"/>
                </a:solidFill>
                <a:latin typeface="Georgia"/>
              </a:rPr>
              <a:t>f(x, y-1)      </a:t>
            </a:r>
            <a:r>
              <a:rPr lang="en-US" sz="2200" dirty="0">
                <a:latin typeface="Georgia"/>
              </a:rPr>
              <a:t>+ </a:t>
            </a:r>
            <a:r>
              <a:rPr lang="en-US" sz="2200" dirty="0">
                <a:solidFill>
                  <a:srgbClr val="C00000"/>
                </a:solidFill>
                <a:latin typeface="Georgia"/>
              </a:rPr>
              <a:t>w(0, 0) </a:t>
            </a:r>
            <a:r>
              <a:rPr lang="en-US" sz="2200" dirty="0">
                <a:solidFill>
                  <a:srgbClr val="7030A0"/>
                </a:solidFill>
                <a:latin typeface="Georgia"/>
              </a:rPr>
              <a:t>f(x, y)     </a:t>
            </a:r>
            <a:r>
              <a:rPr lang="en-US" sz="2200" dirty="0">
                <a:latin typeface="Georgia"/>
              </a:rPr>
              <a:t>+ </a:t>
            </a:r>
            <a:r>
              <a:rPr lang="en-US" sz="2200" dirty="0">
                <a:solidFill>
                  <a:srgbClr val="C00000"/>
                </a:solidFill>
                <a:latin typeface="Georgia"/>
              </a:rPr>
              <a:t>w(0, 1) </a:t>
            </a:r>
            <a:r>
              <a:rPr lang="en-US" sz="2200" dirty="0">
                <a:solidFill>
                  <a:srgbClr val="7030A0"/>
                </a:solidFill>
                <a:latin typeface="Georgia"/>
              </a:rPr>
              <a:t>f(x, y+1)</a:t>
            </a:r>
          </a:p>
          <a:p>
            <a:pPr marL="361950" lvl="0" indent="631825">
              <a:spcAft>
                <a:spcPts val="1200"/>
              </a:spcAft>
              <a:buClr>
                <a:srgbClr val="BBCD00">
                  <a:lumMod val="50000"/>
                </a:srgbClr>
              </a:buClr>
            </a:pPr>
            <a:r>
              <a:rPr lang="en-US" sz="2200" dirty="0">
                <a:latin typeface="Georgia"/>
              </a:rPr>
              <a:t>+  </a:t>
            </a:r>
            <a:r>
              <a:rPr lang="en-US" sz="2200" dirty="0">
                <a:solidFill>
                  <a:srgbClr val="C00000"/>
                </a:solidFill>
                <a:latin typeface="Georgia"/>
              </a:rPr>
              <a:t>w(1, -1) </a:t>
            </a:r>
            <a:r>
              <a:rPr lang="en-US" sz="2200" dirty="0">
                <a:solidFill>
                  <a:srgbClr val="7030A0"/>
                </a:solidFill>
                <a:latin typeface="Georgia"/>
              </a:rPr>
              <a:t>f(x+1, y-1) </a:t>
            </a:r>
            <a:r>
              <a:rPr lang="en-US" sz="2200" dirty="0">
                <a:latin typeface="Georgia"/>
              </a:rPr>
              <a:t>+ </a:t>
            </a:r>
            <a:r>
              <a:rPr lang="en-US" sz="2200" dirty="0">
                <a:solidFill>
                  <a:srgbClr val="C00000"/>
                </a:solidFill>
                <a:latin typeface="Georgia"/>
              </a:rPr>
              <a:t>w(1, 0)  </a:t>
            </a:r>
            <a:r>
              <a:rPr lang="en-US" sz="2200" dirty="0">
                <a:solidFill>
                  <a:srgbClr val="7030A0"/>
                </a:solidFill>
                <a:latin typeface="Georgia"/>
              </a:rPr>
              <a:t>f(x+1, y) </a:t>
            </a:r>
            <a:r>
              <a:rPr lang="en-US" sz="2200" dirty="0">
                <a:latin typeface="Georgia"/>
              </a:rPr>
              <a:t>+ </a:t>
            </a:r>
            <a:r>
              <a:rPr lang="en-US" sz="2200" dirty="0">
                <a:solidFill>
                  <a:srgbClr val="C00000"/>
                </a:solidFill>
                <a:latin typeface="Georgia"/>
              </a:rPr>
              <a:t>w(1, 1) </a:t>
            </a:r>
            <a:r>
              <a:rPr lang="en-US" sz="2200" dirty="0">
                <a:solidFill>
                  <a:srgbClr val="7030A0"/>
                </a:solidFill>
                <a:latin typeface="Georgia"/>
              </a:rPr>
              <a:t>f(x+1, y+1)</a:t>
            </a:r>
            <a:endParaRPr lang="en-IN" sz="2200" dirty="0">
              <a:solidFill>
                <a:srgbClr val="7030A0"/>
              </a:solidFill>
              <a:latin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155</a:t>
            </a:fld>
            <a:endParaRPr lang="en" dirty="0"/>
          </a:p>
        </p:txBody>
      </p:sp>
      <p:pic>
        <p:nvPicPr>
          <p:cNvPr id="445442" name="Picture 2"/>
          <p:cNvPicPr>
            <a:picLocks noChangeAspect="1" noChangeArrowheads="1"/>
          </p:cNvPicPr>
          <p:nvPr/>
        </p:nvPicPr>
        <p:blipFill>
          <a:blip r:embed="rId3"/>
          <a:srcRect/>
          <a:stretch>
            <a:fillRect/>
          </a:stretch>
        </p:blipFill>
        <p:spPr bwMode="auto">
          <a:xfrm>
            <a:off x="3419872" y="-20538"/>
            <a:ext cx="4524375" cy="5219700"/>
          </a:xfrm>
          <a:prstGeom prst="rect">
            <a:avLst/>
          </a:prstGeom>
          <a:noFill/>
          <a:ln w="9525">
            <a:noFill/>
            <a:miter lim="800000"/>
            <a:headEnd/>
            <a:tailEnd/>
          </a:ln>
        </p:spPr>
      </p:pic>
      <p:sp>
        <p:nvSpPr>
          <p:cNvPr id="4" name="Rectangle 3"/>
          <p:cNvSpPr/>
          <p:nvPr/>
        </p:nvSpPr>
        <p:spPr>
          <a:xfrm>
            <a:off x="323528" y="195486"/>
            <a:ext cx="3240360" cy="4785926"/>
          </a:xfrm>
          <a:prstGeom prst="rect">
            <a:avLst/>
          </a:prstGeom>
        </p:spPr>
        <p:txBody>
          <a:bodyPr wrap="square">
            <a:spAutoFit/>
          </a:bodyPr>
          <a:lstStyle/>
          <a:p>
            <a:pPr marL="268288" indent="-268288">
              <a:spcAft>
                <a:spcPts val="1800"/>
              </a:spcAft>
              <a:buClr>
                <a:srgbClr val="C00000"/>
              </a:buClr>
              <a:buFont typeface="Webdings" pitchFamily="18" charset="2"/>
              <a:buChar char="4"/>
            </a:pPr>
            <a:r>
              <a:rPr lang="en-IN" sz="2000" dirty="0">
                <a:latin typeface="+mn-lt"/>
              </a:rPr>
              <a:t>The mechanics of linear spatial filtering using a </a:t>
            </a:r>
            <a:br>
              <a:rPr lang="en-IN" sz="2000" dirty="0">
                <a:latin typeface="+mn-lt"/>
              </a:rPr>
            </a:br>
            <a:r>
              <a:rPr lang="en-IN" sz="2000" dirty="0">
                <a:latin typeface="+mn-lt"/>
              </a:rPr>
              <a:t>3 × 3 kernel. </a:t>
            </a:r>
          </a:p>
          <a:p>
            <a:pPr marL="268288" indent="-268288">
              <a:spcAft>
                <a:spcPts val="1800"/>
              </a:spcAft>
              <a:buClr>
                <a:srgbClr val="C00000"/>
              </a:buClr>
              <a:buFont typeface="Webdings" pitchFamily="18" charset="2"/>
              <a:buChar char="4"/>
            </a:pPr>
            <a:r>
              <a:rPr lang="en-IN" sz="2000" dirty="0">
                <a:latin typeface="+mn-lt"/>
              </a:rPr>
              <a:t>The origin of the </a:t>
            </a:r>
            <a:r>
              <a:rPr lang="en-US" sz="2000" dirty="0">
                <a:latin typeface="+mn-lt"/>
              </a:rPr>
              <a:t>image is at the top </a:t>
            </a:r>
            <a:r>
              <a:rPr lang="en-IN" sz="2000" dirty="0">
                <a:latin typeface="+mn-lt"/>
              </a:rPr>
              <a:t>left</a:t>
            </a:r>
          </a:p>
          <a:p>
            <a:pPr marL="268288" indent="-268288">
              <a:spcAft>
                <a:spcPts val="1800"/>
              </a:spcAft>
              <a:buClr>
                <a:srgbClr val="C00000"/>
              </a:buClr>
              <a:buFont typeface="Webdings" pitchFamily="18" charset="2"/>
              <a:buChar char="4"/>
            </a:pPr>
            <a:r>
              <a:rPr lang="en-IN" sz="2000" dirty="0">
                <a:solidFill>
                  <a:srgbClr val="0070C0"/>
                </a:solidFill>
                <a:latin typeface="+mn-lt"/>
              </a:rPr>
              <a:t>The origin of the kernel is at its </a:t>
            </a:r>
            <a:r>
              <a:rPr lang="en-IN" sz="2000" dirty="0" err="1">
                <a:solidFill>
                  <a:srgbClr val="0070C0"/>
                </a:solidFill>
                <a:latin typeface="+mn-lt"/>
              </a:rPr>
              <a:t>center</a:t>
            </a:r>
            <a:r>
              <a:rPr lang="en-IN" sz="2000" dirty="0">
                <a:solidFill>
                  <a:srgbClr val="0070C0"/>
                </a:solidFill>
                <a:latin typeface="+mn-lt"/>
              </a:rPr>
              <a:t>. </a:t>
            </a:r>
          </a:p>
          <a:p>
            <a:pPr marL="268288" indent="-268288">
              <a:spcAft>
                <a:spcPts val="1800"/>
              </a:spcAft>
              <a:buClr>
                <a:srgbClr val="C00000"/>
              </a:buClr>
              <a:buFont typeface="Webdings" pitchFamily="18" charset="2"/>
              <a:buChar char="4"/>
            </a:pPr>
            <a:r>
              <a:rPr lang="en-IN" sz="2000" dirty="0">
                <a:latin typeface="+mn-lt"/>
              </a:rPr>
              <a:t>Placing the origin at the </a:t>
            </a:r>
            <a:r>
              <a:rPr lang="en-IN" sz="2000" dirty="0" err="1">
                <a:latin typeface="+mn-lt"/>
              </a:rPr>
              <a:t>center</a:t>
            </a:r>
            <a:r>
              <a:rPr lang="en-IN" sz="2000" dirty="0">
                <a:latin typeface="+mn-lt"/>
              </a:rPr>
              <a:t> of spatially symmetric kernels simplifies writing expressions for linear filtering.</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31747" name="Slide Number Placeholder 2"/>
          <p:cNvSpPr>
            <a:spLocks noGrp="1"/>
          </p:cNvSpPr>
          <p:nvPr>
            <p:ph type="sldNum" sz="quarter" idx="4294967295"/>
          </p:nvPr>
        </p:nvSpPr>
        <p:spPr>
          <a:xfrm>
            <a:off x="7239000" y="4800600"/>
            <a:ext cx="1905000" cy="342900"/>
          </a:xfrm>
          <a:prstGeom prst="rect">
            <a:avLst/>
          </a:prstGeom>
          <a:noFill/>
        </p:spPr>
        <p:txBody>
          <a:bodyPr/>
          <a:lstStyle/>
          <a:p>
            <a:fld id="{A9B1907D-25D3-4300-84FA-8B074A44753A}" type="slidenum">
              <a:rPr lang="en-GB" smtClean="0"/>
              <a:pPr/>
              <a:t>156</a:t>
            </a:fld>
            <a:endParaRPr lang="en-GB"/>
          </a:p>
        </p:txBody>
      </p:sp>
      <p:sp>
        <p:nvSpPr>
          <p:cNvPr id="4" name="Rectangle 2"/>
          <p:cNvSpPr txBox="1">
            <a:spLocks noChangeArrowheads="1"/>
          </p:cNvSpPr>
          <p:nvPr/>
        </p:nvSpPr>
        <p:spPr>
          <a:xfrm>
            <a:off x="1115616" y="0"/>
            <a:ext cx="7772400" cy="857250"/>
          </a:xfrm>
          <a:prstGeom prst="rect">
            <a:avLst/>
          </a:prstGeom>
        </p:spPr>
        <p:txBody>
          <a:bodyPr/>
          <a:lstStyle/>
          <a:p>
            <a:pPr algn="ctr" eaLnBrk="0" hangingPunct="0">
              <a:defRPr/>
            </a:pPr>
            <a:r>
              <a:rPr kumimoji="1" lang="en-US" sz="44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Note: Linear filtering</a:t>
            </a:r>
          </a:p>
        </p:txBody>
      </p:sp>
      <p:sp>
        <p:nvSpPr>
          <p:cNvPr id="5" name="Rectangle 3"/>
          <p:cNvSpPr txBox="1">
            <a:spLocks noChangeArrowheads="1"/>
          </p:cNvSpPr>
          <p:nvPr/>
        </p:nvSpPr>
        <p:spPr>
          <a:xfrm>
            <a:off x="251520" y="699542"/>
            <a:ext cx="8643968" cy="3086100"/>
          </a:xfrm>
          <a:prstGeom prst="rect">
            <a:avLst/>
          </a:prstGeom>
        </p:spPr>
        <p:txBody>
          <a:bodyPr/>
          <a:lstStyle/>
          <a:p>
            <a:pPr marL="517525" indent="-517525" eaLnBrk="0" hangingPunct="0">
              <a:spcAft>
                <a:spcPts val="1200"/>
              </a:spcAft>
              <a:buClr>
                <a:schemeClr val="tx2"/>
              </a:buClr>
              <a:buBlip>
                <a:blip r:embed="rId4"/>
              </a:buBlip>
              <a:defRPr/>
            </a:pPr>
            <a:r>
              <a:rPr kumimoji="1" lang="en-US" sz="2400" kern="0" dirty="0">
                <a:latin typeface="+mn-lt"/>
              </a:rPr>
              <a:t>Coefficient w(0,0) coincides with image value f(x, y), indicating that the mask is centered at (x, y)</a:t>
            </a:r>
          </a:p>
          <a:p>
            <a:pPr marL="517525" indent="-517525" eaLnBrk="0" hangingPunct="0">
              <a:spcAft>
                <a:spcPts val="1200"/>
              </a:spcAft>
              <a:buClr>
                <a:schemeClr val="tx2"/>
              </a:buClr>
              <a:buBlip>
                <a:blip r:embed="rId4"/>
              </a:buBlip>
              <a:defRPr/>
            </a:pPr>
            <a:r>
              <a:rPr kumimoji="1" lang="en-US" sz="2400" kern="0" dirty="0">
                <a:solidFill>
                  <a:srgbClr val="0070C0"/>
                </a:solidFill>
                <a:latin typeface="+mn-lt"/>
              </a:rPr>
              <a:t>For a mask of size m x n, we assume that m=2a+1 and n=2b+1, where a and b are nonnegative integer. Then m and n are odd.</a:t>
            </a:r>
          </a:p>
          <a:p>
            <a:pPr marL="517525" indent="-517525" eaLnBrk="0" hangingPunct="0">
              <a:spcAft>
                <a:spcPts val="1200"/>
              </a:spcAft>
              <a:buClr>
                <a:schemeClr val="tx2"/>
              </a:buClr>
              <a:buBlip>
                <a:blip r:embed="rId4"/>
              </a:buBlip>
              <a:defRPr/>
            </a:pPr>
            <a:r>
              <a:rPr kumimoji="1" lang="en-US" sz="2400" dirty="0">
                <a:latin typeface="+mn-lt"/>
              </a:rPr>
              <a:t>In general, linear filtering of an image f of size M x N with a filter mask of size m x n is given by the expression</a:t>
            </a:r>
            <a:endParaRPr kumimoji="1" lang="en-US" sz="2400" kern="0" dirty="0">
              <a:latin typeface="+mn-lt"/>
            </a:endParaRPr>
          </a:p>
        </p:txBody>
      </p:sp>
      <p:graphicFrame>
        <p:nvGraphicFramePr>
          <p:cNvPr id="6" name="Object 2"/>
          <p:cNvGraphicFramePr>
            <a:graphicFrameLocks noChangeAspect="1"/>
          </p:cNvGraphicFramePr>
          <p:nvPr/>
        </p:nvGraphicFramePr>
        <p:xfrm>
          <a:off x="1043608" y="3651870"/>
          <a:ext cx="5266577" cy="1021963"/>
        </p:xfrm>
        <a:graphic>
          <a:graphicData uri="http://schemas.openxmlformats.org/presentationml/2006/ole">
            <mc:AlternateContent xmlns:mc="http://schemas.openxmlformats.org/markup-compatibility/2006">
              <mc:Choice xmlns:v="urn:schemas-microsoft-com:vml" Requires="v">
                <p:oleObj spid="_x0000_s447499" name="Equation" r:id="rId5" imgW="2222280" imgH="431640" progId="Equation.3">
                  <p:embed/>
                </p:oleObj>
              </mc:Choice>
              <mc:Fallback>
                <p:oleObj name="Equation" r:id="rId5" imgW="2222280" imgH="43164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3651870"/>
                        <a:ext cx="5266577" cy="102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4932040" y="4774168"/>
            <a:ext cx="3498072" cy="369332"/>
          </a:xfrm>
          <a:prstGeom prst="rect">
            <a:avLst/>
          </a:prstGeom>
        </p:spPr>
        <p:txBody>
          <a:bodyPr wrap="none">
            <a:spAutoFit/>
          </a:bodyPr>
          <a:lstStyle/>
          <a:p>
            <a:pPr algn="ctr"/>
            <a:r>
              <a:rPr lang="en-GB" sz="1800" dirty="0">
                <a:latin typeface="+mn-lt"/>
              </a:rPr>
              <a:t>a = (m – 1) / 2 &amp;	b = (n – 1) / 2 </a:t>
            </a:r>
          </a:p>
        </p:txBody>
      </p:sp>
      <p:sp>
        <p:nvSpPr>
          <p:cNvPr id="8" name="Rectangle 7"/>
          <p:cNvSpPr/>
          <p:nvPr/>
        </p:nvSpPr>
        <p:spPr>
          <a:xfrm>
            <a:off x="2051720" y="699542"/>
            <a:ext cx="4824536" cy="20882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defRPr/>
            </a:pPr>
            <a:r>
              <a:rPr lang="en-GB" sz="2400" dirty="0"/>
              <a:t>To generate a complete filtered image, the following equation must be applied for</a:t>
            </a:r>
          </a:p>
          <a:p>
            <a:pPr algn="ctr">
              <a:defRPr/>
            </a:pPr>
            <a:r>
              <a:rPr lang="en-GB" sz="2400" dirty="0"/>
              <a:t>x = 0, 1, …, M-1  </a:t>
            </a:r>
          </a:p>
          <a:p>
            <a:pPr algn="ctr">
              <a:defRPr/>
            </a:pPr>
            <a:r>
              <a:rPr lang="en-GB" sz="2400" dirty="0"/>
              <a:t>y = 0, 1, …, N-1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xit" presetSubtype="0" fill="hold" nodeType="clickEffect">
                                  <p:stCondLst>
                                    <p:cond delay="0"/>
                                  </p:stCondLst>
                                  <p:childTnLst>
                                    <p:anim calcmode="lin" valueType="num">
                                      <p:cBhvr>
                                        <p:cTn id="14" dur="1000"/>
                                        <p:tgtEl>
                                          <p:spTgt spid="5">
                                            <p:txEl>
                                              <p:pRg st="0" end="0"/>
                                            </p:txEl>
                                          </p:spTgt>
                                        </p:tgtEl>
                                        <p:attrNameLst>
                                          <p:attrName>ppt_w</p:attrName>
                                        </p:attrNameLst>
                                      </p:cBhvr>
                                      <p:tavLst>
                                        <p:tav tm="0">
                                          <p:val>
                                            <p:strVal val="ppt_w"/>
                                          </p:val>
                                        </p:tav>
                                        <p:tav tm="100000">
                                          <p:val>
                                            <p:strVal val="ppt_w*0.70"/>
                                          </p:val>
                                        </p:tav>
                                      </p:tavLst>
                                    </p:anim>
                                    <p:anim calcmode="lin" valueType="num">
                                      <p:cBhvr>
                                        <p:cTn id="15" dur="1000"/>
                                        <p:tgtEl>
                                          <p:spTgt spid="5">
                                            <p:txEl>
                                              <p:pRg st="0" end="0"/>
                                            </p:txEl>
                                          </p:spTgt>
                                        </p:tgtEl>
                                        <p:attrNameLst>
                                          <p:attrName>ppt_h</p:attrName>
                                        </p:attrNameLst>
                                      </p:cBhvr>
                                      <p:tavLst>
                                        <p:tav tm="0">
                                          <p:val>
                                            <p:strVal val="ppt_h"/>
                                          </p:val>
                                        </p:tav>
                                        <p:tav tm="100000">
                                          <p:val>
                                            <p:strVal val="ppt_h"/>
                                          </p:val>
                                        </p:tav>
                                      </p:tavLst>
                                    </p:anim>
                                    <p:animEffect transition="out" filter="fade">
                                      <p:cBhvr>
                                        <p:cTn id="16" dur="1000"/>
                                        <p:tgtEl>
                                          <p:spTgt spid="5">
                                            <p:txEl>
                                              <p:pRg st="0" end="0"/>
                                            </p:txEl>
                                          </p:spTgt>
                                        </p:tgtEl>
                                      </p:cBhvr>
                                    </p:animEffect>
                                    <p:set>
                                      <p:cBhvr>
                                        <p:cTn id="17" dur="1" fill="hold">
                                          <p:stCondLst>
                                            <p:cond delay="999"/>
                                          </p:stCondLst>
                                        </p:cTn>
                                        <p:tgtEl>
                                          <p:spTgt spid="5">
                                            <p:txEl>
                                              <p:pRg st="0" end="0"/>
                                            </p:txEl>
                                          </p:spTgt>
                                        </p:tgtEl>
                                        <p:attrNameLst>
                                          <p:attrName>style.visibility</p:attrName>
                                        </p:attrNameLst>
                                      </p:cBhvr>
                                      <p:to>
                                        <p:strVal val="hidden"/>
                                      </p:to>
                                    </p:set>
                                  </p:childTnLst>
                                </p:cTn>
                              </p:par>
                              <p:par>
                                <p:cTn id="18" presetID="55" presetClass="exit" presetSubtype="0" fill="hold" nodeType="withEffect">
                                  <p:stCondLst>
                                    <p:cond delay="0"/>
                                  </p:stCondLst>
                                  <p:childTnLst>
                                    <p:anim calcmode="lin" valueType="num">
                                      <p:cBhvr>
                                        <p:cTn id="19" dur="1000"/>
                                        <p:tgtEl>
                                          <p:spTgt spid="5">
                                            <p:txEl>
                                              <p:pRg st="1" end="1"/>
                                            </p:txEl>
                                          </p:spTgt>
                                        </p:tgtEl>
                                        <p:attrNameLst>
                                          <p:attrName>ppt_w</p:attrName>
                                        </p:attrNameLst>
                                      </p:cBhvr>
                                      <p:tavLst>
                                        <p:tav tm="0">
                                          <p:val>
                                            <p:strVal val="ppt_w"/>
                                          </p:val>
                                        </p:tav>
                                        <p:tav tm="100000">
                                          <p:val>
                                            <p:strVal val="ppt_w*0.70"/>
                                          </p:val>
                                        </p:tav>
                                      </p:tavLst>
                                    </p:anim>
                                    <p:anim calcmode="lin" valueType="num">
                                      <p:cBhvr>
                                        <p:cTn id="20" dur="1000"/>
                                        <p:tgtEl>
                                          <p:spTgt spid="5">
                                            <p:txEl>
                                              <p:pRg st="1" end="1"/>
                                            </p:txEl>
                                          </p:spTgt>
                                        </p:tgtEl>
                                        <p:attrNameLst>
                                          <p:attrName>ppt_h</p:attrName>
                                        </p:attrNameLst>
                                      </p:cBhvr>
                                      <p:tavLst>
                                        <p:tav tm="0">
                                          <p:val>
                                            <p:strVal val="ppt_h"/>
                                          </p:val>
                                        </p:tav>
                                        <p:tav tm="100000">
                                          <p:val>
                                            <p:strVal val="ppt_h"/>
                                          </p:val>
                                        </p:tav>
                                      </p:tavLst>
                                    </p:anim>
                                    <p:animEffect transition="out" filter="fade">
                                      <p:cBhvr>
                                        <p:cTn id="21" dur="1000"/>
                                        <p:tgtEl>
                                          <p:spTgt spid="5">
                                            <p:txEl>
                                              <p:pRg st="1" end="1"/>
                                            </p:txEl>
                                          </p:spTgt>
                                        </p:tgtEl>
                                      </p:cBhvr>
                                    </p:animEffect>
                                    <p:set>
                                      <p:cBhvr>
                                        <p:cTn id="22" dur="1" fill="hold">
                                          <p:stCondLst>
                                            <p:cond delay="999"/>
                                          </p:stCondLst>
                                        </p:cTn>
                                        <p:tgtEl>
                                          <p:spTgt spid="5">
                                            <p:txEl>
                                              <p:pRg st="1" end="1"/>
                                            </p:txEl>
                                          </p:spTgt>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11760" y="195486"/>
            <a:ext cx="5616624" cy="936104"/>
          </a:xfrm>
        </p:spPr>
        <p:txBody>
          <a:bodyPr/>
          <a:lstStyle/>
          <a:p>
            <a:r>
              <a:rPr lang="en-I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SPATIAL CORRELATION AND CONVOLUTION</a:t>
            </a:r>
          </a:p>
        </p:txBody>
      </p:sp>
      <p:sp>
        <p:nvSpPr>
          <p:cNvPr id="3" name="Slide Number Placeholder 2"/>
          <p:cNvSpPr>
            <a:spLocks noGrp="1"/>
          </p:cNvSpPr>
          <p:nvPr>
            <p:ph type="sldNum" idx="12"/>
          </p:nvPr>
        </p:nvSpPr>
        <p:spPr/>
        <p:txBody>
          <a:bodyPr/>
          <a:lstStyle/>
          <a:p>
            <a:fld id="{00000000-1234-1234-1234-123412341234}" type="slidenum">
              <a:rPr lang="en" smtClean="0"/>
              <a:pPr/>
              <a:t>157</a:t>
            </a:fld>
            <a:endParaRPr lang="en" dirty="0"/>
          </a:p>
        </p:txBody>
      </p:sp>
      <p:sp>
        <p:nvSpPr>
          <p:cNvPr id="4" name="Rectangle 3"/>
          <p:cNvSpPr/>
          <p:nvPr/>
        </p:nvSpPr>
        <p:spPr>
          <a:xfrm>
            <a:off x="1979712" y="1059582"/>
            <a:ext cx="6552728" cy="3093154"/>
          </a:xfrm>
          <a:prstGeom prst="rect">
            <a:avLst/>
          </a:prstGeom>
        </p:spPr>
        <p:txBody>
          <a:bodyPr wrap="square">
            <a:spAutoFit/>
          </a:bodyPr>
          <a:lstStyle/>
          <a:p>
            <a:pPr marL="361950" indent="-361950">
              <a:spcAft>
                <a:spcPts val="600"/>
              </a:spcAft>
              <a:buClr>
                <a:srgbClr val="FF0066"/>
              </a:buClr>
              <a:buFont typeface="Wingdings" pitchFamily="2" charset="2"/>
              <a:buChar char="£"/>
            </a:pPr>
            <a:r>
              <a:rPr lang="en-US" sz="2000" dirty="0">
                <a:latin typeface="+mn-lt"/>
              </a:rPr>
              <a:t>Correlation consists of moving the center of a kernel over an image, and computing the sum of products at each location.</a:t>
            </a:r>
          </a:p>
          <a:p>
            <a:pPr marL="361950" indent="-361950">
              <a:spcAft>
                <a:spcPts val="600"/>
              </a:spcAft>
              <a:buClr>
                <a:srgbClr val="FF0066"/>
              </a:buClr>
              <a:buFont typeface="Wingdings" pitchFamily="2" charset="2"/>
              <a:buChar char="£"/>
            </a:pPr>
            <a:r>
              <a:rPr lang="en-US" sz="2000" dirty="0">
                <a:latin typeface="+mn-lt"/>
              </a:rPr>
              <a:t>The mechanics of spatial convolution are the same, except that the correlation </a:t>
            </a:r>
            <a:r>
              <a:rPr lang="en-US" sz="2000" dirty="0">
                <a:solidFill>
                  <a:srgbClr val="0070C0"/>
                </a:solidFill>
                <a:latin typeface="+mn-lt"/>
              </a:rPr>
              <a:t>kernel is rotated by 180°. </a:t>
            </a:r>
          </a:p>
          <a:p>
            <a:pPr marL="361950" indent="-361950">
              <a:spcAft>
                <a:spcPts val="600"/>
              </a:spcAft>
              <a:buClr>
                <a:srgbClr val="FF0066"/>
              </a:buClr>
              <a:buFont typeface="Wingdings" pitchFamily="2" charset="2"/>
              <a:buChar char="£"/>
            </a:pPr>
            <a:r>
              <a:rPr lang="en-US" sz="2000" dirty="0">
                <a:latin typeface="+mn-lt"/>
              </a:rPr>
              <a:t>When the values of a kernel are symmetric about its center, correlation and convolution yield the same result.</a:t>
            </a:r>
          </a:p>
          <a:p>
            <a:pPr marL="361950" indent="-361950">
              <a:spcAft>
                <a:spcPts val="600"/>
              </a:spcAft>
              <a:buClr>
                <a:srgbClr val="FF0066"/>
              </a:buClr>
              <a:buFont typeface="Wingdings" pitchFamily="2" charset="2"/>
              <a:buChar char="£"/>
            </a:pPr>
            <a:r>
              <a:rPr lang="en-US" sz="2000" dirty="0">
                <a:latin typeface="+mn-lt"/>
              </a:rPr>
              <a:t>Following is a 1-D illustration for Correlation</a:t>
            </a:r>
            <a:endParaRPr lang="en-IN" sz="2000" dirty="0">
              <a:latin typeface="+mn-lt"/>
            </a:endParaRPr>
          </a:p>
        </p:txBody>
      </p:sp>
      <p:graphicFrame>
        <p:nvGraphicFramePr>
          <p:cNvPr id="5" name="Object 4"/>
          <p:cNvGraphicFramePr>
            <a:graphicFrameLocks noChangeAspect="1"/>
          </p:cNvGraphicFramePr>
          <p:nvPr/>
        </p:nvGraphicFramePr>
        <p:xfrm>
          <a:off x="3203848" y="4155926"/>
          <a:ext cx="2304256" cy="732194"/>
        </p:xfrm>
        <a:graphic>
          <a:graphicData uri="http://schemas.openxmlformats.org/presentationml/2006/ole">
            <mc:AlternateContent xmlns:mc="http://schemas.openxmlformats.org/markup-compatibility/2006">
              <mc:Choice xmlns:v="urn:schemas-microsoft-com:vml" Requires="v">
                <p:oleObj spid="_x0000_s448523" name="Equation" r:id="rId3" imgW="1358640" imgH="431640" progId="Equation.3">
                  <p:embed/>
                </p:oleObj>
              </mc:Choice>
              <mc:Fallback>
                <p:oleObj name="Equation" r:id="rId3" imgW="135864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4155926"/>
                        <a:ext cx="2304256" cy="732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158</a:t>
            </a:fld>
            <a:endParaRPr lang="en"/>
          </a:p>
        </p:txBody>
      </p:sp>
      <p:pic>
        <p:nvPicPr>
          <p:cNvPr id="449538" name="Picture 2"/>
          <p:cNvPicPr>
            <a:picLocks noChangeAspect="1" noChangeArrowheads="1"/>
          </p:cNvPicPr>
          <p:nvPr/>
        </p:nvPicPr>
        <p:blipFill>
          <a:blip r:embed="rId3"/>
          <a:srcRect/>
          <a:stretch>
            <a:fillRect/>
          </a:stretch>
        </p:blipFill>
        <p:spPr bwMode="auto">
          <a:xfrm>
            <a:off x="1043608" y="411510"/>
            <a:ext cx="6881203" cy="1152128"/>
          </a:xfrm>
          <a:prstGeom prst="rect">
            <a:avLst/>
          </a:prstGeom>
          <a:noFill/>
          <a:ln w="9525">
            <a:noFill/>
            <a:miter lim="800000"/>
            <a:headEnd/>
            <a:tailEnd/>
          </a:ln>
        </p:spPr>
      </p:pic>
      <p:sp>
        <p:nvSpPr>
          <p:cNvPr id="4" name="Rectangle 3"/>
          <p:cNvSpPr/>
          <p:nvPr/>
        </p:nvSpPr>
        <p:spPr>
          <a:xfrm>
            <a:off x="1475656" y="1851670"/>
            <a:ext cx="6768752" cy="861774"/>
          </a:xfrm>
          <a:prstGeom prst="rect">
            <a:avLst/>
          </a:prstGeom>
        </p:spPr>
        <p:txBody>
          <a:bodyPr wrap="square">
            <a:spAutoFit/>
          </a:bodyPr>
          <a:lstStyle/>
          <a:p>
            <a:pPr>
              <a:spcAft>
                <a:spcPts val="1200"/>
              </a:spcAft>
            </a:pPr>
            <a:r>
              <a:rPr lang="en-US" sz="2000" dirty="0">
                <a:latin typeface="+mn-lt"/>
              </a:rPr>
              <a:t>A 1-D function, f, and a kernel, w. </a:t>
            </a:r>
          </a:p>
          <a:p>
            <a:pPr>
              <a:spcAft>
                <a:spcPts val="1200"/>
              </a:spcAft>
            </a:pPr>
            <a:r>
              <a:rPr lang="en-US" sz="2000" dirty="0">
                <a:latin typeface="+mn-lt"/>
              </a:rPr>
              <a:t>The kernel is of size 1 × 5, so a = 2.</a:t>
            </a:r>
            <a:endParaRPr lang="en-IN" sz="2000" dirty="0">
              <a:latin typeface="+mn-lt"/>
            </a:endParaRPr>
          </a:p>
        </p:txBody>
      </p:sp>
      <p:pic>
        <p:nvPicPr>
          <p:cNvPr id="449539" name="Picture 3"/>
          <p:cNvPicPr>
            <a:picLocks noChangeAspect="1" noChangeArrowheads="1"/>
          </p:cNvPicPr>
          <p:nvPr/>
        </p:nvPicPr>
        <p:blipFill>
          <a:blip r:embed="rId4"/>
          <a:srcRect/>
          <a:stretch>
            <a:fillRect/>
          </a:stretch>
        </p:blipFill>
        <p:spPr bwMode="auto">
          <a:xfrm>
            <a:off x="1259632" y="267494"/>
            <a:ext cx="6641520" cy="2088232"/>
          </a:xfrm>
          <a:prstGeom prst="rect">
            <a:avLst/>
          </a:prstGeom>
          <a:noFill/>
          <a:ln w="9525">
            <a:noFill/>
            <a:miter lim="800000"/>
            <a:headEnd/>
            <a:tailEnd/>
          </a:ln>
        </p:spPr>
      </p:pic>
      <p:sp>
        <p:nvSpPr>
          <p:cNvPr id="6" name="Rectangle 5"/>
          <p:cNvSpPr/>
          <p:nvPr/>
        </p:nvSpPr>
        <p:spPr>
          <a:xfrm>
            <a:off x="755576" y="2715766"/>
            <a:ext cx="7704856" cy="2246769"/>
          </a:xfrm>
          <a:prstGeom prst="rect">
            <a:avLst/>
          </a:prstGeom>
        </p:spPr>
        <p:txBody>
          <a:bodyPr wrap="square">
            <a:spAutoFit/>
          </a:bodyPr>
          <a:lstStyle/>
          <a:p>
            <a:pPr marL="361950" indent="-361950">
              <a:buClr>
                <a:srgbClr val="FF0066"/>
              </a:buClr>
              <a:buFont typeface="Webdings" pitchFamily="18" charset="2"/>
              <a:buChar char="4"/>
            </a:pPr>
            <a:r>
              <a:rPr lang="en-US" sz="2000" dirty="0">
                <a:latin typeface="+mn-lt"/>
              </a:rPr>
              <a:t>Part of w lies outside f, so the summation is undefined in that area. </a:t>
            </a:r>
          </a:p>
          <a:p>
            <a:pPr marL="361950" indent="-361950">
              <a:buClr>
                <a:srgbClr val="FF0066"/>
              </a:buClr>
              <a:buFont typeface="Webdings" pitchFamily="18" charset="2"/>
              <a:buChar char="4"/>
            </a:pPr>
            <a:r>
              <a:rPr lang="en-US" sz="2000" dirty="0">
                <a:latin typeface="+mn-lt"/>
              </a:rPr>
              <a:t>A solution to this problem is to pad function f with enough 0’s on either side. </a:t>
            </a:r>
          </a:p>
          <a:p>
            <a:pPr marL="361950" indent="-361950">
              <a:buClr>
                <a:srgbClr val="FF0066"/>
              </a:buClr>
              <a:buFont typeface="Webdings" pitchFamily="18" charset="2"/>
              <a:buChar char="4"/>
            </a:pPr>
            <a:r>
              <a:rPr lang="en-US" sz="2000" dirty="0">
                <a:latin typeface="+mn-lt"/>
              </a:rPr>
              <a:t>In general, if the kernel is of size 1 × m, we need (m − 1) / 2 zeros on either side of f in order to handle the beginning and ending configurations of w </a:t>
            </a:r>
            <a:r>
              <a:rPr lang="en-IN" sz="2000" dirty="0">
                <a:latin typeface="+mn-lt"/>
              </a:rPr>
              <a:t>with respect to f.</a:t>
            </a:r>
          </a:p>
        </p:txBody>
      </p:sp>
      <p:pic>
        <p:nvPicPr>
          <p:cNvPr id="449540" name="Picture 4"/>
          <p:cNvPicPr>
            <a:picLocks noChangeAspect="1" noChangeArrowheads="1"/>
          </p:cNvPicPr>
          <p:nvPr/>
        </p:nvPicPr>
        <p:blipFill>
          <a:blip r:embed="rId5"/>
          <a:srcRect/>
          <a:stretch>
            <a:fillRect/>
          </a:stretch>
        </p:blipFill>
        <p:spPr bwMode="auto">
          <a:xfrm>
            <a:off x="1043608" y="267494"/>
            <a:ext cx="7128792" cy="3025874"/>
          </a:xfrm>
          <a:prstGeom prst="rect">
            <a:avLst/>
          </a:prstGeom>
          <a:noFill/>
          <a:ln w="9525">
            <a:noFill/>
            <a:miter lim="800000"/>
            <a:headEnd/>
            <a:tailEnd/>
          </a:ln>
        </p:spPr>
      </p:pic>
      <p:sp>
        <p:nvSpPr>
          <p:cNvPr id="8" name="TextBox 7"/>
          <p:cNvSpPr txBox="1"/>
          <p:nvPr/>
        </p:nvSpPr>
        <p:spPr>
          <a:xfrm>
            <a:off x="1547664" y="3579862"/>
            <a:ext cx="5688632" cy="830997"/>
          </a:xfrm>
          <a:prstGeom prst="rect">
            <a:avLst/>
          </a:prstGeom>
          <a:noFill/>
        </p:spPr>
        <p:txBody>
          <a:bodyPr wrap="square" rtlCol="0">
            <a:spAutoFit/>
          </a:bodyPr>
          <a:lstStyle/>
          <a:p>
            <a:pPr algn="ctr"/>
            <a:r>
              <a:rPr lang="en-IN" sz="2400" b="1" dirty="0">
                <a:solidFill>
                  <a:srgbClr val="0070C0"/>
                </a:solidFill>
                <a:latin typeface="+mn-lt"/>
              </a:rPr>
              <a:t>What is the value of g(0) for Correlation &amp; Convolution?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449538"/>
                                        </p:tgtEl>
                                        <p:attrNameLst>
                                          <p:attrName>ppt_w</p:attrName>
                                        </p:attrNameLst>
                                      </p:cBhvr>
                                      <p:tavLst>
                                        <p:tav tm="0">
                                          <p:val>
                                            <p:strVal val="ppt_w"/>
                                          </p:val>
                                        </p:tav>
                                        <p:tav tm="100000">
                                          <p:val>
                                            <p:strVal val="ppt_w*0.70"/>
                                          </p:val>
                                        </p:tav>
                                      </p:tavLst>
                                    </p:anim>
                                    <p:anim calcmode="lin" valueType="num">
                                      <p:cBhvr>
                                        <p:cTn id="7" dur="1000"/>
                                        <p:tgtEl>
                                          <p:spTgt spid="449538"/>
                                        </p:tgtEl>
                                        <p:attrNameLst>
                                          <p:attrName>ppt_h</p:attrName>
                                        </p:attrNameLst>
                                      </p:cBhvr>
                                      <p:tavLst>
                                        <p:tav tm="0">
                                          <p:val>
                                            <p:strVal val="ppt_h"/>
                                          </p:val>
                                        </p:tav>
                                        <p:tav tm="100000">
                                          <p:val>
                                            <p:strVal val="ppt_h"/>
                                          </p:val>
                                        </p:tav>
                                      </p:tavLst>
                                    </p:anim>
                                    <p:animEffect transition="out" filter="fade">
                                      <p:cBhvr>
                                        <p:cTn id="8" dur="1000"/>
                                        <p:tgtEl>
                                          <p:spTgt spid="449538"/>
                                        </p:tgtEl>
                                      </p:cBhvr>
                                    </p:animEffect>
                                    <p:set>
                                      <p:cBhvr>
                                        <p:cTn id="9" dur="1" fill="hold">
                                          <p:stCondLst>
                                            <p:cond delay="999"/>
                                          </p:stCondLst>
                                        </p:cTn>
                                        <p:tgtEl>
                                          <p:spTgt spid="449538"/>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1000"/>
                                        <p:tgtEl>
                                          <p:spTgt spid="4"/>
                                        </p:tgtEl>
                                        <p:attrNameLst>
                                          <p:attrName>ppt_w</p:attrName>
                                        </p:attrNameLst>
                                      </p:cBhvr>
                                      <p:tavLst>
                                        <p:tav tm="0">
                                          <p:val>
                                            <p:strVal val="ppt_w"/>
                                          </p:val>
                                        </p:tav>
                                        <p:tav tm="100000">
                                          <p:val>
                                            <p:strVal val="ppt_w*0.70"/>
                                          </p:val>
                                        </p:tav>
                                      </p:tavLst>
                                    </p:anim>
                                    <p:anim calcmode="lin" valueType="num">
                                      <p:cBhvr>
                                        <p:cTn id="12" dur="1000"/>
                                        <p:tgtEl>
                                          <p:spTgt spid="4"/>
                                        </p:tgtEl>
                                        <p:attrNameLst>
                                          <p:attrName>ppt_h</p:attrName>
                                        </p:attrNameLst>
                                      </p:cBhvr>
                                      <p:tavLst>
                                        <p:tav tm="0">
                                          <p:val>
                                            <p:strVal val="ppt_h"/>
                                          </p:val>
                                        </p:tav>
                                        <p:tav tm="100000">
                                          <p:val>
                                            <p:strVal val="ppt_h"/>
                                          </p:val>
                                        </p:tav>
                                      </p:tavLst>
                                    </p:anim>
                                    <p:animEffect transition="out" filter="fade">
                                      <p:cBhvr>
                                        <p:cTn id="13" dur="1000"/>
                                        <p:tgtEl>
                                          <p:spTgt spid="4"/>
                                        </p:tgtEl>
                                      </p:cBhvr>
                                    </p:animEffect>
                                    <p:set>
                                      <p:cBhvr>
                                        <p:cTn id="14" dur="1" fill="hold">
                                          <p:stCondLst>
                                            <p:cond delay="999"/>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95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xit" presetSubtype="0" fill="hold" nodeType="clickEffect">
                                  <p:stCondLst>
                                    <p:cond delay="0"/>
                                  </p:stCondLst>
                                  <p:childTnLst>
                                    <p:anim calcmode="lin" valueType="num">
                                      <p:cBhvr>
                                        <p:cTn id="22" dur="1000"/>
                                        <p:tgtEl>
                                          <p:spTgt spid="449539"/>
                                        </p:tgtEl>
                                        <p:attrNameLst>
                                          <p:attrName>ppt_w</p:attrName>
                                        </p:attrNameLst>
                                      </p:cBhvr>
                                      <p:tavLst>
                                        <p:tav tm="0">
                                          <p:val>
                                            <p:strVal val="ppt_w"/>
                                          </p:val>
                                        </p:tav>
                                        <p:tav tm="100000">
                                          <p:val>
                                            <p:strVal val="ppt_w*0.70"/>
                                          </p:val>
                                        </p:tav>
                                      </p:tavLst>
                                    </p:anim>
                                    <p:anim calcmode="lin" valueType="num">
                                      <p:cBhvr>
                                        <p:cTn id="23" dur="1000"/>
                                        <p:tgtEl>
                                          <p:spTgt spid="449539"/>
                                        </p:tgtEl>
                                        <p:attrNameLst>
                                          <p:attrName>ppt_h</p:attrName>
                                        </p:attrNameLst>
                                      </p:cBhvr>
                                      <p:tavLst>
                                        <p:tav tm="0">
                                          <p:val>
                                            <p:strVal val="ppt_h"/>
                                          </p:val>
                                        </p:tav>
                                        <p:tav tm="100000">
                                          <p:val>
                                            <p:strVal val="ppt_h"/>
                                          </p:val>
                                        </p:tav>
                                      </p:tavLst>
                                    </p:anim>
                                    <p:animEffect transition="out" filter="fade">
                                      <p:cBhvr>
                                        <p:cTn id="24" dur="1000"/>
                                        <p:tgtEl>
                                          <p:spTgt spid="449539"/>
                                        </p:tgtEl>
                                      </p:cBhvr>
                                    </p:animEffect>
                                    <p:set>
                                      <p:cBhvr>
                                        <p:cTn id="25" dur="1" fill="hold">
                                          <p:stCondLst>
                                            <p:cond delay="999"/>
                                          </p:stCondLst>
                                        </p:cTn>
                                        <p:tgtEl>
                                          <p:spTgt spid="449539"/>
                                        </p:tgtEl>
                                        <p:attrNameLst>
                                          <p:attrName>style.visibility</p:attrName>
                                        </p:attrNameLst>
                                      </p:cBhvr>
                                      <p:to>
                                        <p:strVal val="hidden"/>
                                      </p:to>
                                    </p:set>
                                  </p:childTnLst>
                                </p:cTn>
                              </p:par>
                              <p:par>
                                <p:cTn id="26" presetID="55" presetClass="exit" presetSubtype="0" fill="hold" grpId="1" nodeType="withEffect">
                                  <p:stCondLst>
                                    <p:cond delay="0"/>
                                  </p:stCondLst>
                                  <p:childTnLst>
                                    <p:anim calcmode="lin" valueType="num">
                                      <p:cBhvr>
                                        <p:cTn id="27" dur="1000"/>
                                        <p:tgtEl>
                                          <p:spTgt spid="6"/>
                                        </p:tgtEl>
                                        <p:attrNameLst>
                                          <p:attrName>ppt_w</p:attrName>
                                        </p:attrNameLst>
                                      </p:cBhvr>
                                      <p:tavLst>
                                        <p:tav tm="0">
                                          <p:val>
                                            <p:strVal val="ppt_w"/>
                                          </p:val>
                                        </p:tav>
                                        <p:tav tm="100000">
                                          <p:val>
                                            <p:strVal val="ppt_w*0.70"/>
                                          </p:val>
                                        </p:tav>
                                      </p:tavLst>
                                    </p:anim>
                                    <p:anim calcmode="lin" valueType="num">
                                      <p:cBhvr>
                                        <p:cTn id="28" dur="1000"/>
                                        <p:tgtEl>
                                          <p:spTgt spid="6"/>
                                        </p:tgtEl>
                                        <p:attrNameLst>
                                          <p:attrName>ppt_h</p:attrName>
                                        </p:attrNameLst>
                                      </p:cBhvr>
                                      <p:tavLst>
                                        <p:tav tm="0">
                                          <p:val>
                                            <p:strVal val="ppt_h"/>
                                          </p:val>
                                        </p:tav>
                                        <p:tav tm="100000">
                                          <p:val>
                                            <p:strVal val="ppt_h"/>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495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6" grpId="1"/>
      <p:bldP spid="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159</a:t>
            </a:fld>
            <a:endParaRPr lang="en"/>
          </a:p>
        </p:txBody>
      </p:sp>
      <p:pic>
        <p:nvPicPr>
          <p:cNvPr id="450562" name="Picture 2"/>
          <p:cNvPicPr>
            <a:picLocks noChangeAspect="1" noChangeArrowheads="1"/>
          </p:cNvPicPr>
          <p:nvPr/>
        </p:nvPicPr>
        <p:blipFill>
          <a:blip r:embed="rId2"/>
          <a:srcRect/>
          <a:stretch>
            <a:fillRect/>
          </a:stretch>
        </p:blipFill>
        <p:spPr bwMode="auto">
          <a:xfrm>
            <a:off x="1475656" y="0"/>
            <a:ext cx="6192688" cy="3883061"/>
          </a:xfrm>
          <a:prstGeom prst="rect">
            <a:avLst/>
          </a:prstGeom>
          <a:noFill/>
          <a:ln w="9525">
            <a:noFill/>
            <a:miter lim="800000"/>
            <a:headEnd/>
            <a:tailEnd/>
          </a:ln>
        </p:spPr>
      </p:pic>
      <p:sp>
        <p:nvSpPr>
          <p:cNvPr id="4" name="TextBox 3"/>
          <p:cNvSpPr txBox="1"/>
          <p:nvPr/>
        </p:nvSpPr>
        <p:spPr>
          <a:xfrm>
            <a:off x="1547664" y="3939902"/>
            <a:ext cx="5688632" cy="830997"/>
          </a:xfrm>
          <a:prstGeom prst="rect">
            <a:avLst/>
          </a:prstGeom>
          <a:noFill/>
        </p:spPr>
        <p:txBody>
          <a:bodyPr wrap="square" rtlCol="0">
            <a:spAutoFit/>
          </a:bodyPr>
          <a:lstStyle/>
          <a:p>
            <a:pPr algn="ctr"/>
            <a:r>
              <a:rPr lang="en-IN" sz="2400" b="1" dirty="0">
                <a:solidFill>
                  <a:srgbClr val="0070C0"/>
                </a:solidFill>
                <a:latin typeface="+mn-lt"/>
              </a:rPr>
              <a:t>What is the value of g(1) for Correlation &amp; Convolution?</a:t>
            </a:r>
          </a:p>
        </p:txBody>
      </p:sp>
      <p:pic>
        <p:nvPicPr>
          <p:cNvPr id="450563" name="Picture 3"/>
          <p:cNvPicPr>
            <a:picLocks noChangeAspect="1" noChangeArrowheads="1"/>
          </p:cNvPicPr>
          <p:nvPr/>
        </p:nvPicPr>
        <p:blipFill>
          <a:blip r:embed="rId3"/>
          <a:srcRect/>
          <a:stretch>
            <a:fillRect/>
          </a:stretch>
        </p:blipFill>
        <p:spPr bwMode="auto">
          <a:xfrm>
            <a:off x="179512" y="32722"/>
            <a:ext cx="5040560" cy="4915292"/>
          </a:xfrm>
          <a:prstGeom prst="rect">
            <a:avLst/>
          </a:prstGeom>
          <a:noFill/>
          <a:ln w="9525">
            <a:noFill/>
            <a:miter lim="800000"/>
            <a:headEnd/>
            <a:tailEnd/>
          </a:ln>
        </p:spPr>
      </p:pic>
      <p:sp>
        <p:nvSpPr>
          <p:cNvPr id="6" name="TextBox 5"/>
          <p:cNvSpPr txBox="1"/>
          <p:nvPr/>
        </p:nvSpPr>
        <p:spPr>
          <a:xfrm>
            <a:off x="5652120" y="627534"/>
            <a:ext cx="3059832" cy="1015663"/>
          </a:xfrm>
          <a:prstGeom prst="rect">
            <a:avLst/>
          </a:prstGeom>
          <a:noFill/>
        </p:spPr>
        <p:txBody>
          <a:bodyPr wrap="square" rtlCol="0">
            <a:spAutoFit/>
          </a:bodyPr>
          <a:lstStyle/>
          <a:p>
            <a:pPr algn="ctr"/>
            <a:r>
              <a:rPr lang="en-IN" sz="2000" b="1" dirty="0">
                <a:solidFill>
                  <a:srgbClr val="0070C0"/>
                </a:solidFill>
                <a:latin typeface="+mn-lt"/>
              </a:rPr>
              <a:t>Find the final result of Correlation &amp; Convolution.</a:t>
            </a:r>
          </a:p>
        </p:txBody>
      </p:sp>
      <p:pic>
        <p:nvPicPr>
          <p:cNvPr id="450564" name="Picture 4"/>
          <p:cNvPicPr>
            <a:picLocks noChangeAspect="1" noChangeArrowheads="1"/>
          </p:cNvPicPr>
          <p:nvPr/>
        </p:nvPicPr>
        <p:blipFill>
          <a:blip r:embed="rId4"/>
          <a:srcRect/>
          <a:stretch>
            <a:fillRect/>
          </a:stretch>
        </p:blipFill>
        <p:spPr bwMode="auto">
          <a:xfrm>
            <a:off x="4932039" y="2067694"/>
            <a:ext cx="4092935" cy="1368152"/>
          </a:xfrm>
          <a:prstGeom prst="rect">
            <a:avLst/>
          </a:prstGeom>
          <a:noFill/>
          <a:ln w="9525">
            <a:solidFill>
              <a:srgbClr val="C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450562"/>
                                        </p:tgtEl>
                                        <p:attrNameLst>
                                          <p:attrName>ppt_w</p:attrName>
                                        </p:attrNameLst>
                                      </p:cBhvr>
                                      <p:tavLst>
                                        <p:tav tm="0">
                                          <p:val>
                                            <p:strVal val="ppt_w"/>
                                          </p:val>
                                        </p:tav>
                                        <p:tav tm="100000">
                                          <p:val>
                                            <p:strVal val="ppt_w*0.70"/>
                                          </p:val>
                                        </p:tav>
                                      </p:tavLst>
                                    </p:anim>
                                    <p:anim calcmode="lin" valueType="num">
                                      <p:cBhvr>
                                        <p:cTn id="7" dur="1000"/>
                                        <p:tgtEl>
                                          <p:spTgt spid="450562"/>
                                        </p:tgtEl>
                                        <p:attrNameLst>
                                          <p:attrName>ppt_h</p:attrName>
                                        </p:attrNameLst>
                                      </p:cBhvr>
                                      <p:tavLst>
                                        <p:tav tm="0">
                                          <p:val>
                                            <p:strVal val="ppt_h"/>
                                          </p:val>
                                        </p:tav>
                                        <p:tav tm="100000">
                                          <p:val>
                                            <p:strVal val="ppt_h"/>
                                          </p:val>
                                        </p:tav>
                                      </p:tavLst>
                                    </p:anim>
                                    <p:animEffect transition="out" filter="fade">
                                      <p:cBhvr>
                                        <p:cTn id="8" dur="1000"/>
                                        <p:tgtEl>
                                          <p:spTgt spid="450562"/>
                                        </p:tgtEl>
                                      </p:cBhvr>
                                    </p:animEffect>
                                    <p:set>
                                      <p:cBhvr>
                                        <p:cTn id="9" dur="1" fill="hold">
                                          <p:stCondLst>
                                            <p:cond delay="999"/>
                                          </p:stCondLst>
                                        </p:cTn>
                                        <p:tgtEl>
                                          <p:spTgt spid="450562"/>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1000"/>
                                        <p:tgtEl>
                                          <p:spTgt spid="4"/>
                                        </p:tgtEl>
                                        <p:attrNameLst>
                                          <p:attrName>ppt_w</p:attrName>
                                        </p:attrNameLst>
                                      </p:cBhvr>
                                      <p:tavLst>
                                        <p:tav tm="0">
                                          <p:val>
                                            <p:strVal val="ppt_w"/>
                                          </p:val>
                                        </p:tav>
                                        <p:tav tm="100000">
                                          <p:val>
                                            <p:strVal val="ppt_w*0.70"/>
                                          </p:val>
                                        </p:tav>
                                      </p:tavLst>
                                    </p:anim>
                                    <p:anim calcmode="lin" valueType="num">
                                      <p:cBhvr>
                                        <p:cTn id="12" dur="1000"/>
                                        <p:tgtEl>
                                          <p:spTgt spid="4"/>
                                        </p:tgtEl>
                                        <p:attrNameLst>
                                          <p:attrName>ppt_h</p:attrName>
                                        </p:attrNameLst>
                                      </p:cBhvr>
                                      <p:tavLst>
                                        <p:tav tm="0">
                                          <p:val>
                                            <p:strVal val="ppt_h"/>
                                          </p:val>
                                        </p:tav>
                                        <p:tav tm="100000">
                                          <p:val>
                                            <p:strVal val="ppt_h"/>
                                          </p:val>
                                        </p:tav>
                                      </p:tavLst>
                                    </p:anim>
                                    <p:animEffect transition="out" filter="fade">
                                      <p:cBhvr>
                                        <p:cTn id="13" dur="1000"/>
                                        <p:tgtEl>
                                          <p:spTgt spid="4"/>
                                        </p:tgtEl>
                                      </p:cBhvr>
                                    </p:animEffect>
                                    <p:set>
                                      <p:cBhvr>
                                        <p:cTn id="14" dur="1" fill="hold">
                                          <p:stCondLst>
                                            <p:cond delay="999"/>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05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idx="12"/>
          </p:nvPr>
        </p:nvSpPr>
        <p:spPr/>
        <p:txBody>
          <a:bodyPr/>
          <a:lstStyle/>
          <a:p>
            <a:fld id="{0E8E64BD-F8D0-4D8D-9B52-86420B576CCE}" type="slidenum">
              <a:rPr lang="en-US" smtClean="0"/>
              <a:pPr/>
              <a:t>16</a:t>
            </a:fld>
            <a:endParaRPr lang="en-US"/>
          </a:p>
        </p:txBody>
      </p:sp>
      <p:sp>
        <p:nvSpPr>
          <p:cNvPr id="63490" name="Rectangle 2"/>
          <p:cNvSpPr>
            <a:spLocks noGrp="1" noChangeArrowheads="1"/>
          </p:cNvSpPr>
          <p:nvPr>
            <p:ph type="title" idx="4294967295"/>
          </p:nvPr>
        </p:nvSpPr>
        <p:spPr>
          <a:xfrm>
            <a:off x="1763688" y="239713"/>
            <a:ext cx="5475312" cy="560387"/>
          </a:xfrm>
        </p:spPr>
        <p:txBody>
          <a:bodyPr/>
          <a:lstStyle/>
          <a:p>
            <a:r>
              <a:rPr lang="en-IE" sz="2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rPr>
              <a:t>HCI</a:t>
            </a:r>
            <a:endParaRPr lang="en-US" sz="2800" b="1" kern="12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sym typeface="Arial"/>
            </a:endParaRPr>
          </a:p>
        </p:txBody>
      </p:sp>
      <p:sp>
        <p:nvSpPr>
          <p:cNvPr id="63491" name="Rectangle 3"/>
          <p:cNvSpPr>
            <a:spLocks noGrp="1" noChangeArrowheads="1"/>
          </p:cNvSpPr>
          <p:nvPr>
            <p:ph type="body" idx="4294967295"/>
          </p:nvPr>
        </p:nvSpPr>
        <p:spPr>
          <a:xfrm>
            <a:off x="611560" y="915566"/>
            <a:ext cx="4503738" cy="2428875"/>
          </a:xfrm>
        </p:spPr>
        <p:txBody>
          <a:bodyPr/>
          <a:lstStyle/>
          <a:p>
            <a:pPr marL="450850" indent="-450850" eaLnBrk="1" hangingPunct="1"/>
            <a:r>
              <a:rPr lang="en-IE" dirty="0">
                <a:latin typeface="+mn-lt"/>
              </a:rPr>
              <a:t>Try to make human computer interfaces more natural</a:t>
            </a:r>
          </a:p>
          <a:p>
            <a:pPr lvl="1" eaLnBrk="1" hangingPunct="1"/>
            <a:r>
              <a:rPr lang="en-IE" dirty="0">
                <a:latin typeface="+mn-lt"/>
              </a:rPr>
              <a:t>Face recognition</a:t>
            </a:r>
          </a:p>
          <a:p>
            <a:pPr lvl="1" eaLnBrk="1" hangingPunct="1"/>
            <a:r>
              <a:rPr lang="en-IE" dirty="0">
                <a:latin typeface="+mn-lt"/>
              </a:rPr>
              <a:t>Gesture recognition</a:t>
            </a:r>
          </a:p>
          <a:p>
            <a:pPr marL="450850" indent="-450850" eaLnBrk="1" hangingPunct="1"/>
            <a:r>
              <a:rPr lang="en-IE" dirty="0">
                <a:latin typeface="+mn-lt"/>
              </a:rPr>
              <a:t>These tasks can be extremely difficult</a:t>
            </a:r>
            <a:endParaRPr lang="en-US" dirty="0">
              <a:latin typeface="+mn-lt"/>
            </a:endParaRPr>
          </a:p>
        </p:txBody>
      </p:sp>
      <p:sp>
        <p:nvSpPr>
          <p:cNvPr id="7" name="Date Placeholder 6"/>
          <p:cNvSpPr>
            <a:spLocks noGrp="1"/>
          </p:cNvSpPr>
          <p:nvPr>
            <p:ph type="dt" sz="half" idx="4294967295"/>
          </p:nvPr>
        </p:nvSpPr>
        <p:spPr>
          <a:xfrm>
            <a:off x="0" y="4973638"/>
            <a:ext cx="2001838" cy="169862"/>
          </a:xfrm>
          <a:prstGeom prst="rect">
            <a:avLst/>
          </a:prstGeom>
        </p:spPr>
        <p:txBody>
          <a:bodyPr/>
          <a:lstStyle/>
          <a:p>
            <a:r>
              <a:rPr lang="en-US"/>
              <a:t>Jan 10, 2022</a:t>
            </a:r>
          </a:p>
        </p:txBody>
      </p:sp>
      <p:pic>
        <p:nvPicPr>
          <p:cNvPr id="63492" name="Picture 4"/>
          <p:cNvPicPr>
            <a:picLocks noChangeAspect="1" noChangeArrowheads="1"/>
          </p:cNvPicPr>
          <p:nvPr/>
        </p:nvPicPr>
        <p:blipFill>
          <a:blip r:embed="rId3" cstate="print"/>
          <a:srcRect/>
          <a:stretch>
            <a:fillRect/>
          </a:stretch>
        </p:blipFill>
        <p:spPr bwMode="auto">
          <a:xfrm>
            <a:off x="4367214" y="3369469"/>
            <a:ext cx="1366837" cy="1529954"/>
          </a:xfrm>
          <a:prstGeom prst="rect">
            <a:avLst/>
          </a:prstGeom>
          <a:noFill/>
          <a:ln w="12700">
            <a:noFill/>
            <a:miter lim="800000"/>
            <a:headEnd/>
            <a:tailEnd/>
          </a:ln>
        </p:spPr>
      </p:pic>
      <p:pic>
        <p:nvPicPr>
          <p:cNvPr id="63493" name="Picture 5"/>
          <p:cNvPicPr>
            <a:picLocks noChangeAspect="1" noChangeArrowheads="1"/>
          </p:cNvPicPr>
          <p:nvPr/>
        </p:nvPicPr>
        <p:blipFill>
          <a:blip r:embed="rId4" cstate="print"/>
          <a:srcRect/>
          <a:stretch>
            <a:fillRect/>
          </a:stretch>
        </p:blipFill>
        <p:spPr bwMode="auto">
          <a:xfrm>
            <a:off x="5862639" y="2988469"/>
            <a:ext cx="3125787" cy="1922860"/>
          </a:xfrm>
          <a:prstGeom prst="rect">
            <a:avLst/>
          </a:prstGeom>
          <a:noFill/>
          <a:ln w="12700">
            <a:noFill/>
            <a:miter lim="800000"/>
            <a:headEnd/>
            <a:tailEnd/>
          </a:ln>
        </p:spPr>
      </p:pic>
      <p:pic>
        <p:nvPicPr>
          <p:cNvPr id="63494" name="Picture 6"/>
          <p:cNvPicPr>
            <a:picLocks noChangeAspect="1" noChangeArrowheads="1"/>
          </p:cNvPicPr>
          <p:nvPr/>
        </p:nvPicPr>
        <p:blipFill>
          <a:blip r:embed="rId5" cstate="print"/>
          <a:srcRect/>
          <a:stretch>
            <a:fillRect/>
          </a:stretch>
        </p:blipFill>
        <p:spPr bwMode="auto">
          <a:xfrm>
            <a:off x="5838825" y="1197769"/>
            <a:ext cx="3143250" cy="1685925"/>
          </a:xfrm>
          <a:prstGeom prst="rect">
            <a:avLst/>
          </a:prstGeom>
          <a:noFill/>
          <a:ln w="12700">
            <a:noFill/>
            <a:miter lim="800000"/>
            <a:headEnd/>
            <a:tailEnd/>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160</a:t>
            </a:fld>
            <a:endParaRPr lang="en"/>
          </a:p>
        </p:txBody>
      </p:sp>
      <p:sp>
        <p:nvSpPr>
          <p:cNvPr id="3" name="Title 1"/>
          <p:cNvSpPr txBox="1">
            <a:spLocks/>
          </p:cNvSpPr>
          <p:nvPr/>
        </p:nvSpPr>
        <p:spPr>
          <a:xfrm>
            <a:off x="971600" y="195486"/>
            <a:ext cx="7056784" cy="936104"/>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none" strike="noStrike" kern="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mn-lt"/>
                <a:ea typeface="Arial"/>
                <a:cs typeface="Arial"/>
                <a:sym typeface="Arial"/>
              </a:rPr>
              <a:t>SPATIAL CORRELATION AND CONVOLUTION IN IMAGE</a:t>
            </a:r>
          </a:p>
        </p:txBody>
      </p:sp>
      <p:graphicFrame>
        <p:nvGraphicFramePr>
          <p:cNvPr id="4" name="Object 3"/>
          <p:cNvGraphicFramePr>
            <a:graphicFrameLocks noChangeAspect="1"/>
          </p:cNvGraphicFramePr>
          <p:nvPr/>
        </p:nvGraphicFramePr>
        <p:xfrm>
          <a:off x="3503613" y="1419225"/>
          <a:ext cx="4873625" cy="865188"/>
        </p:xfrm>
        <a:graphic>
          <a:graphicData uri="http://schemas.openxmlformats.org/presentationml/2006/ole">
            <mc:AlternateContent xmlns:mc="http://schemas.openxmlformats.org/markup-compatibility/2006">
              <mc:Choice xmlns:v="urn:schemas-microsoft-com:vml" Requires="v">
                <p:oleObj spid="_x0000_s451604" name="Equation" r:id="rId3" imgW="2577960" imgH="457200" progId="Equation.3">
                  <p:embed/>
                </p:oleObj>
              </mc:Choice>
              <mc:Fallback>
                <p:oleObj name="Equation" r:id="rId3" imgW="257796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1419225"/>
                        <a:ext cx="4873625"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683568" y="1491630"/>
            <a:ext cx="2664296" cy="523220"/>
          </a:xfrm>
          <a:prstGeom prst="rect">
            <a:avLst/>
          </a:prstGeom>
          <a:noFill/>
        </p:spPr>
        <p:txBody>
          <a:bodyPr wrap="square" rtlCol="0">
            <a:spAutoFit/>
          </a:bodyPr>
          <a:lstStyle/>
          <a:p>
            <a:r>
              <a:rPr lang="en-IN" sz="2800" dirty="0">
                <a:latin typeface="+mn-lt"/>
              </a:rPr>
              <a:t>Correlation</a:t>
            </a:r>
          </a:p>
        </p:txBody>
      </p:sp>
      <p:graphicFrame>
        <p:nvGraphicFramePr>
          <p:cNvPr id="6" name="Object 5"/>
          <p:cNvGraphicFramePr>
            <a:graphicFrameLocks noChangeAspect="1"/>
          </p:cNvGraphicFramePr>
          <p:nvPr/>
        </p:nvGraphicFramePr>
        <p:xfrm>
          <a:off x="3660775" y="3074988"/>
          <a:ext cx="4848225" cy="865187"/>
        </p:xfrm>
        <a:graphic>
          <a:graphicData uri="http://schemas.openxmlformats.org/presentationml/2006/ole">
            <mc:AlternateContent xmlns:mc="http://schemas.openxmlformats.org/markup-compatibility/2006">
              <mc:Choice xmlns:v="urn:schemas-microsoft-com:vml" Requires="v">
                <p:oleObj spid="_x0000_s451605" name="Equation" r:id="rId5" imgW="2565360" imgH="457200" progId="Equation.3">
                  <p:embed/>
                </p:oleObj>
              </mc:Choice>
              <mc:Fallback>
                <p:oleObj name="Equation" r:id="rId5" imgW="2565360" imgH="457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0775" y="3074988"/>
                        <a:ext cx="4848225" cy="865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827584" y="3147814"/>
            <a:ext cx="2664296" cy="523220"/>
          </a:xfrm>
          <a:prstGeom prst="rect">
            <a:avLst/>
          </a:prstGeom>
          <a:noFill/>
        </p:spPr>
        <p:txBody>
          <a:bodyPr wrap="square" rtlCol="0">
            <a:spAutoFit/>
          </a:bodyPr>
          <a:lstStyle/>
          <a:p>
            <a:r>
              <a:rPr lang="en-IN" sz="2800" dirty="0">
                <a:latin typeface="+mn-lt"/>
              </a:rPr>
              <a:t>Convolution</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161</a:t>
            </a:fld>
            <a:endParaRPr lang="en" dirty="0"/>
          </a:p>
        </p:txBody>
      </p:sp>
      <p:pic>
        <p:nvPicPr>
          <p:cNvPr id="452610" name="Picture 2"/>
          <p:cNvPicPr>
            <a:picLocks noChangeAspect="1" noChangeArrowheads="1"/>
          </p:cNvPicPr>
          <p:nvPr/>
        </p:nvPicPr>
        <p:blipFill>
          <a:blip r:embed="rId2"/>
          <a:srcRect/>
          <a:stretch>
            <a:fillRect/>
          </a:stretch>
        </p:blipFill>
        <p:spPr bwMode="auto">
          <a:xfrm>
            <a:off x="1403648" y="0"/>
            <a:ext cx="4392488" cy="4904566"/>
          </a:xfrm>
          <a:prstGeom prst="rect">
            <a:avLst/>
          </a:prstGeom>
          <a:noFill/>
          <a:ln w="9525">
            <a:noFill/>
            <a:miter lim="800000"/>
            <a:headEnd/>
            <a:tailEnd/>
          </a:ln>
        </p:spPr>
      </p:pic>
      <p:sp>
        <p:nvSpPr>
          <p:cNvPr id="4" name="Rectangle 3"/>
          <p:cNvSpPr/>
          <p:nvPr/>
        </p:nvSpPr>
        <p:spPr>
          <a:xfrm>
            <a:off x="6444208" y="1635646"/>
            <a:ext cx="2448272" cy="1323439"/>
          </a:xfrm>
          <a:prstGeom prst="rect">
            <a:avLst/>
          </a:prstGeom>
        </p:spPr>
        <p:txBody>
          <a:bodyPr wrap="square">
            <a:spAutoFit/>
          </a:bodyPr>
          <a:lstStyle/>
          <a:p>
            <a:pPr algn="ctr"/>
            <a:r>
              <a:rPr lang="en-IN" sz="2000" dirty="0">
                <a:latin typeface="+mn-lt"/>
              </a:rPr>
              <a:t>Correlation and</a:t>
            </a:r>
          </a:p>
          <a:p>
            <a:pPr algn="ctr"/>
            <a:r>
              <a:rPr lang="en-IN" sz="2000" dirty="0">
                <a:latin typeface="+mn-lt"/>
              </a:rPr>
              <a:t>Convolution of a </a:t>
            </a:r>
          </a:p>
          <a:p>
            <a:pPr algn="ctr"/>
            <a:r>
              <a:rPr lang="en-IN" sz="2000" dirty="0">
                <a:latin typeface="+mn-lt"/>
              </a:rPr>
              <a:t>2-D kernel with an</a:t>
            </a:r>
          </a:p>
          <a:p>
            <a:pPr algn="ctr"/>
            <a:r>
              <a:rPr lang="en-IN" sz="2000" dirty="0">
                <a:latin typeface="+mn-lt"/>
              </a:rPr>
              <a:t>image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33795"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F5EFEACC-F9C1-492F-A757-4A06749833E9}" type="slidenum">
              <a:rPr lang="en-GB" smtClean="0"/>
              <a:pPr algn="r"/>
              <a:t>162</a:t>
            </a:fld>
            <a:endParaRPr lang="en-GB"/>
          </a:p>
        </p:txBody>
      </p:sp>
      <p:sp>
        <p:nvSpPr>
          <p:cNvPr id="4" name="Rectangle 2"/>
          <p:cNvSpPr txBox="1">
            <a:spLocks noChangeArrowheads="1"/>
          </p:cNvSpPr>
          <p:nvPr/>
        </p:nvSpPr>
        <p:spPr>
          <a:xfrm>
            <a:off x="1143000" y="214313"/>
            <a:ext cx="7772400" cy="857250"/>
          </a:xfrm>
          <a:prstGeom prst="rect">
            <a:avLst/>
          </a:prstGeom>
        </p:spPr>
        <p:txBody>
          <a:bodyPr/>
          <a:lstStyle/>
          <a:p>
            <a:pPr algn="ctr" eaLnBrk="0" hangingPunct="0">
              <a:defRPr/>
            </a:pPr>
            <a:r>
              <a:rPr kumimoji="1" lang="en-US" sz="44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Smoothing Spatial Filters</a:t>
            </a:r>
          </a:p>
        </p:txBody>
      </p:sp>
      <p:sp>
        <p:nvSpPr>
          <p:cNvPr id="5" name="Rectangle 3"/>
          <p:cNvSpPr txBox="1">
            <a:spLocks noChangeArrowheads="1"/>
          </p:cNvSpPr>
          <p:nvPr/>
        </p:nvSpPr>
        <p:spPr>
          <a:xfrm>
            <a:off x="611560" y="1017985"/>
            <a:ext cx="8352928" cy="4125515"/>
          </a:xfrm>
          <a:prstGeom prst="rect">
            <a:avLst/>
          </a:prstGeom>
        </p:spPr>
        <p:txBody>
          <a:bodyPr/>
          <a:lstStyle/>
          <a:p>
            <a:pPr algn="ctr" eaLnBrk="0" hangingPunct="0">
              <a:spcAft>
                <a:spcPts val="1800"/>
              </a:spcAft>
              <a:buClr>
                <a:schemeClr val="tx2"/>
              </a:buClr>
              <a:defRPr/>
            </a:pPr>
            <a:r>
              <a:rPr kumimoji="1" lang="en-US" sz="2800" kern="0" dirty="0">
                <a:solidFill>
                  <a:srgbClr val="0070C0"/>
                </a:solidFill>
                <a:latin typeface="+mn-lt"/>
              </a:rPr>
              <a:t>Smoothing filters are used for blurring and for noise reduction.</a:t>
            </a:r>
          </a:p>
          <a:p>
            <a:pPr marL="361950" lvl="1" indent="-361950" eaLnBrk="0" hangingPunct="0">
              <a:spcAft>
                <a:spcPts val="1800"/>
              </a:spcAft>
              <a:buFont typeface="Wingdings" pitchFamily="2" charset="2"/>
              <a:buChar char="v"/>
              <a:defRPr/>
            </a:pPr>
            <a:r>
              <a:rPr kumimoji="1" lang="en-US" sz="2400" kern="0" dirty="0">
                <a:latin typeface="+mn-lt"/>
              </a:rPr>
              <a:t>Blurring is used in preprocessing steps, such as removal of small details from an image prior to object extraction, and bridging of small gaps in lines or curves</a:t>
            </a:r>
          </a:p>
          <a:p>
            <a:pPr marL="361950" lvl="1" indent="-361950" eaLnBrk="0" hangingPunct="0">
              <a:spcAft>
                <a:spcPts val="1800"/>
              </a:spcAft>
              <a:buFont typeface="Wingdings" pitchFamily="2" charset="2"/>
              <a:buChar char="v"/>
              <a:defRPr/>
            </a:pPr>
            <a:r>
              <a:rPr kumimoji="1" lang="en-US" sz="2400" kern="0" dirty="0">
                <a:latin typeface="+mn-lt"/>
              </a:rPr>
              <a:t>Noise reduction can be accomplished by blurring with a linear or non linear filter.</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34819"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690E1D2A-76AB-47A4-9082-E7F41B8733B5}" type="slidenum">
              <a:rPr lang="en-GB" smtClean="0"/>
              <a:pPr algn="r"/>
              <a:t>163</a:t>
            </a:fld>
            <a:endParaRPr lang="en-GB"/>
          </a:p>
        </p:txBody>
      </p:sp>
      <p:sp>
        <p:nvSpPr>
          <p:cNvPr id="4" name="Rectangle 2"/>
          <p:cNvSpPr txBox="1">
            <a:spLocks noChangeArrowheads="1"/>
          </p:cNvSpPr>
          <p:nvPr/>
        </p:nvSpPr>
        <p:spPr>
          <a:xfrm>
            <a:off x="1371600" y="214296"/>
            <a:ext cx="7558118" cy="857256"/>
          </a:xfrm>
          <a:prstGeom prst="rect">
            <a:avLst/>
          </a:prstGeom>
          <a:solidFill>
            <a:schemeClr val="bg2">
              <a:lumMod val="50000"/>
            </a:schemeClr>
          </a:solidFill>
          <a:effectLst>
            <a:softEdge rad="127000"/>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hangingPunct="0">
              <a:defRPr/>
            </a:pPr>
            <a:r>
              <a:rPr kumimoji="1" lang="en-US" sz="4400" kern="0" dirty="0">
                <a:solidFill>
                  <a:schemeClr val="tx2"/>
                </a:solidFill>
                <a:latin typeface="+mj-lt"/>
                <a:ea typeface="+mj-ea"/>
                <a:cs typeface="+mj-cs"/>
              </a:rPr>
              <a:t>Types of Smoothing filters</a:t>
            </a:r>
          </a:p>
        </p:txBody>
      </p:sp>
      <p:sp>
        <p:nvSpPr>
          <p:cNvPr id="5" name="Rectangle 3"/>
          <p:cNvSpPr txBox="1">
            <a:spLocks noChangeArrowheads="1"/>
          </p:cNvSpPr>
          <p:nvPr/>
        </p:nvSpPr>
        <p:spPr>
          <a:xfrm>
            <a:off x="1371600" y="1553766"/>
            <a:ext cx="7772400" cy="2518172"/>
          </a:xfrm>
          <a:prstGeom prst="rect">
            <a:avLst/>
          </a:prstGeom>
        </p:spPr>
        <p:txBody>
          <a:bodyPr/>
          <a:lstStyle/>
          <a:p>
            <a:pPr algn="ctr" eaLnBrk="0" hangingPunct="0">
              <a:spcBef>
                <a:spcPct val="20000"/>
              </a:spcBef>
              <a:buClr>
                <a:schemeClr val="tx2"/>
              </a:buClr>
              <a:defRPr/>
            </a:pPr>
            <a:r>
              <a:rPr kumimoji="1" lang="en-US" sz="3600" kern="0" dirty="0">
                <a:latin typeface="+mn-lt"/>
              </a:rPr>
              <a:t>There are 2 types of </a:t>
            </a:r>
            <a:br>
              <a:rPr kumimoji="1" lang="en-US" sz="3600" kern="0" dirty="0">
                <a:latin typeface="+mn-lt"/>
              </a:rPr>
            </a:br>
            <a:r>
              <a:rPr kumimoji="1" lang="en-US" sz="3600" kern="0" dirty="0">
                <a:latin typeface="+mn-lt"/>
              </a:rPr>
              <a:t>smoothing spatial filters</a:t>
            </a:r>
          </a:p>
          <a:p>
            <a:pPr algn="ctr" eaLnBrk="0" hangingPunct="0">
              <a:spcBef>
                <a:spcPct val="20000"/>
              </a:spcBef>
              <a:buClr>
                <a:schemeClr val="tx2"/>
              </a:buClr>
              <a:defRPr/>
            </a:pPr>
            <a:endParaRPr kumimoji="1" lang="en-US" sz="3600" kern="0" dirty="0">
              <a:latin typeface="+mn-lt"/>
            </a:endParaRPr>
          </a:p>
          <a:p>
            <a:pPr marL="1254125" lvl="1" indent="-796925" eaLnBrk="0" hangingPunct="0">
              <a:spcBef>
                <a:spcPct val="20000"/>
              </a:spcBef>
              <a:spcAft>
                <a:spcPts val="1800"/>
              </a:spcAft>
              <a:buFontTx/>
              <a:buBlip>
                <a:blip r:embed="rId3"/>
              </a:buBlip>
              <a:defRPr/>
            </a:pPr>
            <a:r>
              <a:rPr kumimoji="1" lang="en-US" sz="3200" kern="0" dirty="0">
                <a:solidFill>
                  <a:srgbClr val="0070C0"/>
                </a:solidFill>
                <a:latin typeface="+mn-lt"/>
              </a:rPr>
              <a:t>Smoothing Linear Filters</a:t>
            </a:r>
          </a:p>
          <a:p>
            <a:pPr marL="1254125" lvl="1" indent="-796925" eaLnBrk="0" hangingPunct="0">
              <a:spcBef>
                <a:spcPct val="20000"/>
              </a:spcBef>
              <a:spcAft>
                <a:spcPts val="1800"/>
              </a:spcAft>
              <a:buFontTx/>
              <a:buBlip>
                <a:blip r:embed="rId3"/>
              </a:buBlip>
              <a:defRPr/>
            </a:pPr>
            <a:r>
              <a:rPr kumimoji="1" lang="en-US" sz="3200" kern="0" dirty="0">
                <a:solidFill>
                  <a:srgbClr val="0070C0"/>
                </a:solidFill>
                <a:latin typeface="+mn-lt"/>
              </a:rPr>
              <a:t>Order-Statistics Filters</a:t>
            </a:r>
            <a:endParaRPr kumimoji="1" lang="en-US" sz="3600" kern="0" dirty="0">
              <a:solidFill>
                <a:srgbClr val="0070C0"/>
              </a:solidFill>
              <a:latin typeface="+mn-lt"/>
            </a:endParaRPr>
          </a:p>
        </p:txBody>
      </p:sp>
      <p:pic>
        <p:nvPicPr>
          <p:cNvPr id="227330" name="Picture 2" descr="C:\Documents and Settings\Administrator\Local Settings\Temporary Internet Files\Content.IE5\AWNRZKQB\MC900423157[1].wmf"/>
          <p:cNvPicPr>
            <a:picLocks noChangeAspect="1" noChangeArrowheads="1"/>
          </p:cNvPicPr>
          <p:nvPr/>
        </p:nvPicPr>
        <p:blipFill>
          <a:blip r:embed="rId4" cstate="print"/>
          <a:srcRect/>
          <a:stretch>
            <a:fillRect/>
          </a:stretch>
        </p:blipFill>
        <p:spPr bwMode="auto">
          <a:xfrm rot="20866225">
            <a:off x="285721" y="1017974"/>
            <a:ext cx="1827213" cy="1370410"/>
          </a:xfrm>
          <a:prstGeom prst="rect">
            <a:avLst/>
          </a:prstGeom>
          <a:noFill/>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164</a:t>
            </a:fld>
            <a:endParaRPr lang="en"/>
          </a:p>
        </p:txBody>
      </p:sp>
      <p:sp>
        <p:nvSpPr>
          <p:cNvPr id="3" name="Rectangle 2"/>
          <p:cNvSpPr/>
          <p:nvPr/>
        </p:nvSpPr>
        <p:spPr>
          <a:xfrm>
            <a:off x="1187624" y="0"/>
            <a:ext cx="6768752" cy="954107"/>
          </a:xfrm>
          <a:prstGeom prst="rect">
            <a:avLst/>
          </a:prstGeom>
        </p:spPr>
        <p:txBody>
          <a:bodyPr wrap="square">
            <a:spAutoFit/>
          </a:bodyPr>
          <a:lstStyle/>
          <a:p>
            <a:pPr algn="ctr" eaLnBrk="0" hangingPunct="0">
              <a:defRPr/>
            </a:pPr>
            <a:r>
              <a:rPr kumimoji="1"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Smoothing Linear Filters</a:t>
            </a:r>
          </a:p>
          <a:p>
            <a:pPr algn="ctr" eaLnBrk="0" hangingPunct="0">
              <a:defRPr/>
            </a:pPr>
            <a:r>
              <a:rPr kumimoji="1" 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aka Averaging Filters / </a:t>
            </a:r>
            <a:r>
              <a:rPr kumimoji="1" lang="en-US" sz="20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Lowpass</a:t>
            </a:r>
            <a:r>
              <a:rPr kumimoji="1" 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 Filters</a:t>
            </a:r>
          </a:p>
        </p:txBody>
      </p:sp>
      <p:sp>
        <p:nvSpPr>
          <p:cNvPr id="4" name="Rectangle 3"/>
          <p:cNvSpPr/>
          <p:nvPr/>
        </p:nvSpPr>
        <p:spPr>
          <a:xfrm>
            <a:off x="539552" y="1347614"/>
            <a:ext cx="8064896" cy="3287054"/>
          </a:xfrm>
          <a:prstGeom prst="rect">
            <a:avLst/>
          </a:prstGeom>
        </p:spPr>
        <p:txBody>
          <a:bodyPr wrap="square">
            <a:spAutoFit/>
          </a:bodyPr>
          <a:lstStyle/>
          <a:p>
            <a:pPr marL="342900" indent="-342900" algn="just">
              <a:lnSpc>
                <a:spcPct val="90000"/>
              </a:lnSpc>
              <a:spcBef>
                <a:spcPct val="20000"/>
              </a:spcBef>
              <a:spcAft>
                <a:spcPts val="1200"/>
              </a:spcAft>
              <a:buFontTx/>
              <a:buBlip>
                <a:blip r:embed="rId2"/>
              </a:buBlip>
              <a:defRPr/>
            </a:pPr>
            <a:r>
              <a:rPr lang="en-US" sz="2800" dirty="0">
                <a:latin typeface="+mn-lt"/>
                <a:cs typeface="Angsana New"/>
              </a:rPr>
              <a:t>Linear spatial filter is simply the average of the pixels contained in the neighborhood of the filter mask.</a:t>
            </a:r>
          </a:p>
          <a:p>
            <a:pPr marL="342900" indent="-342900" algn="just">
              <a:lnSpc>
                <a:spcPct val="90000"/>
              </a:lnSpc>
              <a:spcBef>
                <a:spcPct val="20000"/>
              </a:spcBef>
              <a:spcAft>
                <a:spcPts val="1200"/>
              </a:spcAft>
              <a:buFontTx/>
              <a:buBlip>
                <a:blip r:embed="rId2"/>
              </a:buBlip>
              <a:defRPr/>
            </a:pPr>
            <a:r>
              <a:rPr lang="en-US" sz="2800" dirty="0">
                <a:latin typeface="+mn-lt"/>
                <a:cs typeface="Angsana New"/>
              </a:rPr>
              <a:t>Sometimes called “averaging filters”.</a:t>
            </a:r>
          </a:p>
          <a:p>
            <a:pPr marL="342900" indent="-342900" algn="just">
              <a:lnSpc>
                <a:spcPct val="90000"/>
              </a:lnSpc>
              <a:spcBef>
                <a:spcPct val="20000"/>
              </a:spcBef>
              <a:spcAft>
                <a:spcPts val="1200"/>
              </a:spcAft>
              <a:buFontTx/>
              <a:buBlip>
                <a:blip r:embed="rId2"/>
              </a:buBlip>
              <a:defRPr/>
            </a:pPr>
            <a:r>
              <a:rPr lang="en-US" sz="2800" dirty="0">
                <a:solidFill>
                  <a:srgbClr val="C00000"/>
                </a:solidFill>
                <a:latin typeface="+mn-lt"/>
                <a:cs typeface="Angsana New"/>
              </a:rPr>
              <a:t>The idea is replacing the value of every pixel in an image by the average of the gray levels in the neighborhood defined by the filter mask.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5125"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02C06CC0-5364-453D-B69E-955B3AE966F5}" type="slidenum">
              <a:rPr lang="en-GB" smtClean="0"/>
              <a:pPr algn="r"/>
              <a:t>165</a:t>
            </a:fld>
            <a:endParaRPr lang="en-GB" dirty="0"/>
          </a:p>
        </p:txBody>
      </p:sp>
      <p:sp>
        <p:nvSpPr>
          <p:cNvPr id="29" name="Rectangle 2"/>
          <p:cNvSpPr txBox="1">
            <a:spLocks noChangeArrowheads="1"/>
          </p:cNvSpPr>
          <p:nvPr/>
        </p:nvSpPr>
        <p:spPr bwMode="auto">
          <a:xfrm>
            <a:off x="571472" y="321469"/>
            <a:ext cx="8072494" cy="857250"/>
          </a:xfrm>
          <a:prstGeom prst="rect">
            <a:avLst/>
          </a:prstGeom>
          <a:noFill/>
          <a:ln w="9525">
            <a:noFill/>
            <a:miter lim="800000"/>
            <a:headEnd/>
            <a:tailEnd/>
          </a:ln>
          <a:effectLst/>
        </p:spPr>
        <p:txBody>
          <a:bodyPr anchor="ctr"/>
          <a:lstStyle/>
          <a:p>
            <a:pPr algn="ctr">
              <a:defRPr/>
            </a:pPr>
            <a: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Angsana New"/>
              </a:rPr>
              <a:t>Two 3x3</a:t>
            </a:r>
            <a:b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Angsana New"/>
              </a:rPr>
            </a:br>
            <a: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Angsana New"/>
              </a:rPr>
              <a:t> Smoothing Linear Filters</a:t>
            </a:r>
          </a:p>
        </p:txBody>
      </p:sp>
      <p:grpSp>
        <p:nvGrpSpPr>
          <p:cNvPr id="2" name="Group 25"/>
          <p:cNvGrpSpPr>
            <a:grpSpLocks/>
          </p:cNvGrpSpPr>
          <p:nvPr/>
        </p:nvGrpSpPr>
        <p:grpSpPr bwMode="auto">
          <a:xfrm>
            <a:off x="1285852" y="2035965"/>
            <a:ext cx="2514600" cy="1885950"/>
            <a:chOff x="960" y="1776"/>
            <a:chExt cx="1584" cy="1584"/>
          </a:xfrm>
        </p:grpSpPr>
        <p:sp>
          <p:nvSpPr>
            <p:cNvPr id="31" name="Rectangle 4"/>
            <p:cNvSpPr>
              <a:spLocks noChangeArrowheads="1"/>
            </p:cNvSpPr>
            <p:nvPr/>
          </p:nvSpPr>
          <p:spPr bwMode="auto">
            <a:xfrm>
              <a:off x="960"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dirty="0">
                  <a:solidFill>
                    <a:sysClr val="windowText" lastClr="000000"/>
                  </a:solidFill>
                </a:rPr>
                <a:t>1</a:t>
              </a:r>
              <a:endParaRPr lang="th-TH" sz="2800" kern="0" dirty="0">
                <a:solidFill>
                  <a:sysClr val="windowText" lastClr="000000"/>
                </a:solidFill>
              </a:endParaRPr>
            </a:p>
          </p:txBody>
        </p:sp>
        <p:sp>
          <p:nvSpPr>
            <p:cNvPr id="32" name="Rectangle 5"/>
            <p:cNvSpPr>
              <a:spLocks noChangeArrowheads="1"/>
            </p:cNvSpPr>
            <p:nvPr/>
          </p:nvSpPr>
          <p:spPr bwMode="auto">
            <a:xfrm>
              <a:off x="1488"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dirty="0">
                  <a:solidFill>
                    <a:sysClr val="windowText" lastClr="000000"/>
                  </a:solidFill>
                </a:rPr>
                <a:t>1</a:t>
              </a:r>
              <a:endParaRPr lang="th-TH" sz="2800" kern="0" dirty="0">
                <a:solidFill>
                  <a:sysClr val="windowText" lastClr="000000"/>
                </a:solidFill>
              </a:endParaRPr>
            </a:p>
          </p:txBody>
        </p:sp>
        <p:sp>
          <p:nvSpPr>
            <p:cNvPr id="33" name="Rectangle 6"/>
            <p:cNvSpPr>
              <a:spLocks noChangeArrowheads="1"/>
            </p:cNvSpPr>
            <p:nvPr/>
          </p:nvSpPr>
          <p:spPr bwMode="auto">
            <a:xfrm>
              <a:off x="2016"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4" name="Rectangle 7"/>
            <p:cNvSpPr>
              <a:spLocks noChangeArrowheads="1"/>
            </p:cNvSpPr>
            <p:nvPr/>
          </p:nvSpPr>
          <p:spPr bwMode="auto">
            <a:xfrm>
              <a:off x="960"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5" name="Rectangle 8"/>
            <p:cNvSpPr>
              <a:spLocks noChangeArrowheads="1"/>
            </p:cNvSpPr>
            <p:nvPr/>
          </p:nvSpPr>
          <p:spPr bwMode="auto">
            <a:xfrm>
              <a:off x="1488"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6" name="Rectangle 9"/>
            <p:cNvSpPr>
              <a:spLocks noChangeArrowheads="1"/>
            </p:cNvSpPr>
            <p:nvPr/>
          </p:nvSpPr>
          <p:spPr bwMode="auto">
            <a:xfrm>
              <a:off x="2016"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dirty="0">
                  <a:solidFill>
                    <a:sysClr val="windowText" lastClr="000000"/>
                  </a:solidFill>
                </a:rPr>
                <a:t>1</a:t>
              </a:r>
              <a:endParaRPr lang="th-TH" sz="2800" kern="0" dirty="0">
                <a:solidFill>
                  <a:sysClr val="windowText" lastClr="000000"/>
                </a:solidFill>
              </a:endParaRPr>
            </a:p>
          </p:txBody>
        </p:sp>
        <p:sp>
          <p:nvSpPr>
            <p:cNvPr id="37" name="Rectangle 10"/>
            <p:cNvSpPr>
              <a:spLocks noChangeArrowheads="1"/>
            </p:cNvSpPr>
            <p:nvPr/>
          </p:nvSpPr>
          <p:spPr bwMode="auto">
            <a:xfrm>
              <a:off x="960"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8" name="Rectangle 11"/>
            <p:cNvSpPr>
              <a:spLocks noChangeArrowheads="1"/>
            </p:cNvSpPr>
            <p:nvPr/>
          </p:nvSpPr>
          <p:spPr bwMode="auto">
            <a:xfrm>
              <a:off x="1488"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9" name="Rectangle 12"/>
            <p:cNvSpPr>
              <a:spLocks noChangeArrowheads="1"/>
            </p:cNvSpPr>
            <p:nvPr/>
          </p:nvSpPr>
          <p:spPr bwMode="auto">
            <a:xfrm>
              <a:off x="2016"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grpSp>
      <p:grpSp>
        <p:nvGrpSpPr>
          <p:cNvPr id="3" name="Group 24"/>
          <p:cNvGrpSpPr>
            <a:grpSpLocks/>
          </p:cNvGrpSpPr>
          <p:nvPr/>
        </p:nvGrpSpPr>
        <p:grpSpPr bwMode="auto">
          <a:xfrm>
            <a:off x="5553052" y="2035965"/>
            <a:ext cx="2514600" cy="1885950"/>
            <a:chOff x="2976" y="1776"/>
            <a:chExt cx="1584" cy="1584"/>
          </a:xfrm>
        </p:grpSpPr>
        <p:sp>
          <p:nvSpPr>
            <p:cNvPr id="41" name="Rectangle 15"/>
            <p:cNvSpPr>
              <a:spLocks noChangeArrowheads="1"/>
            </p:cNvSpPr>
            <p:nvPr/>
          </p:nvSpPr>
          <p:spPr bwMode="auto">
            <a:xfrm>
              <a:off x="2976" y="1776"/>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2" name="Rectangle 16"/>
            <p:cNvSpPr>
              <a:spLocks noChangeArrowheads="1"/>
            </p:cNvSpPr>
            <p:nvPr/>
          </p:nvSpPr>
          <p:spPr bwMode="auto">
            <a:xfrm>
              <a:off x="3504" y="1776"/>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2</a:t>
              </a:r>
              <a:endParaRPr lang="th-TH" sz="2800" kern="0">
                <a:solidFill>
                  <a:sysClr val="windowText" lastClr="000000"/>
                </a:solidFill>
              </a:endParaRPr>
            </a:p>
          </p:txBody>
        </p:sp>
        <p:sp>
          <p:nvSpPr>
            <p:cNvPr id="43" name="Rectangle 17"/>
            <p:cNvSpPr>
              <a:spLocks noChangeArrowheads="1"/>
            </p:cNvSpPr>
            <p:nvPr/>
          </p:nvSpPr>
          <p:spPr bwMode="auto">
            <a:xfrm>
              <a:off x="4032" y="1776"/>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4" name="Rectangle 18"/>
            <p:cNvSpPr>
              <a:spLocks noChangeArrowheads="1"/>
            </p:cNvSpPr>
            <p:nvPr/>
          </p:nvSpPr>
          <p:spPr bwMode="auto">
            <a:xfrm>
              <a:off x="2976" y="2304"/>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2</a:t>
              </a:r>
              <a:endParaRPr lang="th-TH" sz="2800" kern="0">
                <a:solidFill>
                  <a:sysClr val="windowText" lastClr="000000"/>
                </a:solidFill>
              </a:endParaRPr>
            </a:p>
          </p:txBody>
        </p:sp>
        <p:sp>
          <p:nvSpPr>
            <p:cNvPr id="45" name="Rectangle 19"/>
            <p:cNvSpPr>
              <a:spLocks noChangeArrowheads="1"/>
            </p:cNvSpPr>
            <p:nvPr/>
          </p:nvSpPr>
          <p:spPr bwMode="auto">
            <a:xfrm>
              <a:off x="3504" y="2304"/>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4</a:t>
              </a:r>
              <a:endParaRPr lang="th-TH" sz="2800" kern="0">
                <a:solidFill>
                  <a:sysClr val="windowText" lastClr="000000"/>
                </a:solidFill>
              </a:endParaRPr>
            </a:p>
          </p:txBody>
        </p:sp>
        <p:sp>
          <p:nvSpPr>
            <p:cNvPr id="46" name="Rectangle 20"/>
            <p:cNvSpPr>
              <a:spLocks noChangeArrowheads="1"/>
            </p:cNvSpPr>
            <p:nvPr/>
          </p:nvSpPr>
          <p:spPr bwMode="auto">
            <a:xfrm>
              <a:off x="4032" y="2304"/>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2</a:t>
              </a:r>
              <a:endParaRPr lang="th-TH" sz="2800" kern="0">
                <a:solidFill>
                  <a:sysClr val="windowText" lastClr="000000"/>
                </a:solidFill>
              </a:endParaRPr>
            </a:p>
          </p:txBody>
        </p:sp>
        <p:sp>
          <p:nvSpPr>
            <p:cNvPr id="47" name="Rectangle 21"/>
            <p:cNvSpPr>
              <a:spLocks noChangeArrowheads="1"/>
            </p:cNvSpPr>
            <p:nvPr/>
          </p:nvSpPr>
          <p:spPr bwMode="auto">
            <a:xfrm>
              <a:off x="2976" y="2832"/>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8" name="Rectangle 22"/>
            <p:cNvSpPr>
              <a:spLocks noChangeArrowheads="1"/>
            </p:cNvSpPr>
            <p:nvPr/>
          </p:nvSpPr>
          <p:spPr bwMode="auto">
            <a:xfrm>
              <a:off x="3504" y="2832"/>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2</a:t>
              </a:r>
              <a:endParaRPr lang="th-TH" sz="2800" kern="0">
                <a:solidFill>
                  <a:sysClr val="windowText" lastClr="000000"/>
                </a:solidFill>
              </a:endParaRPr>
            </a:p>
          </p:txBody>
        </p:sp>
        <p:sp>
          <p:nvSpPr>
            <p:cNvPr id="49" name="Rectangle 23"/>
            <p:cNvSpPr>
              <a:spLocks noChangeArrowheads="1"/>
            </p:cNvSpPr>
            <p:nvPr/>
          </p:nvSpPr>
          <p:spPr bwMode="auto">
            <a:xfrm>
              <a:off x="4032" y="2832"/>
              <a:ext cx="528" cy="528"/>
            </a:xfrm>
            <a:prstGeom prst="rect">
              <a:avLst/>
            </a:prstGeom>
            <a:solidFill>
              <a:srgbClr val="CCFF99"/>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grpSp>
      <p:graphicFrame>
        <p:nvGraphicFramePr>
          <p:cNvPr id="5122" name="Object 4"/>
          <p:cNvGraphicFramePr>
            <a:graphicFrameLocks noChangeAspect="1"/>
          </p:cNvGraphicFramePr>
          <p:nvPr/>
        </p:nvGraphicFramePr>
        <p:xfrm>
          <a:off x="676253" y="2664615"/>
          <a:ext cx="606425" cy="742950"/>
        </p:xfrm>
        <a:graphic>
          <a:graphicData uri="http://schemas.openxmlformats.org/presentationml/2006/ole">
            <mc:AlternateContent xmlns:mc="http://schemas.openxmlformats.org/markup-compatibility/2006">
              <mc:Choice xmlns:v="urn:schemas-microsoft-com:vml" Requires="v">
                <p:oleObj spid="_x0000_s453652" name="Equation" r:id="rId4" imgW="241200" imgH="393480" progId="Equation.3">
                  <p:embed/>
                </p:oleObj>
              </mc:Choice>
              <mc:Fallback>
                <p:oleObj name="Equation" r:id="rId4" imgW="24120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53" y="2664615"/>
                        <a:ext cx="606425"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5"/>
          <p:cNvGraphicFramePr>
            <a:graphicFrameLocks noChangeAspect="1"/>
          </p:cNvGraphicFramePr>
          <p:nvPr/>
        </p:nvGraphicFramePr>
        <p:xfrm>
          <a:off x="4714852" y="2607465"/>
          <a:ext cx="766762" cy="742950"/>
        </p:xfrm>
        <a:graphic>
          <a:graphicData uri="http://schemas.openxmlformats.org/presentationml/2006/ole">
            <mc:AlternateContent xmlns:mc="http://schemas.openxmlformats.org/markup-compatibility/2006">
              <mc:Choice xmlns:v="urn:schemas-microsoft-com:vml" Requires="v">
                <p:oleObj spid="_x0000_s453653" name="Equation" r:id="rId6" imgW="304560" imgH="393480" progId="Equation.3">
                  <p:embed/>
                </p:oleObj>
              </mc:Choice>
              <mc:Fallback>
                <p:oleObj name="Equation" r:id="rId6" imgW="304560" imgH="3934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4852" y="2607465"/>
                        <a:ext cx="766762"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Text Box 29"/>
          <p:cNvSpPr txBox="1">
            <a:spLocks noChangeArrowheads="1"/>
          </p:cNvSpPr>
          <p:nvPr/>
        </p:nvSpPr>
        <p:spPr bwMode="auto">
          <a:xfrm>
            <a:off x="1209652" y="4036215"/>
            <a:ext cx="3046027" cy="52322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800" kern="0" dirty="0">
                <a:solidFill>
                  <a:sysClr val="windowText" lastClr="000000"/>
                </a:solidFill>
                <a:latin typeface="+mn-lt"/>
              </a:rPr>
              <a:t>Standard average</a:t>
            </a:r>
          </a:p>
        </p:txBody>
      </p:sp>
      <p:sp>
        <p:nvSpPr>
          <p:cNvPr id="53" name="Text Box 30"/>
          <p:cNvSpPr txBox="1">
            <a:spLocks noChangeArrowheads="1"/>
          </p:cNvSpPr>
          <p:nvPr/>
        </p:nvSpPr>
        <p:spPr bwMode="auto">
          <a:xfrm>
            <a:off x="5464152" y="4046931"/>
            <a:ext cx="3105337" cy="52322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800" kern="0">
                <a:solidFill>
                  <a:sysClr val="windowText" lastClr="000000"/>
                </a:solidFill>
                <a:latin typeface="+mn-lt"/>
              </a:rPr>
              <a:t>Weighted average</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6149"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37D88F8A-5FE9-4A4D-808D-1D7CDA55490E}" type="slidenum">
              <a:rPr lang="en-GB" smtClean="0"/>
              <a:pPr algn="r"/>
              <a:t>166</a:t>
            </a:fld>
            <a:endParaRPr lang="en-GB"/>
          </a:p>
        </p:txBody>
      </p:sp>
      <p:sp>
        <p:nvSpPr>
          <p:cNvPr id="33" name="Rectangle 2"/>
          <p:cNvSpPr txBox="1">
            <a:spLocks noChangeArrowheads="1"/>
          </p:cNvSpPr>
          <p:nvPr/>
        </p:nvSpPr>
        <p:spPr bwMode="auto">
          <a:xfrm>
            <a:off x="1000100" y="375032"/>
            <a:ext cx="7772400" cy="857250"/>
          </a:xfrm>
          <a:prstGeom prst="rect">
            <a:avLst/>
          </a:prstGeom>
          <a:noFill/>
          <a:ln w="9525">
            <a:noFill/>
            <a:miter lim="800000"/>
            <a:headEnd/>
            <a:tailEnd/>
          </a:ln>
          <a:effectLst/>
        </p:spPr>
        <p:txBody>
          <a:bodyPr anchor="ctr">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sz="4400" b="1" i="1" kern="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a:ea typeface="+mj-ea"/>
                <a:cs typeface="+mj-cs"/>
              </a:rPr>
              <a:t>5x5 Smoothing Linear Filters</a:t>
            </a:r>
          </a:p>
        </p:txBody>
      </p:sp>
      <p:grpSp>
        <p:nvGrpSpPr>
          <p:cNvPr id="2" name="Group 29"/>
          <p:cNvGrpSpPr>
            <a:grpSpLocks/>
          </p:cNvGrpSpPr>
          <p:nvPr/>
        </p:nvGrpSpPr>
        <p:grpSpPr bwMode="auto">
          <a:xfrm>
            <a:off x="3640138" y="1538288"/>
            <a:ext cx="4191000" cy="3143250"/>
            <a:chOff x="1584" y="1248"/>
            <a:chExt cx="2640" cy="2640"/>
          </a:xfrm>
        </p:grpSpPr>
        <p:sp>
          <p:nvSpPr>
            <p:cNvPr id="35" name="Rectangle 4"/>
            <p:cNvSpPr>
              <a:spLocks noChangeArrowheads="1"/>
            </p:cNvSpPr>
            <p:nvPr/>
          </p:nvSpPr>
          <p:spPr bwMode="auto">
            <a:xfrm>
              <a:off x="1584"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6" name="Rectangle 5"/>
            <p:cNvSpPr>
              <a:spLocks noChangeArrowheads="1"/>
            </p:cNvSpPr>
            <p:nvPr/>
          </p:nvSpPr>
          <p:spPr bwMode="auto">
            <a:xfrm>
              <a:off x="2112"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7" name="Rectangle 6"/>
            <p:cNvSpPr>
              <a:spLocks noChangeArrowheads="1"/>
            </p:cNvSpPr>
            <p:nvPr/>
          </p:nvSpPr>
          <p:spPr bwMode="auto">
            <a:xfrm>
              <a:off x="2640"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8" name="Rectangle 7"/>
            <p:cNvSpPr>
              <a:spLocks noChangeArrowheads="1"/>
            </p:cNvSpPr>
            <p:nvPr/>
          </p:nvSpPr>
          <p:spPr bwMode="auto">
            <a:xfrm>
              <a:off x="1584"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39" name="Rectangle 8"/>
            <p:cNvSpPr>
              <a:spLocks noChangeArrowheads="1"/>
            </p:cNvSpPr>
            <p:nvPr/>
          </p:nvSpPr>
          <p:spPr bwMode="auto">
            <a:xfrm>
              <a:off x="2112"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0" name="Rectangle 9"/>
            <p:cNvSpPr>
              <a:spLocks noChangeArrowheads="1"/>
            </p:cNvSpPr>
            <p:nvPr/>
          </p:nvSpPr>
          <p:spPr bwMode="auto">
            <a:xfrm>
              <a:off x="2640"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1" name="Rectangle 10"/>
            <p:cNvSpPr>
              <a:spLocks noChangeArrowheads="1"/>
            </p:cNvSpPr>
            <p:nvPr/>
          </p:nvSpPr>
          <p:spPr bwMode="auto">
            <a:xfrm>
              <a:off x="1584"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2" name="Rectangle 11"/>
            <p:cNvSpPr>
              <a:spLocks noChangeArrowheads="1"/>
            </p:cNvSpPr>
            <p:nvPr/>
          </p:nvSpPr>
          <p:spPr bwMode="auto">
            <a:xfrm>
              <a:off x="2112"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3" name="Rectangle 12"/>
            <p:cNvSpPr>
              <a:spLocks noChangeArrowheads="1"/>
            </p:cNvSpPr>
            <p:nvPr/>
          </p:nvSpPr>
          <p:spPr bwMode="auto">
            <a:xfrm>
              <a:off x="2640"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4" name="Rectangle 13"/>
            <p:cNvSpPr>
              <a:spLocks noChangeArrowheads="1"/>
            </p:cNvSpPr>
            <p:nvPr/>
          </p:nvSpPr>
          <p:spPr bwMode="auto">
            <a:xfrm>
              <a:off x="3168"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5" name="Rectangle 14"/>
            <p:cNvSpPr>
              <a:spLocks noChangeArrowheads="1"/>
            </p:cNvSpPr>
            <p:nvPr/>
          </p:nvSpPr>
          <p:spPr bwMode="auto">
            <a:xfrm>
              <a:off x="3168"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6" name="Rectangle 15"/>
            <p:cNvSpPr>
              <a:spLocks noChangeArrowheads="1"/>
            </p:cNvSpPr>
            <p:nvPr/>
          </p:nvSpPr>
          <p:spPr bwMode="auto">
            <a:xfrm>
              <a:off x="3168"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7" name="Rectangle 16"/>
            <p:cNvSpPr>
              <a:spLocks noChangeArrowheads="1"/>
            </p:cNvSpPr>
            <p:nvPr/>
          </p:nvSpPr>
          <p:spPr bwMode="auto">
            <a:xfrm>
              <a:off x="3696" y="1776"/>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8" name="Rectangle 17"/>
            <p:cNvSpPr>
              <a:spLocks noChangeArrowheads="1"/>
            </p:cNvSpPr>
            <p:nvPr/>
          </p:nvSpPr>
          <p:spPr bwMode="auto">
            <a:xfrm>
              <a:off x="3696" y="2304"/>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49" name="Rectangle 18"/>
            <p:cNvSpPr>
              <a:spLocks noChangeArrowheads="1"/>
            </p:cNvSpPr>
            <p:nvPr/>
          </p:nvSpPr>
          <p:spPr bwMode="auto">
            <a:xfrm>
              <a:off x="3696" y="2832"/>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0" name="Rectangle 19"/>
            <p:cNvSpPr>
              <a:spLocks noChangeArrowheads="1"/>
            </p:cNvSpPr>
            <p:nvPr/>
          </p:nvSpPr>
          <p:spPr bwMode="auto">
            <a:xfrm>
              <a:off x="1584"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1" name="Rectangle 20"/>
            <p:cNvSpPr>
              <a:spLocks noChangeArrowheads="1"/>
            </p:cNvSpPr>
            <p:nvPr/>
          </p:nvSpPr>
          <p:spPr bwMode="auto">
            <a:xfrm>
              <a:off x="2112"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2" name="Rectangle 21"/>
            <p:cNvSpPr>
              <a:spLocks noChangeArrowheads="1"/>
            </p:cNvSpPr>
            <p:nvPr/>
          </p:nvSpPr>
          <p:spPr bwMode="auto">
            <a:xfrm>
              <a:off x="2640"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3" name="Rectangle 22"/>
            <p:cNvSpPr>
              <a:spLocks noChangeArrowheads="1"/>
            </p:cNvSpPr>
            <p:nvPr/>
          </p:nvSpPr>
          <p:spPr bwMode="auto">
            <a:xfrm>
              <a:off x="3168"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4" name="Rectangle 23"/>
            <p:cNvSpPr>
              <a:spLocks noChangeArrowheads="1"/>
            </p:cNvSpPr>
            <p:nvPr/>
          </p:nvSpPr>
          <p:spPr bwMode="auto">
            <a:xfrm>
              <a:off x="3696" y="1248"/>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5" name="Rectangle 24"/>
            <p:cNvSpPr>
              <a:spLocks noChangeArrowheads="1"/>
            </p:cNvSpPr>
            <p:nvPr/>
          </p:nvSpPr>
          <p:spPr bwMode="auto">
            <a:xfrm>
              <a:off x="1584"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6" name="Rectangle 25"/>
            <p:cNvSpPr>
              <a:spLocks noChangeArrowheads="1"/>
            </p:cNvSpPr>
            <p:nvPr/>
          </p:nvSpPr>
          <p:spPr bwMode="auto">
            <a:xfrm>
              <a:off x="2112"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7" name="Rectangle 26"/>
            <p:cNvSpPr>
              <a:spLocks noChangeArrowheads="1"/>
            </p:cNvSpPr>
            <p:nvPr/>
          </p:nvSpPr>
          <p:spPr bwMode="auto">
            <a:xfrm>
              <a:off x="2640"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8" name="Rectangle 27"/>
            <p:cNvSpPr>
              <a:spLocks noChangeArrowheads="1"/>
            </p:cNvSpPr>
            <p:nvPr/>
          </p:nvSpPr>
          <p:spPr bwMode="auto">
            <a:xfrm>
              <a:off x="3168"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sp>
          <p:nvSpPr>
            <p:cNvPr id="59" name="Rectangle 28"/>
            <p:cNvSpPr>
              <a:spLocks noChangeArrowheads="1"/>
            </p:cNvSpPr>
            <p:nvPr/>
          </p:nvSpPr>
          <p:spPr bwMode="auto">
            <a:xfrm>
              <a:off x="3696" y="3360"/>
              <a:ext cx="528" cy="528"/>
            </a:xfrm>
            <a:prstGeom prst="rect">
              <a:avLst/>
            </a:prstGeom>
            <a:solidFill>
              <a:srgbClr val="FFFF66"/>
            </a:solidFill>
            <a:ln w="9525">
              <a:solidFill>
                <a:srgbClr val="000000"/>
              </a:solidFill>
              <a:miter lim="800000"/>
              <a:headEnd/>
              <a:tailEnd/>
            </a:ln>
            <a:effectLst/>
          </p:spPr>
          <p:txBody>
            <a:bodyPr wrap="none" anchor="ctr"/>
            <a:lstStyle/>
            <a:p>
              <a:pPr algn="ctr" fontAlgn="auto">
                <a:spcBef>
                  <a:spcPts val="0"/>
                </a:spcBef>
                <a:spcAft>
                  <a:spcPts val="0"/>
                </a:spcAft>
                <a:defRPr/>
              </a:pPr>
              <a:r>
                <a:rPr lang="en-US" sz="2800" kern="0">
                  <a:solidFill>
                    <a:sysClr val="windowText" lastClr="000000"/>
                  </a:solidFill>
                </a:rPr>
                <a:t>1</a:t>
              </a:r>
              <a:endParaRPr lang="th-TH" sz="2800" kern="0">
                <a:solidFill>
                  <a:sysClr val="windowText" lastClr="000000"/>
                </a:solidFill>
              </a:endParaRPr>
            </a:p>
          </p:txBody>
        </p:sp>
      </p:grpSp>
      <p:graphicFrame>
        <p:nvGraphicFramePr>
          <p:cNvPr id="60" name="Object 4"/>
          <p:cNvGraphicFramePr>
            <a:graphicFrameLocks noChangeAspect="1"/>
          </p:cNvGraphicFramePr>
          <p:nvPr/>
        </p:nvGraphicFramePr>
        <p:xfrm>
          <a:off x="2573339" y="2624138"/>
          <a:ext cx="752475" cy="971550"/>
        </p:xfrm>
        <a:graphic>
          <a:graphicData uri="http://schemas.openxmlformats.org/presentationml/2006/ole">
            <mc:AlternateContent xmlns:mc="http://schemas.openxmlformats.org/markup-compatibility/2006">
              <mc:Choice xmlns:v="urn:schemas-microsoft-com:vml" Requires="v">
                <p:oleObj spid="_x0000_s454676" name="Equation" r:id="rId4" imgW="228600" imgH="393480" progId="Equation.3">
                  <p:embed/>
                </p:oleObj>
              </mc:Choice>
              <mc:Fallback>
                <p:oleObj name="Equation" r:id="rId4" imgW="22860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39" y="2624138"/>
                        <a:ext cx="752475"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5"/>
          <p:cNvGraphicFramePr>
            <a:graphicFrameLocks noChangeAspect="1"/>
          </p:cNvGraphicFramePr>
          <p:nvPr/>
        </p:nvGraphicFramePr>
        <p:xfrm>
          <a:off x="2420939" y="2624138"/>
          <a:ext cx="1044575" cy="971550"/>
        </p:xfrm>
        <a:graphic>
          <a:graphicData uri="http://schemas.openxmlformats.org/presentationml/2006/ole">
            <mc:AlternateContent xmlns:mc="http://schemas.openxmlformats.org/markup-compatibility/2006">
              <mc:Choice xmlns:v="urn:schemas-microsoft-com:vml" Requires="v">
                <p:oleObj spid="_x0000_s454677" name="Equation" r:id="rId6" imgW="317160" imgH="393480" progId="Equation.3">
                  <p:embed/>
                </p:oleObj>
              </mc:Choice>
              <mc:Fallback>
                <p:oleObj name="Equation" r:id="rId6" imgW="317160" imgH="3934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0939" y="2624138"/>
                        <a:ext cx="1044575"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60"/>
                                        </p:tgtEl>
                                        <p:attrNameLst>
                                          <p:attrName>ppt_w</p:attrName>
                                        </p:attrNameLst>
                                      </p:cBhvr>
                                      <p:tavLst>
                                        <p:tav tm="0">
                                          <p:val>
                                            <p:strVal val="ppt_w"/>
                                          </p:val>
                                        </p:tav>
                                        <p:tav tm="100000">
                                          <p:val>
                                            <p:strVal val="ppt_w*0.70"/>
                                          </p:val>
                                        </p:tav>
                                      </p:tavLst>
                                    </p:anim>
                                    <p:anim calcmode="lin" valueType="num">
                                      <p:cBhvr>
                                        <p:cTn id="7" dur="1000"/>
                                        <p:tgtEl>
                                          <p:spTgt spid="60"/>
                                        </p:tgtEl>
                                        <p:attrNameLst>
                                          <p:attrName>ppt_h</p:attrName>
                                        </p:attrNameLst>
                                      </p:cBhvr>
                                      <p:tavLst>
                                        <p:tav tm="0">
                                          <p:val>
                                            <p:strVal val="ppt_h"/>
                                          </p:val>
                                        </p:tav>
                                        <p:tav tm="100000">
                                          <p:val>
                                            <p:strVal val="ppt_h"/>
                                          </p:val>
                                        </p:tav>
                                      </p:tavLst>
                                    </p:anim>
                                    <p:animEffect transition="out" filter="fade">
                                      <p:cBhvr>
                                        <p:cTn id="8" dur="1000"/>
                                        <p:tgtEl>
                                          <p:spTgt spid="60"/>
                                        </p:tgtEl>
                                      </p:cBhvr>
                                    </p:animEffect>
                                    <p:set>
                                      <p:cBhvr>
                                        <p:cTn id="9" dur="1" fill="hold">
                                          <p:stCondLst>
                                            <p:cond delay="999"/>
                                          </p:stCondLst>
                                        </p:cTn>
                                        <p:tgtEl>
                                          <p:spTgt spid="60"/>
                                        </p:tgtEl>
                                        <p:attrNameLst>
                                          <p:attrName>style.visibility</p:attrName>
                                        </p:attrNameLst>
                                      </p:cBhvr>
                                      <p:to>
                                        <p:strVal val="hidden"/>
                                      </p:to>
                                    </p:set>
                                  </p:childTnLst>
                                  <p:subTnLst>
                                    <p:set>
                                      <p:cBhvr override="childStyle">
                                        <p:cTn dur="1" fill="hold" display="0" masterRel="nextClick" afterEffect="1"/>
                                        <p:tgtEl>
                                          <p:spTgt spid="60"/>
                                        </p:tgtEl>
                                        <p:attrNameLst>
                                          <p:attrName>style.visibility</p:attrName>
                                        </p:attrNameLst>
                                      </p:cBhvr>
                                      <p:to>
                                        <p:strVal val="hidden"/>
                                      </p:to>
                                    </p:set>
                                  </p:subTnLst>
                                </p:cTn>
                              </p:par>
                              <p:par>
                                <p:cTn id="10" presetID="1" presetClass="entr" presetSubtype="0" fill="hold" nodeType="withEffect">
                                  <p:stCondLst>
                                    <p:cond delay="0"/>
                                  </p:stCondLst>
                                  <p:childTnLst>
                                    <p:set>
                                      <p:cBhvr>
                                        <p:cTn id="11" dur="1" fill="hold">
                                          <p:stCondLst>
                                            <p:cond delay="49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7172"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B9AD3ADD-17D7-4C85-A1BA-DF35381E37F9}" type="slidenum">
              <a:rPr lang="en-GB" smtClean="0"/>
              <a:pPr algn="r"/>
              <a:t>167</a:t>
            </a:fld>
            <a:endParaRPr lang="en-GB" dirty="0"/>
          </a:p>
        </p:txBody>
      </p:sp>
      <p:sp>
        <p:nvSpPr>
          <p:cNvPr id="7" name="Rectangle 2"/>
          <p:cNvSpPr txBox="1">
            <a:spLocks noChangeArrowheads="1"/>
          </p:cNvSpPr>
          <p:nvPr/>
        </p:nvSpPr>
        <p:spPr bwMode="auto">
          <a:xfrm>
            <a:off x="611560" y="0"/>
            <a:ext cx="8215370" cy="857250"/>
          </a:xfrm>
          <a:prstGeom prst="rect">
            <a:avLst/>
          </a:prstGeom>
          <a:noFill/>
          <a:ln w="9525">
            <a:noFill/>
            <a:miter lim="800000"/>
            <a:headEnd/>
            <a:tailEnd/>
          </a:ln>
          <a:effectLst/>
        </p:spPr>
        <p:txBody>
          <a:bodyPr anchor="ctr"/>
          <a:lstStyle/>
          <a:p>
            <a:pPr algn="ctr">
              <a:defRPr/>
            </a:pPr>
            <a:r>
              <a:rPr lang="en-US" sz="44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a:ea typeface="+mj-ea"/>
                <a:cs typeface="+mj-cs"/>
              </a:rPr>
              <a:t>Smoothing Linear Filters</a:t>
            </a:r>
          </a:p>
        </p:txBody>
      </p:sp>
      <p:sp>
        <p:nvSpPr>
          <p:cNvPr id="8" name="Rectangle 3"/>
          <p:cNvSpPr txBox="1">
            <a:spLocks noChangeArrowheads="1"/>
          </p:cNvSpPr>
          <p:nvPr/>
        </p:nvSpPr>
        <p:spPr bwMode="auto">
          <a:xfrm>
            <a:off x="857224" y="1285866"/>
            <a:ext cx="7558088" cy="3375422"/>
          </a:xfrm>
          <a:prstGeom prst="rect">
            <a:avLst/>
          </a:prstGeom>
          <a:noFill/>
          <a:ln>
            <a:noFill/>
            <a:headEnd/>
            <a:tailEnd/>
          </a:ln>
        </p:spPr>
        <p:style>
          <a:lnRef idx="1">
            <a:schemeClr val="dk1"/>
          </a:lnRef>
          <a:fillRef idx="2">
            <a:schemeClr val="dk1"/>
          </a:fillRef>
          <a:effectRef idx="1">
            <a:schemeClr val="dk1"/>
          </a:effectRef>
          <a:fontRef idx="minor">
            <a:schemeClr val="dk1"/>
          </a:fontRef>
        </p:style>
        <p:txBody>
          <a:bodyPr/>
          <a:lstStyle/>
          <a:p>
            <a:pPr algn="just">
              <a:spcBef>
                <a:spcPct val="20000"/>
              </a:spcBef>
              <a:defRPr/>
            </a:pPr>
            <a:r>
              <a:rPr lang="en-US" sz="3200" kern="0" dirty="0">
                <a:solidFill>
                  <a:srgbClr val="000000"/>
                </a:solidFill>
              </a:rPr>
              <a:t>The general implementation for filtering an M x N image with a weighted averaging filter of size m x n is given by the expression</a:t>
            </a:r>
          </a:p>
        </p:txBody>
      </p:sp>
      <p:graphicFrame>
        <p:nvGraphicFramePr>
          <p:cNvPr id="7170" name="Object 3"/>
          <p:cNvGraphicFramePr>
            <a:graphicFrameLocks noChangeAspect="1"/>
          </p:cNvGraphicFramePr>
          <p:nvPr/>
        </p:nvGraphicFramePr>
        <p:xfrm>
          <a:off x="1593850" y="3217863"/>
          <a:ext cx="6051550" cy="1670050"/>
        </p:xfrm>
        <a:graphic>
          <a:graphicData uri="http://schemas.openxmlformats.org/presentationml/2006/ole">
            <mc:AlternateContent xmlns:mc="http://schemas.openxmlformats.org/markup-compatibility/2006">
              <mc:Choice xmlns:v="urn:schemas-microsoft-com:vml" Requires="v">
                <p:oleObj spid="_x0000_s455691" name="Equation" r:id="rId4" imgW="2311200" imgH="850680" progId="Equation.3">
                  <p:embed/>
                </p:oleObj>
              </mc:Choice>
              <mc:Fallback>
                <p:oleObj name="Equation" r:id="rId4" imgW="2311200" imgH="85068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3850" y="3217863"/>
                        <a:ext cx="6051550" cy="167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36867"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09BF808D-592A-46D2-9CCA-5F6054B584BF}" type="slidenum">
              <a:rPr lang="en-GB" smtClean="0"/>
              <a:pPr algn="r"/>
              <a:t>168</a:t>
            </a:fld>
            <a:endParaRPr lang="en-GB"/>
          </a:p>
        </p:txBody>
      </p:sp>
      <p:sp>
        <p:nvSpPr>
          <p:cNvPr id="13" name="Rectangle 2"/>
          <p:cNvSpPr txBox="1">
            <a:spLocks noChangeArrowheads="1"/>
          </p:cNvSpPr>
          <p:nvPr/>
        </p:nvSpPr>
        <p:spPr bwMode="auto">
          <a:xfrm>
            <a:off x="931864" y="123478"/>
            <a:ext cx="8212137" cy="857250"/>
          </a:xfrm>
          <a:prstGeom prst="rect">
            <a:avLst/>
          </a:prstGeom>
          <a:noFill/>
          <a:ln w="9525">
            <a:noFill/>
            <a:miter lim="800000"/>
            <a:headEnd/>
            <a:tailEnd/>
          </a:ln>
          <a:effectLst/>
        </p:spPr>
        <p:txBody>
          <a:bodyPr anchor="ctr"/>
          <a:lstStyle/>
          <a:p>
            <a:pPr algn="ctr">
              <a:defRPr/>
            </a:pPr>
            <a: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mj-cs"/>
              </a:rPr>
              <a:t>Result of </a:t>
            </a:r>
            <a:b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mj-cs"/>
              </a:rPr>
            </a:br>
            <a:r>
              <a:rPr lang="en-US" sz="4000" b="1" i="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j-ea"/>
                <a:cs typeface="+mj-cs"/>
              </a:rPr>
              <a:t>Smoothing Linear Filters</a:t>
            </a:r>
          </a:p>
        </p:txBody>
      </p:sp>
      <p:pic>
        <p:nvPicPr>
          <p:cNvPr id="36869" name="Picture 3" descr="original_linear_filter"/>
          <p:cNvPicPr>
            <a:picLocks noChangeAspect="1" noChangeArrowheads="1"/>
          </p:cNvPicPr>
          <p:nvPr/>
        </p:nvPicPr>
        <p:blipFill>
          <a:blip r:embed="rId3" cstate="print"/>
          <a:srcRect/>
          <a:stretch>
            <a:fillRect/>
          </a:stretch>
        </p:blipFill>
        <p:spPr bwMode="auto">
          <a:xfrm>
            <a:off x="3857625" y="1178719"/>
            <a:ext cx="2332038" cy="1757363"/>
          </a:xfrm>
          <a:prstGeom prst="rect">
            <a:avLst/>
          </a:prstGeom>
          <a:noFill/>
          <a:ln w="9525">
            <a:noFill/>
            <a:miter lim="800000"/>
            <a:headEnd/>
            <a:tailEnd/>
          </a:ln>
        </p:spPr>
      </p:pic>
      <p:pic>
        <p:nvPicPr>
          <p:cNvPr id="36870" name="Picture 4" descr="3x3_linear_filter"/>
          <p:cNvPicPr>
            <a:picLocks noChangeAspect="1" noChangeArrowheads="1"/>
          </p:cNvPicPr>
          <p:nvPr/>
        </p:nvPicPr>
        <p:blipFill>
          <a:blip r:embed="rId4" cstate="print"/>
          <a:srcRect/>
          <a:stretch>
            <a:fillRect/>
          </a:stretch>
        </p:blipFill>
        <p:spPr bwMode="auto">
          <a:xfrm>
            <a:off x="1436689" y="3214687"/>
            <a:ext cx="2332037" cy="1757363"/>
          </a:xfrm>
          <a:prstGeom prst="rect">
            <a:avLst/>
          </a:prstGeom>
          <a:noFill/>
          <a:ln w="9525">
            <a:noFill/>
            <a:miter lim="800000"/>
            <a:headEnd/>
            <a:tailEnd/>
          </a:ln>
        </p:spPr>
      </p:pic>
      <p:pic>
        <p:nvPicPr>
          <p:cNvPr id="36871" name="Picture 5" descr="5x5_linear_filter"/>
          <p:cNvPicPr>
            <a:picLocks noChangeAspect="1" noChangeArrowheads="1"/>
          </p:cNvPicPr>
          <p:nvPr/>
        </p:nvPicPr>
        <p:blipFill>
          <a:blip r:embed="rId5" cstate="print"/>
          <a:srcRect/>
          <a:stretch>
            <a:fillRect/>
          </a:stretch>
        </p:blipFill>
        <p:spPr bwMode="auto">
          <a:xfrm>
            <a:off x="4033839" y="3214687"/>
            <a:ext cx="2332037" cy="1757363"/>
          </a:xfrm>
          <a:prstGeom prst="rect">
            <a:avLst/>
          </a:prstGeom>
          <a:noFill/>
          <a:ln w="9525">
            <a:noFill/>
            <a:miter lim="800000"/>
            <a:headEnd/>
            <a:tailEnd/>
          </a:ln>
        </p:spPr>
      </p:pic>
      <p:pic>
        <p:nvPicPr>
          <p:cNvPr id="36872" name="Picture 6" descr="7x7_linear_filter"/>
          <p:cNvPicPr>
            <a:picLocks noChangeAspect="1" noChangeArrowheads="1"/>
          </p:cNvPicPr>
          <p:nvPr/>
        </p:nvPicPr>
        <p:blipFill>
          <a:blip r:embed="rId6" cstate="print"/>
          <a:srcRect/>
          <a:stretch>
            <a:fillRect/>
          </a:stretch>
        </p:blipFill>
        <p:spPr bwMode="auto">
          <a:xfrm>
            <a:off x="6572250" y="3214687"/>
            <a:ext cx="2332038" cy="1757363"/>
          </a:xfrm>
          <a:prstGeom prst="rect">
            <a:avLst/>
          </a:prstGeom>
          <a:noFill/>
          <a:ln w="9525">
            <a:noFill/>
            <a:miter lim="800000"/>
            <a:headEnd/>
            <a:tailEnd/>
          </a:ln>
        </p:spPr>
      </p:pic>
      <p:sp>
        <p:nvSpPr>
          <p:cNvPr id="18" name="Text Box 7"/>
          <p:cNvSpPr txBox="1">
            <a:spLocks noChangeArrowheads="1"/>
          </p:cNvSpPr>
          <p:nvPr/>
        </p:nvSpPr>
        <p:spPr bwMode="auto">
          <a:xfrm>
            <a:off x="1461803" y="2787774"/>
            <a:ext cx="910827" cy="4616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kern="0" dirty="0">
                <a:latin typeface="+mn-lt"/>
              </a:rPr>
              <a:t>[3x3]</a:t>
            </a:r>
          </a:p>
        </p:txBody>
      </p:sp>
      <p:sp>
        <p:nvSpPr>
          <p:cNvPr id="19" name="Text Box 8"/>
          <p:cNvSpPr txBox="1">
            <a:spLocks noChangeArrowheads="1"/>
          </p:cNvSpPr>
          <p:nvPr/>
        </p:nvSpPr>
        <p:spPr bwMode="auto">
          <a:xfrm>
            <a:off x="4058953" y="2787774"/>
            <a:ext cx="894797" cy="4616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kern="0">
                <a:latin typeface="+mn-lt"/>
              </a:rPr>
              <a:t>[5x5]</a:t>
            </a:r>
          </a:p>
        </p:txBody>
      </p:sp>
      <p:sp>
        <p:nvSpPr>
          <p:cNvPr id="20" name="Text Box 9"/>
          <p:cNvSpPr txBox="1">
            <a:spLocks noChangeArrowheads="1"/>
          </p:cNvSpPr>
          <p:nvPr/>
        </p:nvSpPr>
        <p:spPr bwMode="auto">
          <a:xfrm>
            <a:off x="6573553" y="2787774"/>
            <a:ext cx="878767" cy="4616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kern="0">
                <a:latin typeface="+mn-lt"/>
              </a:rPr>
              <a:t>[7x7]</a:t>
            </a:r>
          </a:p>
        </p:txBody>
      </p:sp>
      <p:sp>
        <p:nvSpPr>
          <p:cNvPr id="21" name="Text Box 10"/>
          <p:cNvSpPr txBox="1">
            <a:spLocks noChangeArrowheads="1"/>
          </p:cNvSpPr>
          <p:nvPr/>
        </p:nvSpPr>
        <p:spPr bwMode="auto">
          <a:xfrm>
            <a:off x="1428729" y="1232288"/>
            <a:ext cx="2228495" cy="4616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kern="0" dirty="0">
                <a:latin typeface="+mn-lt"/>
              </a:rPr>
              <a:t>Original Image</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169</a:t>
            </a:fld>
            <a:endParaRPr lang="en" dirty="0"/>
          </a:p>
        </p:txBody>
      </p:sp>
      <p:sp>
        <p:nvSpPr>
          <p:cNvPr id="4" name="Rectangle 3"/>
          <p:cNvSpPr/>
          <p:nvPr/>
        </p:nvSpPr>
        <p:spPr>
          <a:xfrm>
            <a:off x="1948239" y="195486"/>
            <a:ext cx="6008137" cy="646331"/>
          </a:xfrm>
          <a:prstGeom prst="rect">
            <a:avLst/>
          </a:prstGeom>
        </p:spPr>
        <p:txBody>
          <a:bodyPr wrap="square">
            <a:spAutoFit/>
          </a:bodyPr>
          <a:lstStyle/>
          <a:p>
            <a:pPr algn="ctr" eaLnBrk="0" hangingPunct="0">
              <a:defRPr/>
            </a:pPr>
            <a:r>
              <a:rPr kumimoji="1"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Order-Statistics Filters</a:t>
            </a:r>
          </a:p>
        </p:txBody>
      </p:sp>
      <p:sp>
        <p:nvSpPr>
          <p:cNvPr id="6" name="Rectangle 3"/>
          <p:cNvSpPr txBox="1">
            <a:spLocks noChangeArrowheads="1"/>
          </p:cNvSpPr>
          <p:nvPr/>
        </p:nvSpPr>
        <p:spPr bwMode="auto">
          <a:xfrm>
            <a:off x="1331640" y="1028700"/>
            <a:ext cx="7272808" cy="4114800"/>
          </a:xfrm>
          <a:prstGeom prst="rect">
            <a:avLst/>
          </a:prstGeom>
          <a:noFill/>
          <a:ln w="9525">
            <a:noFill/>
            <a:miter lim="800000"/>
            <a:headEnd/>
            <a:tailEnd/>
          </a:ln>
          <a:effectLst/>
        </p:spPr>
        <p:txBody>
          <a:bodyPr/>
          <a:lstStyle/>
          <a:p>
            <a:pPr marL="625475" marR="0" lvl="0" indent="-625475" defTabSz="914400" eaLnBrk="1" fontAlgn="auto" latinLnBrk="0" hangingPunct="1">
              <a:lnSpc>
                <a:spcPct val="100000"/>
              </a:lnSpc>
              <a:spcBef>
                <a:spcPct val="20000"/>
              </a:spcBef>
              <a:spcAft>
                <a:spcPts val="1800"/>
              </a:spcAft>
              <a:buClrTx/>
              <a:buSzTx/>
              <a:buFontTx/>
              <a:buBlip>
                <a:blip r:embed="rId2"/>
              </a:buBlip>
              <a:tabLst/>
              <a:defRPr/>
            </a:pPr>
            <a:r>
              <a:rPr kumimoji="0" lang="en-US" sz="2800" b="0" i="0" u="none" strike="noStrike" kern="0" cap="none" spc="0" normalizeH="0" baseline="0" noProof="0" dirty="0">
                <a:ln>
                  <a:noFill/>
                </a:ln>
                <a:solidFill>
                  <a:schemeClr val="tx1"/>
                </a:solidFill>
                <a:effectLst/>
                <a:uLnTx/>
                <a:uFillTx/>
                <a:latin typeface="+mn-lt"/>
                <a:cs typeface="Angsana New"/>
              </a:rPr>
              <a:t>Order-statistics filters are nonlinear spatial filters whose response is based on </a:t>
            </a:r>
            <a:r>
              <a:rPr kumimoji="0" lang="en-US" sz="2800" b="0" i="0" u="none" strike="noStrike" kern="0" cap="none" spc="0" normalizeH="0" baseline="0" noProof="0" dirty="0">
                <a:ln>
                  <a:noFill/>
                </a:ln>
                <a:solidFill>
                  <a:srgbClr val="C00000"/>
                </a:solidFill>
                <a:effectLst/>
                <a:uLnTx/>
                <a:uFillTx/>
                <a:latin typeface="+mn-lt"/>
                <a:cs typeface="Angsana New"/>
              </a:rPr>
              <a:t>ordering (ranking) the pixels</a:t>
            </a:r>
            <a:r>
              <a:rPr kumimoji="0" lang="en-US" sz="2800" b="0" i="0" u="none" strike="noStrike" kern="0" cap="none" spc="0" normalizeH="0" baseline="0" noProof="0" dirty="0">
                <a:ln>
                  <a:noFill/>
                </a:ln>
                <a:solidFill>
                  <a:schemeClr val="tx1"/>
                </a:solidFill>
                <a:effectLst/>
                <a:uLnTx/>
                <a:uFillTx/>
                <a:latin typeface="+mn-lt"/>
                <a:cs typeface="Angsana New"/>
              </a:rPr>
              <a:t> contained in the image area encompassed by the filter, and then replacing the value of the center pixel with the value determined by the ranking result.</a:t>
            </a:r>
          </a:p>
          <a:p>
            <a:pPr marL="625475" marR="0" lvl="0" indent="-625475" defTabSz="914400" eaLnBrk="1" fontAlgn="auto" latinLnBrk="0" hangingPunct="1">
              <a:lnSpc>
                <a:spcPct val="100000"/>
              </a:lnSpc>
              <a:spcBef>
                <a:spcPct val="20000"/>
              </a:spcBef>
              <a:spcAft>
                <a:spcPts val="1800"/>
              </a:spcAft>
              <a:buClrTx/>
              <a:buSzTx/>
              <a:buFontTx/>
              <a:buBlip>
                <a:blip r:embed="rId2"/>
              </a:buBlip>
              <a:tabLst/>
              <a:defRPr/>
            </a:pPr>
            <a:r>
              <a:rPr kumimoji="0" lang="en-US" sz="2800" b="0" i="0" u="none" strike="noStrike" kern="0" cap="none" spc="0" normalizeH="0" baseline="0" noProof="0" dirty="0">
                <a:ln>
                  <a:noFill/>
                </a:ln>
                <a:solidFill>
                  <a:schemeClr val="tx1"/>
                </a:solidFill>
                <a:effectLst/>
                <a:uLnTx/>
                <a:uFillTx/>
                <a:latin typeface="+mn-lt"/>
                <a:cs typeface="Angsana New"/>
              </a:rPr>
              <a:t>Best-known “median filter”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7" name="Google Shape;267;p21"/>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
        <p:nvSpPr>
          <p:cNvPr id="15" name="WordArt 4"/>
          <p:cNvSpPr>
            <a:spLocks noChangeArrowheads="1" noChangeShapeType="1" noTextEdit="1"/>
          </p:cNvSpPr>
          <p:nvPr/>
        </p:nvSpPr>
        <p:spPr bwMode="auto">
          <a:xfrm>
            <a:off x="762000" y="152400"/>
            <a:ext cx="7534275" cy="1400175"/>
          </a:xfrm>
          <a:prstGeom prst="rect">
            <a:avLst/>
          </a:prstGeom>
        </p:spPr>
        <p:txBody>
          <a:bodyPr wrap="none" fromWordArt="1">
            <a:prstTxWarp prst="textPlain">
              <a:avLst>
                <a:gd name="adj" fmla="val 50000"/>
              </a:avLst>
            </a:prstTxWarp>
          </a:bodyPr>
          <a:lstStyle/>
          <a:p>
            <a:pPr algn="ctr"/>
            <a:r>
              <a:rPr lang="en-US" sz="1800" kern="10" dirty="0">
                <a:ln w="12700">
                  <a:solidFill>
                    <a:srgbClr val="3333CC"/>
                  </a:solidFill>
                  <a:round/>
                  <a:headEnd/>
                  <a:tailEnd/>
                </a:ln>
                <a:solidFill>
                  <a:srgbClr val="B2B2B2">
                    <a:alpha val="50195"/>
                  </a:srgbClr>
                </a:solidFill>
                <a:effectLst>
                  <a:outerShdw dist="45791" dir="2021404" algn="ctr" rotWithShape="0">
                    <a:srgbClr val="9999FF"/>
                  </a:outerShdw>
                </a:effectLst>
                <a:latin typeface="+mn-lt"/>
              </a:rPr>
              <a:t>Elements of Visual Perception</a:t>
            </a:r>
          </a:p>
        </p:txBody>
      </p:sp>
      <p:pic>
        <p:nvPicPr>
          <p:cNvPr id="16" name="Picture 9" descr="innereye"/>
          <p:cNvPicPr>
            <a:picLocks noChangeAspect="1" noChangeArrowheads="1"/>
          </p:cNvPicPr>
          <p:nvPr/>
        </p:nvPicPr>
        <p:blipFill>
          <a:blip r:embed="rId3" cstate="print"/>
          <a:srcRect/>
          <a:stretch>
            <a:fillRect/>
          </a:stretch>
        </p:blipFill>
        <p:spPr bwMode="auto">
          <a:xfrm>
            <a:off x="2915816" y="1633863"/>
            <a:ext cx="5178152" cy="3509637"/>
          </a:xfrm>
          <a:prstGeom prst="rect">
            <a:avLst/>
          </a:prstGeom>
          <a:noFill/>
          <a:ln w="9525">
            <a:noFill/>
            <a:miter lim="800000"/>
            <a:headEnd/>
            <a:tailEnd/>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38915"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3B7A3970-8B07-47E8-B8D5-73208E34D8B5}" type="slidenum">
              <a:rPr lang="en-GB" smtClean="0"/>
              <a:pPr algn="r"/>
              <a:t>170</a:t>
            </a:fld>
            <a:endParaRPr lang="en-GB"/>
          </a:p>
        </p:txBody>
      </p:sp>
      <p:sp>
        <p:nvSpPr>
          <p:cNvPr id="51" name="Rectangle 2"/>
          <p:cNvSpPr txBox="1">
            <a:spLocks noChangeArrowheads="1"/>
          </p:cNvSpPr>
          <p:nvPr/>
        </p:nvSpPr>
        <p:spPr bwMode="auto">
          <a:xfrm>
            <a:off x="500034" y="0"/>
            <a:ext cx="8429684" cy="857250"/>
          </a:xfrm>
          <a:prstGeom prst="rect">
            <a:avLst/>
          </a:prstGeom>
          <a:noFill/>
          <a:ln w="9525">
            <a:noFill/>
            <a:miter lim="800000"/>
            <a:headEnd/>
            <a:tailEnd/>
          </a:ln>
          <a:effectLst/>
        </p:spPr>
        <p:txBody>
          <a:bodyPr anchor="ctr">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sz="4400" b="1" i="1" kern="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a:ea typeface="+mj-ea"/>
                <a:cs typeface="+mj-cs"/>
              </a:rPr>
              <a:t>Process of Median filter</a:t>
            </a:r>
          </a:p>
        </p:txBody>
      </p:sp>
      <p:sp>
        <p:nvSpPr>
          <p:cNvPr id="52" name="Rectangle 3"/>
          <p:cNvSpPr txBox="1">
            <a:spLocks noChangeArrowheads="1"/>
          </p:cNvSpPr>
          <p:nvPr/>
        </p:nvSpPr>
        <p:spPr bwMode="auto">
          <a:xfrm>
            <a:off x="5286375" y="910829"/>
            <a:ext cx="3505200" cy="3086100"/>
          </a:xfrm>
          <a:prstGeom prst="rect">
            <a:avLst/>
          </a:prstGeom>
          <a:noFill/>
          <a:ln w="9525">
            <a:noFill/>
            <a:miter lim="800000"/>
            <a:headEnd/>
            <a:tailEnd/>
          </a:ln>
          <a:effectLst/>
        </p:spPr>
        <p:txBody>
          <a:bodyPr/>
          <a:lstStyle/>
          <a:p>
            <a:pPr marL="342900" indent="-342900">
              <a:spcBef>
                <a:spcPct val="20000"/>
              </a:spcBef>
              <a:buFontTx/>
              <a:buBlip>
                <a:blip r:embed="rId3"/>
              </a:buBlip>
              <a:defRPr/>
            </a:pPr>
            <a:r>
              <a:rPr lang="en-US" sz="2400" kern="0" dirty="0">
                <a:solidFill>
                  <a:srgbClr val="000000"/>
                </a:solidFill>
                <a:latin typeface="+mn-lt"/>
              </a:rPr>
              <a:t>Crop region of neighborhood</a:t>
            </a:r>
          </a:p>
          <a:p>
            <a:pPr marL="342900" indent="-342900">
              <a:spcBef>
                <a:spcPct val="20000"/>
              </a:spcBef>
              <a:buFontTx/>
              <a:buBlip>
                <a:blip r:embed="rId3"/>
              </a:buBlip>
              <a:defRPr/>
            </a:pPr>
            <a:r>
              <a:rPr lang="en-US" sz="2400" kern="0" dirty="0">
                <a:solidFill>
                  <a:srgbClr val="000000"/>
                </a:solidFill>
                <a:latin typeface="+mn-lt"/>
              </a:rPr>
              <a:t>Sort the values of the pixel in the region</a:t>
            </a:r>
          </a:p>
          <a:p>
            <a:pPr marL="342900" indent="-342900">
              <a:spcBef>
                <a:spcPct val="20000"/>
              </a:spcBef>
              <a:buFontTx/>
              <a:buBlip>
                <a:blip r:embed="rId3"/>
              </a:buBlip>
              <a:defRPr/>
            </a:pPr>
            <a:r>
              <a:rPr lang="en-US" sz="2400" kern="0" dirty="0">
                <a:solidFill>
                  <a:srgbClr val="000000"/>
                </a:solidFill>
                <a:latin typeface="+mn-lt"/>
              </a:rPr>
              <a:t>In the M x N mask the median is </a:t>
            </a:r>
            <a:br>
              <a:rPr lang="en-US" sz="2400" kern="0" dirty="0">
                <a:solidFill>
                  <a:srgbClr val="000000"/>
                </a:solidFill>
                <a:latin typeface="+mn-lt"/>
              </a:rPr>
            </a:br>
            <a:r>
              <a:rPr lang="en-US" sz="2400" kern="0" dirty="0">
                <a:solidFill>
                  <a:srgbClr val="000000"/>
                </a:solidFill>
                <a:latin typeface="+mn-lt"/>
              </a:rPr>
              <a:t>(M x N +1) div 2</a:t>
            </a:r>
          </a:p>
        </p:txBody>
      </p:sp>
      <p:grpSp>
        <p:nvGrpSpPr>
          <p:cNvPr id="2" name="Group 79"/>
          <p:cNvGrpSpPr>
            <a:grpSpLocks/>
          </p:cNvGrpSpPr>
          <p:nvPr/>
        </p:nvGrpSpPr>
        <p:grpSpPr bwMode="auto">
          <a:xfrm>
            <a:off x="467544" y="803672"/>
            <a:ext cx="5126038" cy="4072335"/>
            <a:chOff x="683528" y="1071546"/>
            <a:chExt cx="5125469" cy="5429812"/>
          </a:xfrm>
        </p:grpSpPr>
        <p:grpSp>
          <p:nvGrpSpPr>
            <p:cNvPr id="3" name="Group 77"/>
            <p:cNvGrpSpPr>
              <a:grpSpLocks/>
            </p:cNvGrpSpPr>
            <p:nvPr/>
          </p:nvGrpSpPr>
          <p:grpSpPr bwMode="auto">
            <a:xfrm>
              <a:off x="1357290" y="1071546"/>
              <a:ext cx="3429000" cy="3429000"/>
              <a:chOff x="1219200" y="1905000"/>
              <a:chExt cx="3429000" cy="3429000"/>
            </a:xfrm>
          </p:grpSpPr>
          <p:grpSp>
            <p:nvGrpSpPr>
              <p:cNvPr id="4" name="Group 26"/>
              <p:cNvGrpSpPr>
                <a:grpSpLocks/>
              </p:cNvGrpSpPr>
              <p:nvPr/>
            </p:nvGrpSpPr>
            <p:grpSpPr bwMode="auto">
              <a:xfrm>
                <a:off x="1905000" y="2590800"/>
                <a:ext cx="2057400" cy="2057400"/>
                <a:chOff x="528" y="2448"/>
                <a:chExt cx="1296" cy="1296"/>
              </a:xfrm>
            </p:grpSpPr>
            <p:sp>
              <p:nvSpPr>
                <p:cNvPr id="42" name="Rectangle 27"/>
                <p:cNvSpPr>
                  <a:spLocks noChangeArrowheads="1"/>
                </p:cNvSpPr>
                <p:nvPr/>
              </p:nvSpPr>
              <p:spPr bwMode="auto">
                <a:xfrm>
                  <a:off x="528" y="2448"/>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p:txBody>
            </p:sp>
            <p:sp>
              <p:nvSpPr>
                <p:cNvPr id="43" name="Rectangle 28"/>
                <p:cNvSpPr>
                  <a:spLocks noChangeArrowheads="1"/>
                </p:cNvSpPr>
                <p:nvPr/>
              </p:nvSpPr>
              <p:spPr bwMode="auto">
                <a:xfrm>
                  <a:off x="960" y="2448"/>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4" name="Rectangle 29"/>
                <p:cNvSpPr>
                  <a:spLocks noChangeArrowheads="1"/>
                </p:cNvSpPr>
                <p:nvPr/>
              </p:nvSpPr>
              <p:spPr bwMode="auto">
                <a:xfrm>
                  <a:off x="1392" y="2448"/>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5" name="Rectangle 30"/>
                <p:cNvSpPr>
                  <a:spLocks noChangeArrowheads="1"/>
                </p:cNvSpPr>
                <p:nvPr/>
              </p:nvSpPr>
              <p:spPr bwMode="auto">
                <a:xfrm>
                  <a:off x="528" y="2880"/>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6" name="Rectangle 31"/>
                <p:cNvSpPr>
                  <a:spLocks noChangeArrowheads="1"/>
                </p:cNvSpPr>
                <p:nvPr/>
              </p:nvSpPr>
              <p:spPr bwMode="auto">
                <a:xfrm>
                  <a:off x="960" y="2880"/>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7" name="Rectangle 32"/>
                <p:cNvSpPr>
                  <a:spLocks noChangeArrowheads="1"/>
                </p:cNvSpPr>
                <p:nvPr/>
              </p:nvSpPr>
              <p:spPr bwMode="auto">
                <a:xfrm>
                  <a:off x="1392" y="2880"/>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8" name="Rectangle 33"/>
                <p:cNvSpPr>
                  <a:spLocks noChangeArrowheads="1"/>
                </p:cNvSpPr>
                <p:nvPr/>
              </p:nvSpPr>
              <p:spPr bwMode="auto">
                <a:xfrm>
                  <a:off x="528" y="3312"/>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9" name="Rectangle 34"/>
                <p:cNvSpPr>
                  <a:spLocks noChangeArrowheads="1"/>
                </p:cNvSpPr>
                <p:nvPr/>
              </p:nvSpPr>
              <p:spPr bwMode="auto">
                <a:xfrm>
                  <a:off x="960" y="3312"/>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50" name="Rectangle 35"/>
                <p:cNvSpPr>
                  <a:spLocks noChangeArrowheads="1"/>
                </p:cNvSpPr>
                <p:nvPr/>
              </p:nvSpPr>
              <p:spPr bwMode="auto">
                <a:xfrm>
                  <a:off x="1392" y="3312"/>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p:txBody>
            </p:sp>
          </p:grpSp>
          <p:grpSp>
            <p:nvGrpSpPr>
              <p:cNvPr id="5" name="Group 4"/>
              <p:cNvGrpSpPr>
                <a:grpSpLocks/>
              </p:cNvGrpSpPr>
              <p:nvPr/>
            </p:nvGrpSpPr>
            <p:grpSpPr bwMode="auto">
              <a:xfrm>
                <a:off x="1219200" y="1905000"/>
                <a:ext cx="3429000" cy="3429000"/>
                <a:chOff x="2544" y="960"/>
                <a:chExt cx="2160" cy="2160"/>
              </a:xfrm>
            </p:grpSpPr>
            <p:sp>
              <p:nvSpPr>
                <p:cNvPr id="54" name="Rectangle 5"/>
                <p:cNvSpPr>
                  <a:spLocks noChangeArrowheads="1"/>
                </p:cNvSpPr>
                <p:nvPr/>
              </p:nvSpPr>
              <p:spPr bwMode="auto">
                <a:xfrm>
                  <a:off x="2976"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10</a:t>
                  </a:r>
                  <a:endParaRPr lang="th-TH" sz="2000" kern="0">
                    <a:solidFill>
                      <a:sysClr val="windowText" lastClr="000000"/>
                    </a:solidFill>
                    <a:cs typeface="Times New Roman" pitchFamily="18" charset="0"/>
                  </a:endParaRPr>
                </a:p>
              </p:txBody>
            </p:sp>
            <p:sp>
              <p:nvSpPr>
                <p:cNvPr id="55" name="Rectangle 6"/>
                <p:cNvSpPr>
                  <a:spLocks noChangeArrowheads="1"/>
                </p:cNvSpPr>
                <p:nvPr/>
              </p:nvSpPr>
              <p:spPr bwMode="auto">
                <a:xfrm>
                  <a:off x="3408"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15</a:t>
                  </a:r>
                  <a:endParaRPr lang="th-TH" sz="2000" kern="0">
                    <a:solidFill>
                      <a:sysClr val="windowText" lastClr="000000"/>
                    </a:solidFill>
                    <a:cs typeface="Times New Roman" pitchFamily="18" charset="0"/>
                  </a:endParaRPr>
                </a:p>
              </p:txBody>
            </p:sp>
            <p:sp>
              <p:nvSpPr>
                <p:cNvPr id="56" name="Rectangle 7"/>
                <p:cNvSpPr>
                  <a:spLocks noChangeArrowheads="1"/>
                </p:cNvSpPr>
                <p:nvPr/>
              </p:nvSpPr>
              <p:spPr bwMode="auto">
                <a:xfrm>
                  <a:off x="3840"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57" name="Rectangle 8"/>
                <p:cNvSpPr>
                  <a:spLocks noChangeArrowheads="1"/>
                </p:cNvSpPr>
                <p:nvPr/>
              </p:nvSpPr>
              <p:spPr bwMode="auto">
                <a:xfrm>
                  <a:off x="2976"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58" name="Rectangle 9"/>
                <p:cNvSpPr>
                  <a:spLocks noChangeArrowheads="1"/>
                </p:cNvSpPr>
                <p:nvPr/>
              </p:nvSpPr>
              <p:spPr bwMode="auto">
                <a:xfrm>
                  <a:off x="3408"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100</a:t>
                  </a:r>
                  <a:endParaRPr lang="th-TH" sz="2000" kern="0">
                    <a:solidFill>
                      <a:sysClr val="windowText" lastClr="000000"/>
                    </a:solidFill>
                    <a:cs typeface="Times New Roman" pitchFamily="18" charset="0"/>
                  </a:endParaRPr>
                </a:p>
              </p:txBody>
            </p:sp>
            <p:sp>
              <p:nvSpPr>
                <p:cNvPr id="59" name="Rectangle 10"/>
                <p:cNvSpPr>
                  <a:spLocks noChangeArrowheads="1"/>
                </p:cNvSpPr>
                <p:nvPr/>
              </p:nvSpPr>
              <p:spPr bwMode="auto">
                <a:xfrm>
                  <a:off x="3840"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60" name="Rectangle 11"/>
                <p:cNvSpPr>
                  <a:spLocks noChangeArrowheads="1"/>
                </p:cNvSpPr>
                <p:nvPr/>
              </p:nvSpPr>
              <p:spPr bwMode="auto">
                <a:xfrm>
                  <a:off x="2976"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61" name="Rectangle 12"/>
                <p:cNvSpPr>
                  <a:spLocks noChangeArrowheads="1"/>
                </p:cNvSpPr>
                <p:nvPr/>
              </p:nvSpPr>
              <p:spPr bwMode="auto">
                <a:xfrm>
                  <a:off x="3408"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62" name="Rectangle 13"/>
                <p:cNvSpPr>
                  <a:spLocks noChangeArrowheads="1"/>
                </p:cNvSpPr>
                <p:nvPr/>
              </p:nvSpPr>
              <p:spPr bwMode="auto">
                <a:xfrm>
                  <a:off x="3840"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25</a:t>
                  </a:r>
                  <a:endParaRPr lang="th-TH" sz="2000" kern="0">
                    <a:solidFill>
                      <a:sysClr val="windowText" lastClr="000000"/>
                    </a:solidFill>
                    <a:cs typeface="Times New Roman" pitchFamily="18" charset="0"/>
                  </a:endParaRPr>
                </a:p>
              </p:txBody>
            </p:sp>
            <p:sp>
              <p:nvSpPr>
                <p:cNvPr id="63" name="Rectangle 14"/>
                <p:cNvSpPr>
                  <a:spLocks noChangeArrowheads="1"/>
                </p:cNvSpPr>
                <p:nvPr/>
              </p:nvSpPr>
              <p:spPr bwMode="auto">
                <a:xfrm>
                  <a:off x="2976" y="960"/>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4" name="Rectangle 15"/>
                <p:cNvSpPr>
                  <a:spLocks noChangeArrowheads="1"/>
                </p:cNvSpPr>
                <p:nvPr/>
              </p:nvSpPr>
              <p:spPr bwMode="auto">
                <a:xfrm>
                  <a:off x="3408" y="960"/>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5" name="Rectangle 16"/>
                <p:cNvSpPr>
                  <a:spLocks noChangeArrowheads="1"/>
                </p:cNvSpPr>
                <p:nvPr/>
              </p:nvSpPr>
              <p:spPr bwMode="auto">
                <a:xfrm>
                  <a:off x="3840" y="960"/>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6" name="Rectangle 17"/>
                <p:cNvSpPr>
                  <a:spLocks noChangeArrowheads="1"/>
                </p:cNvSpPr>
                <p:nvPr/>
              </p:nvSpPr>
              <p:spPr bwMode="auto">
                <a:xfrm>
                  <a:off x="2544"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7" name="Rectangle 18"/>
                <p:cNvSpPr>
                  <a:spLocks noChangeArrowheads="1"/>
                </p:cNvSpPr>
                <p:nvPr/>
              </p:nvSpPr>
              <p:spPr bwMode="auto">
                <a:xfrm>
                  <a:off x="2544"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8" name="Rectangle 19"/>
                <p:cNvSpPr>
                  <a:spLocks noChangeArrowheads="1"/>
                </p:cNvSpPr>
                <p:nvPr/>
              </p:nvSpPr>
              <p:spPr bwMode="auto">
                <a:xfrm>
                  <a:off x="2544"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69" name="Rectangle 20"/>
                <p:cNvSpPr>
                  <a:spLocks noChangeArrowheads="1"/>
                </p:cNvSpPr>
                <p:nvPr/>
              </p:nvSpPr>
              <p:spPr bwMode="auto">
                <a:xfrm>
                  <a:off x="2976" y="2688"/>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0" name="Rectangle 21"/>
                <p:cNvSpPr>
                  <a:spLocks noChangeArrowheads="1"/>
                </p:cNvSpPr>
                <p:nvPr/>
              </p:nvSpPr>
              <p:spPr bwMode="auto">
                <a:xfrm>
                  <a:off x="3408" y="2688"/>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1" name="Rectangle 22"/>
                <p:cNvSpPr>
                  <a:spLocks noChangeArrowheads="1"/>
                </p:cNvSpPr>
                <p:nvPr/>
              </p:nvSpPr>
              <p:spPr bwMode="auto">
                <a:xfrm>
                  <a:off x="4272"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2" name="Rectangle 23"/>
                <p:cNvSpPr>
                  <a:spLocks noChangeArrowheads="1"/>
                </p:cNvSpPr>
                <p:nvPr/>
              </p:nvSpPr>
              <p:spPr bwMode="auto">
                <a:xfrm>
                  <a:off x="4272"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3" name="Rectangle 24"/>
                <p:cNvSpPr>
                  <a:spLocks noChangeArrowheads="1"/>
                </p:cNvSpPr>
                <p:nvPr/>
              </p:nvSpPr>
              <p:spPr bwMode="auto">
                <a:xfrm>
                  <a:off x="4272"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74" name="Rectangle 25"/>
                <p:cNvSpPr>
                  <a:spLocks noChangeArrowheads="1"/>
                </p:cNvSpPr>
                <p:nvPr/>
              </p:nvSpPr>
              <p:spPr bwMode="auto">
                <a:xfrm>
                  <a:off x="3840" y="2688"/>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grpSp>
        </p:grpSp>
        <p:sp>
          <p:nvSpPr>
            <p:cNvPr id="75" name="Text Box 36"/>
            <p:cNvSpPr txBox="1">
              <a:spLocks noChangeArrowheads="1"/>
            </p:cNvSpPr>
            <p:nvPr/>
          </p:nvSpPr>
          <p:spPr bwMode="auto">
            <a:xfrm>
              <a:off x="683528" y="4677143"/>
              <a:ext cx="5125469" cy="61555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spAutoFit/>
            </a:bodyPr>
            <a:lstStyle/>
            <a:p>
              <a:pPr algn="ctr" fontAlgn="auto">
                <a:spcBef>
                  <a:spcPts val="0"/>
                </a:spcBef>
                <a:spcAft>
                  <a:spcPts val="0"/>
                </a:spcAft>
                <a:defRPr/>
              </a:pPr>
              <a:r>
                <a:rPr lang="en-US" sz="2400" kern="0" dirty="0">
                  <a:solidFill>
                    <a:sysClr val="windowText" lastClr="000000"/>
                  </a:solidFill>
                </a:rPr>
                <a:t>10, 15, 20, 20, </a:t>
              </a:r>
              <a:r>
                <a:rPr lang="en-US" sz="2400" kern="0" dirty="0">
                  <a:solidFill>
                    <a:srgbClr val="FF3300"/>
                  </a:solidFill>
                </a:rPr>
                <a:t>20</a:t>
              </a:r>
              <a:r>
                <a:rPr lang="en-US" sz="2400" kern="0" dirty="0">
                  <a:solidFill>
                    <a:sysClr val="windowText" lastClr="000000"/>
                  </a:solidFill>
                </a:rPr>
                <a:t>, 20, 20, 25, 100</a:t>
              </a:r>
              <a:endParaRPr lang="th-TH" sz="2400" kern="0" dirty="0">
                <a:solidFill>
                  <a:sysClr val="windowText" lastClr="000000"/>
                </a:solidFill>
              </a:endParaRPr>
            </a:p>
          </p:txBody>
        </p:sp>
        <p:grpSp>
          <p:nvGrpSpPr>
            <p:cNvPr id="6" name="Group 78"/>
            <p:cNvGrpSpPr>
              <a:grpSpLocks/>
            </p:cNvGrpSpPr>
            <p:nvPr/>
          </p:nvGrpSpPr>
          <p:grpSpPr bwMode="auto">
            <a:xfrm>
              <a:off x="2785789" y="5332453"/>
              <a:ext cx="583749" cy="1168905"/>
              <a:chOff x="2742939" y="5903941"/>
              <a:chExt cx="583749" cy="1168905"/>
            </a:xfrm>
          </p:grpSpPr>
          <p:sp>
            <p:nvSpPr>
              <p:cNvPr id="76" name="Text Box 37"/>
              <p:cNvSpPr txBox="1">
                <a:spLocks noChangeArrowheads="1"/>
              </p:cNvSpPr>
              <p:nvPr/>
            </p:nvSpPr>
            <p:spPr bwMode="auto">
              <a:xfrm>
                <a:off x="2742939" y="6375215"/>
                <a:ext cx="583749" cy="69763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spAutoFit/>
              </a:bodyPr>
              <a:lstStyle/>
              <a:p>
                <a:pPr fontAlgn="auto">
                  <a:spcBef>
                    <a:spcPts val="0"/>
                  </a:spcBef>
                  <a:spcAft>
                    <a:spcPts val="0"/>
                  </a:spcAft>
                  <a:defRPr/>
                </a:pPr>
                <a:r>
                  <a:rPr lang="en-US" sz="2800" kern="0" dirty="0">
                    <a:solidFill>
                      <a:sysClr val="windowText" lastClr="000000"/>
                    </a:solidFill>
                  </a:rPr>
                  <a:t>5</a:t>
                </a:r>
                <a:r>
                  <a:rPr lang="en-US" sz="2800" kern="0" baseline="30000" dirty="0">
                    <a:solidFill>
                      <a:sysClr val="windowText" lastClr="000000"/>
                    </a:solidFill>
                  </a:rPr>
                  <a:t>th</a:t>
                </a:r>
              </a:p>
            </p:txBody>
          </p:sp>
          <p:sp>
            <p:nvSpPr>
              <p:cNvPr id="77" name="Line 38"/>
              <p:cNvSpPr>
                <a:spLocks noChangeShapeType="1"/>
              </p:cNvSpPr>
              <p:nvPr/>
            </p:nvSpPr>
            <p:spPr bwMode="auto">
              <a:xfrm flipV="1">
                <a:off x="3088679" y="5903941"/>
                <a:ext cx="0" cy="304802"/>
              </a:xfrm>
              <a:prstGeom prst="line">
                <a:avLst/>
              </a:prstGeom>
              <a:noFill/>
              <a:ln w="38100">
                <a:solidFill>
                  <a:srgbClr val="000000"/>
                </a:solidFill>
                <a:round/>
                <a:headEnd/>
                <a:tailEnd type="triangle" w="med" len="med"/>
              </a:ln>
              <a:effectLst/>
            </p:spPr>
            <p:txBody>
              <a:bodyPr/>
              <a:lstStyle/>
              <a:p>
                <a:pPr fontAlgn="auto">
                  <a:spcBef>
                    <a:spcPts val="0"/>
                  </a:spcBef>
                  <a:spcAft>
                    <a:spcPts val="0"/>
                  </a:spcAft>
                  <a:defRPr/>
                </a:pPr>
                <a:endParaRPr lang="en-GB" kern="0">
                  <a:solidFill>
                    <a:sysClr val="windowText" lastClr="000000"/>
                  </a:solidFill>
                </a:endParaRPr>
              </a:p>
            </p:txBody>
          </p:sp>
        </p:gr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171</a:t>
            </a:fld>
            <a:endParaRPr lang="en"/>
          </a:p>
        </p:txBody>
      </p:sp>
      <p:sp>
        <p:nvSpPr>
          <p:cNvPr id="4" name="Rectangle 3"/>
          <p:cNvSpPr/>
          <p:nvPr/>
        </p:nvSpPr>
        <p:spPr>
          <a:xfrm>
            <a:off x="755575" y="0"/>
            <a:ext cx="7560841" cy="461665"/>
          </a:xfrm>
          <a:prstGeom prst="rect">
            <a:avLst/>
          </a:prstGeom>
        </p:spPr>
        <p:txBody>
          <a:bodyPr wrap="square">
            <a:spAutoFit/>
          </a:bodyPr>
          <a:lstStyle/>
          <a:p>
            <a:pPr algn="ctr">
              <a:defRPr/>
            </a:pPr>
            <a:r>
              <a:rPr lang="en-GB" sz="2400" b="1" cap="all" dirty="0">
                <a:ln w="9000" cmpd="sng">
                  <a:solidFill>
                    <a:schemeClr val="accent2">
                      <a:lumMod val="50000"/>
                    </a:schemeClr>
                  </a:solidFill>
                  <a:prstDash val="solid"/>
                </a:ln>
                <a:solidFill>
                  <a:schemeClr val="accent1">
                    <a:lumMod val="50000"/>
                  </a:schemeClr>
                </a:solidFill>
                <a:effectLst>
                  <a:reflection blurRad="12700" stA="28000" endPos="45000" dist="1000" dir="5400000" sy="-100000" algn="bl" rotWithShape="0"/>
                </a:effectLst>
                <a:latin typeface="+mn-lt"/>
              </a:rPr>
              <a:t>Median Filters are quite popular …</a:t>
            </a:r>
          </a:p>
        </p:txBody>
      </p:sp>
      <p:sp>
        <p:nvSpPr>
          <p:cNvPr id="6" name="TextBox 5"/>
          <p:cNvSpPr txBox="1"/>
          <p:nvPr/>
        </p:nvSpPr>
        <p:spPr>
          <a:xfrm>
            <a:off x="395536" y="843558"/>
            <a:ext cx="8501092" cy="3770263"/>
          </a:xfrm>
          <a:prstGeom prst="rect">
            <a:avLst/>
          </a:prstGeom>
          <a:noFill/>
        </p:spPr>
        <p:style>
          <a:lnRef idx="3">
            <a:schemeClr val="lt1"/>
          </a:lnRef>
          <a:fillRef idx="1">
            <a:schemeClr val="dk1"/>
          </a:fillRef>
          <a:effectRef idx="1">
            <a:schemeClr val="dk1"/>
          </a:effectRef>
          <a:fontRef idx="minor">
            <a:schemeClr val="lt1"/>
          </a:fontRef>
        </p:style>
        <p:txBody>
          <a:bodyPr wrap="square">
            <a:spAutoFit/>
          </a:bodyPr>
          <a:lstStyle/>
          <a:p>
            <a:pPr marL="533400" indent="-533400">
              <a:spcAft>
                <a:spcPts val="1800"/>
              </a:spcAft>
              <a:buFontTx/>
              <a:buBlip>
                <a:blip r:embed="rId3"/>
              </a:buBlip>
              <a:defRPr/>
            </a:pPr>
            <a:r>
              <a:rPr lang="en-GB" sz="2800" dirty="0">
                <a:solidFill>
                  <a:schemeClr val="tx1"/>
                </a:solidFill>
              </a:rPr>
              <a:t>For certain types of random noise, they provide </a:t>
            </a:r>
            <a:r>
              <a:rPr lang="en-GB" sz="2800" dirty="0">
                <a:solidFill>
                  <a:srgbClr val="C00000"/>
                </a:solidFill>
              </a:rPr>
              <a:t>excellent noise reduction capabilities</a:t>
            </a:r>
            <a:r>
              <a:rPr lang="en-GB" sz="2800" dirty="0">
                <a:solidFill>
                  <a:schemeClr val="tx1"/>
                </a:solidFill>
              </a:rPr>
              <a:t>, with considerably less blurring than linear smoothing filters of similar size.</a:t>
            </a:r>
          </a:p>
          <a:p>
            <a:pPr marL="533400" indent="-533400">
              <a:spcAft>
                <a:spcPts val="1800"/>
              </a:spcAft>
              <a:buFontTx/>
              <a:buBlip>
                <a:blip r:embed="rId3"/>
              </a:buBlip>
              <a:defRPr/>
            </a:pPr>
            <a:r>
              <a:rPr lang="en-GB" sz="2800" dirty="0">
                <a:solidFill>
                  <a:schemeClr val="tx1"/>
                </a:solidFill>
              </a:rPr>
              <a:t>They are particularly effective in the presence of </a:t>
            </a:r>
            <a:r>
              <a:rPr lang="en-GB" sz="2800" i="1" dirty="0">
                <a:solidFill>
                  <a:srgbClr val="C00000"/>
                </a:solidFill>
              </a:rPr>
              <a:t>impulse noise </a:t>
            </a:r>
            <a:r>
              <a:rPr lang="en-GB" sz="2800" i="1" dirty="0">
                <a:solidFill>
                  <a:schemeClr val="tx1"/>
                </a:solidFill>
              </a:rPr>
              <a:t>(aka salt-&amp;-pepper noise </a:t>
            </a:r>
            <a:r>
              <a:rPr lang="en-GB" sz="2800" dirty="0">
                <a:solidFill>
                  <a:schemeClr val="tx1"/>
                </a:solidFill>
              </a:rPr>
              <a:t>because of its appearance as white &amp; black dots superimposed on an image).</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1246225" y="4177700"/>
            <a:ext cx="6651600" cy="519600"/>
          </a:xfrm>
        </p:spPr>
        <p:txBody>
          <a:bodyPr/>
          <a:lstStyle/>
          <a:p>
            <a:r>
              <a:rPr lang="en-IN" sz="3200" b="1" dirty="0">
                <a:solidFill>
                  <a:srgbClr val="0070C0"/>
                </a:solidFill>
                <a:latin typeface="+mn-lt"/>
              </a:rPr>
              <a:t>Median Filtering: Example</a:t>
            </a:r>
            <a:endParaRPr lang="en-IN" sz="3200" dirty="0">
              <a:solidFill>
                <a:srgbClr val="0070C0"/>
              </a:solidFill>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172</a:t>
            </a:fld>
            <a:endParaRPr lang="en"/>
          </a:p>
        </p:txBody>
      </p:sp>
      <p:pic>
        <p:nvPicPr>
          <p:cNvPr id="456706" name="Picture 2"/>
          <p:cNvPicPr>
            <a:picLocks noChangeAspect="1" noChangeArrowheads="1"/>
          </p:cNvPicPr>
          <p:nvPr/>
        </p:nvPicPr>
        <p:blipFill>
          <a:blip r:embed="rId2"/>
          <a:srcRect/>
          <a:stretch>
            <a:fillRect/>
          </a:stretch>
        </p:blipFill>
        <p:spPr bwMode="auto">
          <a:xfrm>
            <a:off x="1403648" y="339502"/>
            <a:ext cx="6515100" cy="2095500"/>
          </a:xfrm>
          <a:prstGeom prst="rect">
            <a:avLst/>
          </a:prstGeom>
          <a:noFill/>
          <a:ln w="9525">
            <a:noFill/>
            <a:miter lim="800000"/>
            <a:headEnd/>
            <a:tailEnd/>
          </a:ln>
        </p:spPr>
      </p:pic>
      <p:sp>
        <p:nvSpPr>
          <p:cNvPr id="5" name="Rectangle 4"/>
          <p:cNvSpPr/>
          <p:nvPr/>
        </p:nvSpPr>
        <p:spPr>
          <a:xfrm>
            <a:off x="1475656" y="2571750"/>
            <a:ext cx="6984776" cy="1323439"/>
          </a:xfrm>
          <a:prstGeom prst="rect">
            <a:avLst/>
          </a:prstGeom>
        </p:spPr>
        <p:txBody>
          <a:bodyPr wrap="square">
            <a:spAutoFit/>
          </a:bodyPr>
          <a:lstStyle/>
          <a:p>
            <a:pPr>
              <a:spcAft>
                <a:spcPts val="1200"/>
              </a:spcAft>
            </a:pPr>
            <a:r>
              <a:rPr lang="en-US" sz="2000" dirty="0">
                <a:latin typeface="+mn-lt"/>
              </a:rPr>
              <a:t>X-ray image of circuit board corrupted by salt-pepper noise </a:t>
            </a:r>
          </a:p>
          <a:p>
            <a:pPr>
              <a:spcAft>
                <a:spcPts val="1200"/>
              </a:spcAft>
            </a:pPr>
            <a:r>
              <a:rPr lang="en-US" sz="2000" dirty="0">
                <a:latin typeface="+mn-lt"/>
              </a:rPr>
              <a:t>b)Noise reduction with a 3 x 3 averaging mask</a:t>
            </a:r>
          </a:p>
          <a:p>
            <a:pPr>
              <a:spcAft>
                <a:spcPts val="1200"/>
              </a:spcAft>
            </a:pPr>
            <a:r>
              <a:rPr lang="en-US" sz="2000" dirty="0">
                <a:latin typeface="+mn-lt"/>
              </a:rPr>
              <a:t>c)Noise reduction with a 3 x 3 median filter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43011"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927C6804-6DDB-4124-A38C-B9C7B9D09BBF}" type="slidenum">
              <a:rPr lang="en-GB" smtClean="0"/>
              <a:pPr algn="r"/>
              <a:t>173</a:t>
            </a:fld>
            <a:endParaRPr lang="en-GB"/>
          </a:p>
        </p:txBody>
      </p:sp>
      <p:sp>
        <p:nvSpPr>
          <p:cNvPr id="5" name="Rectangle 4"/>
          <p:cNvSpPr/>
          <p:nvPr/>
        </p:nvSpPr>
        <p:spPr>
          <a:xfrm>
            <a:off x="1835696" y="0"/>
            <a:ext cx="6455614" cy="923330"/>
          </a:xfrm>
          <a:prstGeom prst="rect">
            <a:avLst/>
          </a:prstGeom>
          <a:noFill/>
        </p:spPr>
        <p:txBody>
          <a:bodyPr wrap="none">
            <a:spAutoFit/>
          </a:bodyPr>
          <a:lstStyle/>
          <a:p>
            <a:pPr algn="ctr">
              <a:defRPr/>
            </a:pPr>
            <a:r>
              <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Max  &amp;  Min  Filters</a:t>
            </a:r>
          </a:p>
        </p:txBody>
      </p:sp>
      <p:sp>
        <p:nvSpPr>
          <p:cNvPr id="6" name="TextBox 5"/>
          <p:cNvSpPr txBox="1"/>
          <p:nvPr/>
        </p:nvSpPr>
        <p:spPr>
          <a:xfrm>
            <a:off x="611560" y="1048544"/>
            <a:ext cx="7929617" cy="3539430"/>
          </a:xfrm>
          <a:prstGeom prst="rect">
            <a:avLst/>
          </a:prstGeom>
          <a:noFill/>
        </p:spPr>
        <p:txBody>
          <a:bodyPr wrap="square">
            <a:spAutoFit/>
          </a:bodyPr>
          <a:lstStyle/>
          <a:p>
            <a:pPr algn="just">
              <a:defRPr/>
            </a:pPr>
            <a:r>
              <a:rPr lang="en-GB" sz="2800" dirty="0">
                <a:latin typeface="+mj-lt"/>
              </a:rPr>
              <a:t>Using the 100</a:t>
            </a:r>
            <a:r>
              <a:rPr lang="en-GB" sz="2800" baseline="30000" dirty="0">
                <a:latin typeface="+mj-lt"/>
              </a:rPr>
              <a:t>th</a:t>
            </a:r>
            <a:r>
              <a:rPr lang="en-GB" sz="2800" dirty="0">
                <a:latin typeface="+mj-lt"/>
              </a:rPr>
              <a:t> percentile results gives us the </a:t>
            </a:r>
            <a:r>
              <a:rPr lang="en-GB" sz="2800" b="1" i="1" dirty="0">
                <a:solidFill>
                  <a:srgbClr val="0070C0"/>
                </a:solidFill>
                <a:latin typeface="+mj-lt"/>
              </a:rPr>
              <a:t>max filter</a:t>
            </a:r>
            <a:r>
              <a:rPr lang="en-GB" sz="2800" dirty="0">
                <a:latin typeface="+mj-lt"/>
              </a:rPr>
              <a:t>, which is useful in finding the brightest points in the image. The response of a 3 x 3 max filter is given by</a:t>
            </a:r>
          </a:p>
          <a:p>
            <a:pPr algn="ctr">
              <a:defRPr/>
            </a:pPr>
            <a:r>
              <a:rPr lang="en-GB" sz="2800" dirty="0">
                <a:latin typeface="+mj-lt"/>
              </a:rPr>
              <a:t>R = max{</a:t>
            </a:r>
            <a:r>
              <a:rPr lang="en-GB" sz="2800" dirty="0" err="1">
                <a:latin typeface="+mj-lt"/>
              </a:rPr>
              <a:t>z</a:t>
            </a:r>
            <a:r>
              <a:rPr lang="en-GB" sz="2800" baseline="-25000" dirty="0" err="1">
                <a:latin typeface="+mj-lt"/>
              </a:rPr>
              <a:t>k</a:t>
            </a:r>
            <a:r>
              <a:rPr lang="en-GB" sz="2800" dirty="0">
                <a:latin typeface="+mj-lt"/>
              </a:rPr>
              <a:t> | k = 1,2, …, 9}</a:t>
            </a:r>
          </a:p>
          <a:p>
            <a:pPr algn="ctr">
              <a:defRPr/>
            </a:pPr>
            <a:endParaRPr lang="en-GB" sz="2800" dirty="0">
              <a:latin typeface="+mj-lt"/>
            </a:endParaRPr>
          </a:p>
          <a:p>
            <a:pPr algn="just">
              <a:defRPr/>
            </a:pPr>
            <a:r>
              <a:rPr lang="en-GB" sz="2800" dirty="0">
                <a:latin typeface="+mj-lt"/>
              </a:rPr>
              <a:t>The 0</a:t>
            </a:r>
            <a:r>
              <a:rPr lang="en-GB" sz="2800" baseline="30000" dirty="0">
                <a:latin typeface="+mj-lt"/>
              </a:rPr>
              <a:t>th</a:t>
            </a:r>
            <a:r>
              <a:rPr lang="en-GB" sz="2800" dirty="0">
                <a:latin typeface="+mj-lt"/>
              </a:rPr>
              <a:t> percentile filter is the </a:t>
            </a:r>
            <a:r>
              <a:rPr lang="en-GB" sz="2800" b="1" i="1" dirty="0">
                <a:solidFill>
                  <a:srgbClr val="0070C0"/>
                </a:solidFill>
                <a:latin typeface="+mj-lt"/>
              </a:rPr>
              <a:t>min filter</a:t>
            </a:r>
            <a:r>
              <a:rPr lang="en-GB" sz="2800" dirty="0">
                <a:latin typeface="+mj-lt"/>
              </a:rPr>
              <a:t>, used for the opposite purpose.</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174</a:t>
            </a:fld>
            <a:endParaRPr lang="en" dirty="0"/>
          </a:p>
        </p:txBody>
      </p:sp>
      <p:sp>
        <p:nvSpPr>
          <p:cNvPr id="5" name="Rectangle 4"/>
          <p:cNvSpPr/>
          <p:nvPr/>
        </p:nvSpPr>
        <p:spPr>
          <a:xfrm>
            <a:off x="899592" y="1635646"/>
            <a:ext cx="2952328" cy="1938992"/>
          </a:xfrm>
          <a:prstGeom prst="rect">
            <a:avLst/>
          </a:prstGeom>
        </p:spPr>
        <p:txBody>
          <a:bodyPr wrap="square">
            <a:spAutoFit/>
          </a:bodyPr>
          <a:lstStyle/>
          <a:p>
            <a:pPr algn="ctr">
              <a:defRPr/>
            </a:pPr>
            <a:r>
              <a:rPr kumimoji="1"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Sharpening Spatial Filters</a:t>
            </a:r>
          </a:p>
        </p:txBody>
      </p:sp>
      <p:sp>
        <p:nvSpPr>
          <p:cNvPr id="6" name="Rectangle 3"/>
          <p:cNvSpPr txBox="1">
            <a:spLocks noChangeArrowheads="1"/>
          </p:cNvSpPr>
          <p:nvPr/>
        </p:nvSpPr>
        <p:spPr>
          <a:xfrm>
            <a:off x="4427985" y="843558"/>
            <a:ext cx="4464496" cy="3384376"/>
          </a:xfrm>
          <a:prstGeom prst="rect">
            <a:avLst/>
          </a:prstGeom>
        </p:spPr>
        <p:txBody>
          <a:bodyPr/>
          <a:lstStyle/>
          <a:p>
            <a:pPr algn="just">
              <a:spcBef>
                <a:spcPct val="20000"/>
              </a:spcBef>
              <a:buClr>
                <a:schemeClr val="tx2"/>
              </a:buClr>
              <a:defRPr/>
            </a:pPr>
            <a:r>
              <a:rPr kumimoji="1" lang="en-US" sz="2400" kern="0" dirty="0">
                <a:latin typeface="+mn-lt"/>
              </a:rPr>
              <a:t>The principal objective of sharpening is to </a:t>
            </a:r>
            <a:r>
              <a:rPr kumimoji="1" lang="en-US" sz="2800" kern="0" dirty="0">
                <a:solidFill>
                  <a:srgbClr val="C00000"/>
                </a:solidFill>
                <a:latin typeface="+mn-lt"/>
              </a:rPr>
              <a:t>highlight fine detail in an image or to enhance detail that has been blurred</a:t>
            </a:r>
            <a:r>
              <a:rPr kumimoji="1" lang="en-US" sz="2400" kern="0" dirty="0">
                <a:latin typeface="+mn-lt"/>
              </a:rPr>
              <a:t>, either in error or as an natural effect of a particular method of image acquisition.</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45059"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0F026A29-CB13-44BF-84DA-939EB8AFFA90}" type="slidenum">
              <a:rPr lang="en-GB" smtClean="0"/>
              <a:pPr algn="r"/>
              <a:t>175</a:t>
            </a:fld>
            <a:endParaRPr lang="en-GB"/>
          </a:p>
        </p:txBody>
      </p:sp>
      <p:sp>
        <p:nvSpPr>
          <p:cNvPr id="4" name="Rounded Rectangle 3"/>
          <p:cNvSpPr/>
          <p:nvPr/>
        </p:nvSpPr>
        <p:spPr>
          <a:xfrm>
            <a:off x="1214414" y="321453"/>
            <a:ext cx="7072362" cy="803678"/>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GB" sz="4000" dirty="0"/>
              <a:t>Uses of Image Sharpening</a:t>
            </a:r>
          </a:p>
        </p:txBody>
      </p:sp>
      <p:sp>
        <p:nvSpPr>
          <p:cNvPr id="5" name="TextBox 4"/>
          <p:cNvSpPr txBox="1"/>
          <p:nvPr/>
        </p:nvSpPr>
        <p:spPr>
          <a:xfrm>
            <a:off x="1571625" y="1393031"/>
            <a:ext cx="7143750" cy="3785652"/>
          </a:xfrm>
          <a:prstGeom prst="rect">
            <a:avLst/>
          </a:prstGeom>
          <a:noFill/>
        </p:spPr>
        <p:txBody>
          <a:bodyPr>
            <a:spAutoFit/>
          </a:bodyPr>
          <a:lstStyle/>
          <a:p>
            <a:pPr marL="365125" indent="-365125">
              <a:lnSpc>
                <a:spcPct val="150000"/>
              </a:lnSpc>
              <a:buFontTx/>
              <a:buBlip>
                <a:blip r:embed="rId3"/>
              </a:buBlip>
              <a:defRPr/>
            </a:pPr>
            <a:r>
              <a:rPr lang="en-GB" sz="3200" dirty="0">
                <a:latin typeface="+mj-lt"/>
              </a:rPr>
              <a:t>Electronic printing</a:t>
            </a:r>
          </a:p>
          <a:p>
            <a:pPr marL="365125" indent="-365125">
              <a:lnSpc>
                <a:spcPct val="150000"/>
              </a:lnSpc>
              <a:buFontTx/>
              <a:buBlip>
                <a:blip r:embed="rId3"/>
              </a:buBlip>
              <a:defRPr/>
            </a:pPr>
            <a:r>
              <a:rPr lang="en-GB" sz="3200" dirty="0">
                <a:latin typeface="+mj-lt"/>
              </a:rPr>
              <a:t>Medical imaging</a:t>
            </a:r>
          </a:p>
          <a:p>
            <a:pPr marL="365125" indent="-365125">
              <a:lnSpc>
                <a:spcPct val="150000"/>
              </a:lnSpc>
              <a:buFontTx/>
              <a:buBlip>
                <a:blip r:embed="rId3"/>
              </a:buBlip>
              <a:defRPr/>
            </a:pPr>
            <a:r>
              <a:rPr lang="en-GB" sz="3200" dirty="0">
                <a:latin typeface="+mj-lt"/>
              </a:rPr>
              <a:t>Industrial inspection</a:t>
            </a:r>
          </a:p>
          <a:p>
            <a:pPr marL="365125" indent="-365125">
              <a:lnSpc>
                <a:spcPct val="150000"/>
              </a:lnSpc>
              <a:buFontTx/>
              <a:buBlip>
                <a:blip r:embed="rId3"/>
              </a:buBlip>
              <a:defRPr/>
            </a:pPr>
            <a:r>
              <a:rPr lang="en-GB" sz="3200" dirty="0">
                <a:latin typeface="+mj-lt"/>
              </a:rPr>
              <a:t>Autonomous guidance in military systems</a:t>
            </a:r>
          </a:p>
        </p:txBody>
      </p:sp>
      <p:pic>
        <p:nvPicPr>
          <p:cNvPr id="45064" name="Picture 2"/>
          <p:cNvPicPr>
            <a:picLocks noChangeAspect="1" noChangeArrowheads="1"/>
          </p:cNvPicPr>
          <p:nvPr/>
        </p:nvPicPr>
        <p:blipFill>
          <a:blip r:embed="rId4" cstate="print"/>
          <a:srcRect/>
          <a:stretch>
            <a:fillRect/>
          </a:stretch>
        </p:blipFill>
        <p:spPr bwMode="auto">
          <a:xfrm>
            <a:off x="7215189" y="1393032"/>
            <a:ext cx="1552575" cy="937022"/>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176</a:t>
            </a:fld>
            <a:endParaRPr lang="en"/>
          </a:p>
        </p:txBody>
      </p:sp>
      <p:sp>
        <p:nvSpPr>
          <p:cNvPr id="4" name="Rectangle 3"/>
          <p:cNvSpPr/>
          <p:nvPr/>
        </p:nvSpPr>
        <p:spPr>
          <a:xfrm>
            <a:off x="1259632" y="699542"/>
            <a:ext cx="6696744" cy="3447098"/>
          </a:xfrm>
          <a:prstGeom prst="rect">
            <a:avLst/>
          </a:prstGeom>
        </p:spPr>
        <p:txBody>
          <a:bodyPr wrap="square">
            <a:spAutoFit/>
          </a:bodyPr>
          <a:lstStyle/>
          <a:p>
            <a:pPr marL="441325" indent="-441325">
              <a:spcAft>
                <a:spcPts val="3000"/>
              </a:spcAft>
              <a:buClr>
                <a:srgbClr val="0070C0"/>
              </a:buClr>
              <a:buFont typeface="Wingdings" pitchFamily="2" charset="2"/>
              <a:buChar char="|"/>
            </a:pPr>
            <a:r>
              <a:rPr lang="en-US" sz="2400" dirty="0">
                <a:latin typeface="+mn-lt"/>
              </a:rPr>
              <a:t>As we know that blurring can be done in spatial domain by </a:t>
            </a:r>
            <a:r>
              <a:rPr lang="en-US" sz="2400" b="1" dirty="0">
                <a:solidFill>
                  <a:srgbClr val="C00000"/>
                </a:solidFill>
                <a:latin typeface="+mn-lt"/>
              </a:rPr>
              <a:t>pixel averaging in a neighbors </a:t>
            </a:r>
          </a:p>
          <a:p>
            <a:pPr marL="441325" indent="-441325">
              <a:spcAft>
                <a:spcPts val="3000"/>
              </a:spcAft>
              <a:buClr>
                <a:srgbClr val="0070C0"/>
              </a:buClr>
              <a:buFont typeface="Wingdings" pitchFamily="2" charset="2"/>
              <a:buChar char="|"/>
            </a:pPr>
            <a:r>
              <a:rPr lang="en-US" sz="2400" b="1" dirty="0">
                <a:solidFill>
                  <a:srgbClr val="C00000"/>
                </a:solidFill>
                <a:latin typeface="+mn-lt"/>
              </a:rPr>
              <a:t>Averaging is analogous to integration</a:t>
            </a:r>
          </a:p>
          <a:p>
            <a:pPr marL="441325" indent="-441325">
              <a:spcAft>
                <a:spcPts val="3000"/>
              </a:spcAft>
              <a:buClr>
                <a:srgbClr val="0070C0"/>
              </a:buClr>
              <a:buFont typeface="Wingdings" pitchFamily="2" charset="2"/>
              <a:buChar char="|"/>
            </a:pPr>
            <a:r>
              <a:rPr lang="en-US" sz="2400" dirty="0">
                <a:latin typeface="+mn-lt"/>
              </a:rPr>
              <a:t>Therefore, logically it can be concluded that the </a:t>
            </a:r>
            <a:r>
              <a:rPr lang="en-US" sz="2400" b="1" dirty="0">
                <a:solidFill>
                  <a:srgbClr val="C00000"/>
                </a:solidFill>
                <a:latin typeface="+mn-lt"/>
              </a:rPr>
              <a:t>sharpening must be accomplished </a:t>
            </a:r>
            <a:r>
              <a:rPr lang="en-US" sz="2400" dirty="0">
                <a:latin typeface="+mn-lt"/>
              </a:rPr>
              <a:t>by </a:t>
            </a:r>
            <a:r>
              <a:rPr lang="en-US" sz="2400" b="1" dirty="0">
                <a:solidFill>
                  <a:srgbClr val="C00000"/>
                </a:solidFill>
                <a:latin typeface="+mn-lt"/>
              </a:rPr>
              <a:t>spatial differentiation</a:t>
            </a:r>
            <a:r>
              <a:rPr lang="en-US" sz="2400" b="1" dirty="0">
                <a:latin typeface="+mn-l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177</a:t>
            </a:fld>
            <a:endParaRPr lang="en"/>
          </a:p>
        </p:txBody>
      </p:sp>
      <p:sp>
        <p:nvSpPr>
          <p:cNvPr id="3" name="Rectangle 2"/>
          <p:cNvSpPr/>
          <p:nvPr/>
        </p:nvSpPr>
        <p:spPr>
          <a:xfrm>
            <a:off x="1187624" y="0"/>
            <a:ext cx="6840760" cy="830997"/>
          </a:xfrm>
          <a:prstGeom prst="rect">
            <a:avLst/>
          </a:prstGeom>
        </p:spPr>
        <p:txBody>
          <a:bodyPr wrap="square">
            <a:spAutoFit/>
          </a:bodyPr>
          <a:lstStyle/>
          <a:p>
            <a:pPr algn="ctr"/>
            <a:r>
              <a:rPr lang="en-IN"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Sharpening Filters </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based on first- and second-order derivatives</a:t>
            </a:r>
            <a:endParaRPr lang="en-IN"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4" name="Rectangle 3"/>
          <p:cNvSpPr/>
          <p:nvPr/>
        </p:nvSpPr>
        <p:spPr>
          <a:xfrm>
            <a:off x="683568" y="771550"/>
            <a:ext cx="3816424" cy="3496342"/>
          </a:xfrm>
          <a:prstGeom prst="rect">
            <a:avLst/>
          </a:prstGeom>
        </p:spPr>
        <p:txBody>
          <a:bodyPr wrap="square">
            <a:spAutoFit/>
          </a:bodyPr>
          <a:lstStyle/>
          <a:p>
            <a:pPr>
              <a:spcAft>
                <a:spcPts val="400"/>
              </a:spcAft>
              <a:defRPr/>
            </a:pPr>
            <a:r>
              <a:rPr kumimoji="1" lang="en-US" sz="2200" b="1" dirty="0">
                <a:solidFill>
                  <a:srgbClr val="0070C0"/>
                </a:solidFill>
                <a:latin typeface="+mn-lt"/>
              </a:rPr>
              <a:t>Definition for a first order derivative</a:t>
            </a:r>
          </a:p>
          <a:p>
            <a:pPr marL="268288" indent="-268288">
              <a:spcBef>
                <a:spcPct val="20000"/>
              </a:spcBef>
              <a:spcAft>
                <a:spcPts val="400"/>
              </a:spcAft>
              <a:buClr>
                <a:srgbClr val="C00000"/>
              </a:buClr>
              <a:buFont typeface="Webdings" pitchFamily="18" charset="2"/>
              <a:buChar char="4"/>
              <a:defRPr/>
            </a:pPr>
            <a:r>
              <a:rPr kumimoji="1" lang="en-US" sz="2200" dirty="0">
                <a:latin typeface="+mn-lt"/>
              </a:rPr>
              <a:t>Must be zero in areas of constant intensity</a:t>
            </a:r>
          </a:p>
          <a:p>
            <a:pPr marL="268288" indent="-268288">
              <a:spcBef>
                <a:spcPct val="20000"/>
              </a:spcBef>
              <a:spcAft>
                <a:spcPts val="400"/>
              </a:spcAft>
              <a:buClr>
                <a:srgbClr val="C00000"/>
              </a:buClr>
              <a:buFont typeface="Webdings" pitchFamily="18" charset="2"/>
              <a:buChar char="4"/>
              <a:defRPr/>
            </a:pPr>
            <a:r>
              <a:rPr kumimoji="1" lang="en-US" sz="2200" dirty="0">
                <a:latin typeface="+mn-lt"/>
              </a:rPr>
              <a:t>Must be nonzero at the onset of an intensity step or ramp</a:t>
            </a:r>
          </a:p>
          <a:p>
            <a:pPr marL="268288" indent="-268288">
              <a:spcBef>
                <a:spcPct val="20000"/>
              </a:spcBef>
              <a:spcAft>
                <a:spcPts val="400"/>
              </a:spcAft>
              <a:buClr>
                <a:srgbClr val="C00000"/>
              </a:buClr>
              <a:buFont typeface="Webdings" pitchFamily="18" charset="2"/>
              <a:buChar char="4"/>
              <a:defRPr/>
            </a:pPr>
            <a:r>
              <a:rPr kumimoji="1" lang="en-US" sz="2200" dirty="0">
                <a:latin typeface="+mn-lt"/>
              </a:rPr>
              <a:t>Must be nonzero along intensity ramps</a:t>
            </a:r>
            <a:endParaRPr kumimoji="1" lang="en-US" sz="2200" dirty="0">
              <a:solidFill>
                <a:schemeClr val="tx1"/>
              </a:solidFill>
              <a:latin typeface="+mn-lt"/>
            </a:endParaRPr>
          </a:p>
        </p:txBody>
      </p:sp>
      <p:sp>
        <p:nvSpPr>
          <p:cNvPr id="8" name="Rectangle 7"/>
          <p:cNvSpPr/>
          <p:nvPr/>
        </p:nvSpPr>
        <p:spPr>
          <a:xfrm>
            <a:off x="5004048" y="771550"/>
            <a:ext cx="3816424" cy="3496342"/>
          </a:xfrm>
          <a:prstGeom prst="rect">
            <a:avLst/>
          </a:prstGeom>
        </p:spPr>
        <p:txBody>
          <a:bodyPr wrap="square">
            <a:spAutoFit/>
          </a:bodyPr>
          <a:lstStyle/>
          <a:p>
            <a:pPr>
              <a:spcAft>
                <a:spcPts val="400"/>
              </a:spcAft>
              <a:defRPr/>
            </a:pPr>
            <a:r>
              <a:rPr kumimoji="1" lang="en-US" sz="2200" b="1" dirty="0">
                <a:solidFill>
                  <a:srgbClr val="0070C0"/>
                </a:solidFill>
                <a:latin typeface="+mn-lt"/>
              </a:rPr>
              <a:t>Definition for a second order derivative</a:t>
            </a:r>
          </a:p>
          <a:p>
            <a:pPr marL="268288" indent="-268288">
              <a:spcBef>
                <a:spcPct val="20000"/>
              </a:spcBef>
              <a:spcAft>
                <a:spcPts val="400"/>
              </a:spcAft>
              <a:buClr>
                <a:srgbClr val="C00000"/>
              </a:buClr>
              <a:buFont typeface="Webdings" pitchFamily="18" charset="2"/>
              <a:buChar char="4"/>
              <a:defRPr/>
            </a:pPr>
            <a:r>
              <a:rPr kumimoji="1" lang="en-US" sz="2200" dirty="0">
                <a:latin typeface="+mn-lt"/>
              </a:rPr>
              <a:t>Must be zero in areas of constant intensity</a:t>
            </a:r>
          </a:p>
          <a:p>
            <a:pPr marL="268288" indent="-268288">
              <a:spcBef>
                <a:spcPct val="20000"/>
              </a:spcBef>
              <a:spcAft>
                <a:spcPts val="400"/>
              </a:spcAft>
              <a:buClr>
                <a:srgbClr val="C00000"/>
              </a:buClr>
              <a:buFont typeface="Webdings" pitchFamily="18" charset="2"/>
              <a:buChar char="4"/>
              <a:defRPr/>
            </a:pPr>
            <a:r>
              <a:rPr kumimoji="1" lang="en-US" sz="2200" dirty="0">
                <a:latin typeface="+mn-lt"/>
              </a:rPr>
              <a:t>Must be nonzero at the onset and end of a intensity step or ramp</a:t>
            </a:r>
          </a:p>
          <a:p>
            <a:pPr marL="268288" indent="-268288">
              <a:spcBef>
                <a:spcPct val="20000"/>
              </a:spcBef>
              <a:spcAft>
                <a:spcPts val="400"/>
              </a:spcAft>
              <a:buClr>
                <a:srgbClr val="C00000"/>
              </a:buClr>
              <a:buFont typeface="Webdings" pitchFamily="18" charset="2"/>
              <a:buChar char="4"/>
              <a:defRPr/>
            </a:pPr>
            <a:r>
              <a:rPr kumimoji="1" lang="en-US" sz="2200" dirty="0">
                <a:latin typeface="+mn-lt"/>
              </a:rPr>
              <a:t>Must be zero along intensity</a:t>
            </a:r>
            <a:endParaRPr kumimoji="1" lang="en-US" sz="2200" dirty="0">
              <a:solidFill>
                <a:schemeClr val="tx1"/>
              </a:solidFill>
              <a:latin typeface="+mn-lt"/>
            </a:endParaRPr>
          </a:p>
        </p:txBody>
      </p:sp>
      <p:cxnSp>
        <p:nvCxnSpPr>
          <p:cNvPr id="10" name="Straight Connector 9"/>
          <p:cNvCxnSpPr/>
          <p:nvPr/>
        </p:nvCxnSpPr>
        <p:spPr>
          <a:xfrm>
            <a:off x="4572000" y="1131590"/>
            <a:ext cx="0" cy="3744416"/>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2" name="Object 1024"/>
          <p:cNvGraphicFramePr>
            <a:graphicFrameLocks noChangeAspect="1"/>
          </p:cNvGraphicFramePr>
          <p:nvPr/>
        </p:nvGraphicFramePr>
        <p:xfrm>
          <a:off x="1331640" y="4350808"/>
          <a:ext cx="2583295" cy="792692"/>
        </p:xfrm>
        <a:graphic>
          <a:graphicData uri="http://schemas.openxmlformats.org/presentationml/2006/ole">
            <mc:AlternateContent xmlns:mc="http://schemas.openxmlformats.org/markup-compatibility/2006">
              <mc:Choice xmlns:v="urn:schemas-microsoft-com:vml" Requires="v">
                <p:oleObj spid="_x0000_s457749" name="Equation" r:id="rId4" imgW="1282680" imgH="393480" progId="Equation.3">
                  <p:embed/>
                </p:oleObj>
              </mc:Choice>
              <mc:Fallback>
                <p:oleObj name="Equation" r:id="rId4" imgW="1282680" imgH="393480" progId="Equation.3">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4350808"/>
                        <a:ext cx="2583295" cy="7926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024"/>
          <p:cNvGraphicFramePr>
            <a:graphicFrameLocks noChangeAspect="1"/>
          </p:cNvGraphicFramePr>
          <p:nvPr/>
        </p:nvGraphicFramePr>
        <p:xfrm>
          <a:off x="4788024" y="4155926"/>
          <a:ext cx="3971336" cy="799504"/>
        </p:xfrm>
        <a:graphic>
          <a:graphicData uri="http://schemas.openxmlformats.org/presentationml/2006/ole">
            <mc:AlternateContent xmlns:mc="http://schemas.openxmlformats.org/markup-compatibility/2006">
              <mc:Choice xmlns:v="urn:schemas-microsoft-com:vml" Requires="v">
                <p:oleObj spid="_x0000_s457750" name="Equation" r:id="rId6" imgW="2082600" imgH="419040" progId="Equation.3">
                  <p:embed/>
                </p:oleObj>
              </mc:Choice>
              <mc:Fallback>
                <p:oleObj name="Equation" r:id="rId6" imgW="2082600" imgH="41904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024" y="4155926"/>
                        <a:ext cx="3971336" cy="799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178</a:t>
            </a:fld>
            <a:endParaRPr lang="en" dirty="0"/>
          </a:p>
        </p:txBody>
      </p:sp>
      <p:pic>
        <p:nvPicPr>
          <p:cNvPr id="458754" name="Picture 2"/>
          <p:cNvPicPr>
            <a:picLocks noChangeAspect="1" noChangeArrowheads="1"/>
          </p:cNvPicPr>
          <p:nvPr/>
        </p:nvPicPr>
        <p:blipFill>
          <a:blip r:embed="rId2"/>
          <a:srcRect/>
          <a:stretch>
            <a:fillRect/>
          </a:stretch>
        </p:blipFill>
        <p:spPr bwMode="auto">
          <a:xfrm>
            <a:off x="1043608" y="83269"/>
            <a:ext cx="7128792" cy="3529958"/>
          </a:xfrm>
          <a:prstGeom prst="rect">
            <a:avLst/>
          </a:prstGeom>
          <a:noFill/>
          <a:ln w="9525">
            <a:noFill/>
            <a:miter lim="800000"/>
            <a:headEnd/>
            <a:tailEnd/>
          </a:ln>
        </p:spPr>
      </p:pic>
      <p:sp>
        <p:nvSpPr>
          <p:cNvPr id="4" name="Rectangle 3"/>
          <p:cNvSpPr/>
          <p:nvPr/>
        </p:nvSpPr>
        <p:spPr>
          <a:xfrm>
            <a:off x="467544" y="3778463"/>
            <a:ext cx="8280920" cy="1169551"/>
          </a:xfrm>
          <a:prstGeom prst="rect">
            <a:avLst/>
          </a:prstGeom>
        </p:spPr>
        <p:txBody>
          <a:bodyPr wrap="square">
            <a:spAutoFit/>
          </a:bodyPr>
          <a:lstStyle/>
          <a:p>
            <a:pPr marL="457200" indent="-457200">
              <a:spcAft>
                <a:spcPts val="1200"/>
              </a:spcAft>
              <a:buFont typeface="+mj-lt"/>
              <a:buAutoNum type="alphaLcParenR"/>
            </a:pPr>
            <a:r>
              <a:rPr lang="en-US" sz="2000" dirty="0">
                <a:latin typeface="+mn-lt"/>
              </a:rPr>
              <a:t>A section of a </a:t>
            </a:r>
            <a:r>
              <a:rPr lang="en-IN" sz="2000" dirty="0">
                <a:latin typeface="+mn-lt"/>
              </a:rPr>
              <a:t>horizontal scan line from an image, showing ramp and step edges, as well as constant segments.</a:t>
            </a:r>
          </a:p>
          <a:p>
            <a:pPr marL="457200" indent="-457200">
              <a:spcAft>
                <a:spcPts val="1200"/>
              </a:spcAft>
              <a:buFont typeface="+mj-lt"/>
              <a:buAutoNum type="alphaLcParenR"/>
            </a:pPr>
            <a:r>
              <a:rPr lang="en-IN" sz="2000" dirty="0">
                <a:latin typeface="+mn-lt"/>
              </a:rPr>
              <a:t>Values of the scan line and its derivatives.</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179</a:t>
            </a:fld>
            <a:endParaRPr lang="en" dirty="0"/>
          </a:p>
        </p:txBody>
      </p:sp>
      <p:grpSp>
        <p:nvGrpSpPr>
          <p:cNvPr id="3" name="Group 5"/>
          <p:cNvGrpSpPr>
            <a:grpSpLocks/>
          </p:cNvGrpSpPr>
          <p:nvPr/>
        </p:nvGrpSpPr>
        <p:grpSpPr bwMode="auto">
          <a:xfrm>
            <a:off x="1619671" y="214313"/>
            <a:ext cx="7229053" cy="4733701"/>
            <a:chOff x="1357290" y="214290"/>
            <a:chExt cx="7491518" cy="6000792"/>
          </a:xfrm>
        </p:grpSpPr>
        <p:pic>
          <p:nvPicPr>
            <p:cNvPr id="4" name="Picture 3"/>
            <p:cNvPicPr>
              <a:picLocks noChangeAspect="1" noChangeArrowheads="1"/>
            </p:cNvPicPr>
            <p:nvPr/>
          </p:nvPicPr>
          <p:blipFill>
            <a:blip r:embed="rId2" cstate="print"/>
            <a:srcRect/>
            <a:stretch>
              <a:fillRect/>
            </a:stretch>
          </p:blipFill>
          <p:spPr bwMode="auto">
            <a:xfrm>
              <a:off x="1357290" y="214290"/>
              <a:ext cx="7491518" cy="6000792"/>
            </a:xfrm>
            <a:prstGeom prst="rect">
              <a:avLst/>
            </a:prstGeom>
            <a:noFill/>
            <a:ln w="9525">
              <a:noFill/>
              <a:miter lim="800000"/>
              <a:headEnd/>
              <a:tailEnd/>
            </a:ln>
          </p:spPr>
        </p:pic>
        <p:sp>
          <p:nvSpPr>
            <p:cNvPr id="5" name="Rectangle 4"/>
            <p:cNvSpPr/>
            <p:nvPr/>
          </p:nvSpPr>
          <p:spPr>
            <a:xfrm>
              <a:off x="1357290" y="571479"/>
              <a:ext cx="928700" cy="285752"/>
            </a:xfrm>
            <a:prstGeom prst="rect">
              <a:avLst/>
            </a:prstGeom>
            <a:solidFill>
              <a:srgbClr val="FFFFFF"/>
            </a:solidFill>
            <a:ln>
              <a:noFill/>
            </a:ln>
            <a:effectLst/>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4294967295"/>
          </p:nvPr>
        </p:nvSpPr>
        <p:spPr>
          <a:xfrm>
            <a:off x="0" y="4973323"/>
            <a:ext cx="2002464" cy="170177"/>
          </a:xfrm>
          <a:prstGeom prst="rect">
            <a:avLst/>
          </a:prstGeom>
          <a:noFill/>
        </p:spPr>
        <p:txBody>
          <a:bodyPr/>
          <a:lstStyle/>
          <a:p>
            <a:r>
              <a:rPr lang="en-US"/>
              <a:t>Jan 10, 2022</a:t>
            </a:r>
          </a:p>
        </p:txBody>
      </p:sp>
      <p:sp>
        <p:nvSpPr>
          <p:cNvPr id="6147" name="Slide Number Placeholder 3"/>
          <p:cNvSpPr>
            <a:spLocks noGrp="1"/>
          </p:cNvSpPr>
          <p:nvPr>
            <p:ph type="sldNum" sz="quarter" idx="12"/>
          </p:nvPr>
        </p:nvSpPr>
        <p:spPr>
          <a:noFill/>
        </p:spPr>
        <p:txBody>
          <a:bodyPr/>
          <a:lstStyle/>
          <a:p>
            <a:fld id="{6431E55D-B282-4327-BDA8-456EF46B2727}" type="slidenum">
              <a:rPr lang="en-US" smtClean="0"/>
              <a:pPr/>
              <a:t>18</a:t>
            </a:fld>
            <a:endParaRPr lang="en-US"/>
          </a:p>
        </p:txBody>
      </p:sp>
      <p:grpSp>
        <p:nvGrpSpPr>
          <p:cNvPr id="2" name="Group 10"/>
          <p:cNvGrpSpPr>
            <a:grpSpLocks/>
          </p:cNvGrpSpPr>
          <p:nvPr/>
        </p:nvGrpSpPr>
        <p:grpSpPr bwMode="auto">
          <a:xfrm>
            <a:off x="2123728" y="0"/>
            <a:ext cx="4610100" cy="1835944"/>
            <a:chOff x="1156" y="346"/>
            <a:chExt cx="2904" cy="1542"/>
          </a:xfrm>
          <a:solidFill>
            <a:schemeClr val="accent2">
              <a:lumMod val="60000"/>
              <a:lumOff val="40000"/>
            </a:schemeClr>
          </a:solidFill>
        </p:grpSpPr>
        <p:grpSp>
          <p:nvGrpSpPr>
            <p:cNvPr id="3" name="Group 7"/>
            <p:cNvGrpSpPr>
              <a:grpSpLocks/>
            </p:cNvGrpSpPr>
            <p:nvPr/>
          </p:nvGrpSpPr>
          <p:grpSpPr bwMode="auto">
            <a:xfrm>
              <a:off x="1156" y="1253"/>
              <a:ext cx="2904" cy="635"/>
              <a:chOff x="521" y="1162"/>
              <a:chExt cx="2904" cy="635"/>
            </a:xfrm>
            <a:grpFill/>
          </p:grpSpPr>
          <p:sp>
            <p:nvSpPr>
              <p:cNvPr id="6154" name="Rectangle 4"/>
              <p:cNvSpPr>
                <a:spLocks noChangeArrowheads="1"/>
              </p:cNvSpPr>
              <p:nvPr/>
            </p:nvSpPr>
            <p:spPr bwMode="auto">
              <a:xfrm>
                <a:off x="521" y="1162"/>
                <a:ext cx="1452" cy="318"/>
              </a:xfrm>
              <a:prstGeom prst="rect">
                <a:avLst/>
              </a:prstGeom>
              <a:grpFill/>
              <a:ln w="9525">
                <a:solidFill>
                  <a:schemeClr val="tx1"/>
                </a:solidFill>
                <a:miter lim="800000"/>
                <a:headEnd/>
                <a:tailEnd/>
              </a:ln>
            </p:spPr>
            <p:txBody>
              <a:bodyPr wrap="none" anchor="ctr"/>
              <a:lstStyle/>
              <a:p>
                <a:pPr algn="ctr"/>
                <a:r>
                  <a:rPr lang="en-US" sz="2400" b="1">
                    <a:latin typeface="+mn-lt"/>
                  </a:rPr>
                  <a:t>Mathematical</a:t>
                </a:r>
              </a:p>
            </p:txBody>
          </p:sp>
          <p:sp>
            <p:nvSpPr>
              <p:cNvPr id="6155" name="Rectangle 5"/>
              <p:cNvSpPr>
                <a:spLocks noChangeArrowheads="1"/>
              </p:cNvSpPr>
              <p:nvPr/>
            </p:nvSpPr>
            <p:spPr bwMode="auto">
              <a:xfrm>
                <a:off x="1973" y="1162"/>
                <a:ext cx="1452" cy="318"/>
              </a:xfrm>
              <a:prstGeom prst="rect">
                <a:avLst/>
              </a:prstGeom>
              <a:grpFill/>
              <a:ln w="9525">
                <a:solidFill>
                  <a:schemeClr val="tx1"/>
                </a:solidFill>
                <a:miter lim="800000"/>
                <a:headEnd/>
                <a:tailEnd/>
              </a:ln>
            </p:spPr>
            <p:txBody>
              <a:bodyPr wrap="none" anchor="ctr"/>
              <a:lstStyle/>
              <a:p>
                <a:pPr algn="ctr"/>
                <a:r>
                  <a:rPr lang="en-US" sz="2400" b="1" dirty="0">
                    <a:latin typeface="+mn-lt"/>
                  </a:rPr>
                  <a:t>Probabilistic</a:t>
                </a:r>
              </a:p>
            </p:txBody>
          </p:sp>
          <p:sp>
            <p:nvSpPr>
              <p:cNvPr id="6156" name="Rectangle 6"/>
              <p:cNvSpPr>
                <a:spLocks noChangeArrowheads="1"/>
              </p:cNvSpPr>
              <p:nvPr/>
            </p:nvSpPr>
            <p:spPr bwMode="auto">
              <a:xfrm>
                <a:off x="521" y="1480"/>
                <a:ext cx="2903" cy="317"/>
              </a:xfrm>
              <a:prstGeom prst="rect">
                <a:avLst/>
              </a:prstGeom>
              <a:grpFill/>
              <a:ln w="9525">
                <a:solidFill>
                  <a:schemeClr val="tx1"/>
                </a:solidFill>
                <a:miter lim="800000"/>
                <a:headEnd/>
                <a:tailEnd/>
              </a:ln>
            </p:spPr>
            <p:txBody>
              <a:bodyPr wrap="none" anchor="ctr"/>
              <a:lstStyle/>
              <a:p>
                <a:pPr algn="ctr"/>
                <a:r>
                  <a:rPr lang="en-US" sz="2400" b="1">
                    <a:latin typeface="+mn-lt"/>
                  </a:rPr>
                  <a:t>Formulations</a:t>
                </a:r>
              </a:p>
            </p:txBody>
          </p:sp>
        </p:grpSp>
        <p:sp>
          <p:nvSpPr>
            <p:cNvPr id="89096" name="AutoShape 8"/>
            <p:cNvSpPr>
              <a:spLocks noChangeArrowheads="1"/>
            </p:cNvSpPr>
            <p:nvPr/>
          </p:nvSpPr>
          <p:spPr bwMode="auto">
            <a:xfrm>
              <a:off x="2245" y="346"/>
              <a:ext cx="771" cy="907"/>
            </a:xfrm>
            <a:prstGeom prst="diamond">
              <a:avLst/>
            </a:prstGeom>
            <a:grpFill/>
            <a:ln w="9525">
              <a:solidFill>
                <a:schemeClr val="tx1"/>
              </a:solidFill>
              <a:miter lim="800000"/>
              <a:headEnd/>
              <a:tailEnd/>
            </a:ln>
            <a:effectLst/>
          </p:spPr>
          <p:txBody>
            <a:bodyPr wrap="none" anchor="ctr"/>
            <a:lstStyle/>
            <a:p>
              <a:pPr algn="ctr">
                <a:defRPr/>
              </a:pPr>
              <a:r>
                <a:rPr lang="en-US" sz="2400" b="1" dirty="0">
                  <a:effectLst>
                    <a:outerShdw blurRad="38100" dist="38100" dir="2700000" algn="tl">
                      <a:srgbClr val="000000"/>
                    </a:outerShdw>
                  </a:effectLst>
                  <a:latin typeface="+mn-lt"/>
                </a:rPr>
                <a:t>DIP</a:t>
              </a:r>
            </a:p>
          </p:txBody>
        </p:sp>
      </p:grpSp>
      <p:sp>
        <p:nvSpPr>
          <p:cNvPr id="6149" name="Text Box 11"/>
          <p:cNvSpPr txBox="1">
            <a:spLocks noChangeArrowheads="1"/>
          </p:cNvSpPr>
          <p:nvPr/>
        </p:nvSpPr>
        <p:spPr bwMode="auto">
          <a:xfrm>
            <a:off x="611560" y="1995686"/>
            <a:ext cx="7777162" cy="1077218"/>
          </a:xfrm>
          <a:prstGeom prst="rect">
            <a:avLst/>
          </a:prstGeom>
          <a:noFill/>
          <a:ln w="9525">
            <a:noFill/>
            <a:miter lim="800000"/>
            <a:headEnd/>
            <a:tailEnd/>
          </a:ln>
        </p:spPr>
        <p:txBody>
          <a:bodyPr>
            <a:spAutoFit/>
          </a:bodyPr>
          <a:lstStyle/>
          <a:p>
            <a:pPr algn="ctr">
              <a:spcBef>
                <a:spcPct val="50000"/>
              </a:spcBef>
            </a:pPr>
            <a:r>
              <a:rPr lang="en-US" sz="3200" dirty="0">
                <a:latin typeface="+mn-lt"/>
              </a:rPr>
              <a:t>However, the choice of technique is often based on subjective, visual judgment</a:t>
            </a:r>
          </a:p>
        </p:txBody>
      </p:sp>
      <p:sp>
        <p:nvSpPr>
          <p:cNvPr id="89100" name="AutoShape 12"/>
          <p:cNvSpPr>
            <a:spLocks noChangeArrowheads="1"/>
          </p:cNvSpPr>
          <p:nvPr/>
        </p:nvSpPr>
        <p:spPr bwMode="auto">
          <a:xfrm>
            <a:off x="827584" y="3363838"/>
            <a:ext cx="7561262" cy="1134665"/>
          </a:xfrm>
          <a:prstGeom prst="plaque">
            <a:avLst>
              <a:gd name="adj" fmla="val 16667"/>
            </a:avLst>
          </a:prstGeom>
          <a:noFill/>
          <a:ln w="9525">
            <a:noFill/>
            <a:miter lim="800000"/>
            <a:headEnd/>
            <a:tailEnd/>
          </a:ln>
        </p:spPr>
        <p:txBody>
          <a:bodyPr wrap="none" anchor="ctr"/>
          <a:lstStyle/>
          <a:p>
            <a:pPr algn="ctr"/>
            <a:r>
              <a:rPr lang="en-US" sz="2400" dirty="0">
                <a:solidFill>
                  <a:schemeClr val="accent6">
                    <a:lumMod val="75000"/>
                  </a:schemeClr>
                </a:solidFill>
                <a:latin typeface="+mn-lt"/>
              </a:rPr>
              <a:t>Hence, understanding Human Visual Perception</a:t>
            </a:r>
            <a:br>
              <a:rPr lang="en-US" sz="2400" dirty="0">
                <a:solidFill>
                  <a:schemeClr val="accent6">
                    <a:lumMod val="75000"/>
                  </a:schemeClr>
                </a:solidFill>
                <a:latin typeface="+mn-lt"/>
              </a:rPr>
            </a:br>
            <a:r>
              <a:rPr lang="en-US" sz="2400" dirty="0">
                <a:solidFill>
                  <a:schemeClr val="accent6">
                    <a:lumMod val="75000"/>
                  </a:schemeClr>
                </a:solidFill>
                <a:latin typeface="+mn-lt"/>
              </a:rPr>
              <a:t>VERY IMPORTANT !!!</a:t>
            </a:r>
          </a:p>
        </p:txBody>
      </p:sp>
      <p:pic>
        <p:nvPicPr>
          <p:cNvPr id="6151" name="Picture 13" descr="MPj04373780000[1]"/>
          <p:cNvPicPr>
            <a:picLocks noChangeAspect="1" noChangeArrowheads="1"/>
          </p:cNvPicPr>
          <p:nvPr/>
        </p:nvPicPr>
        <p:blipFill>
          <a:blip r:embed="rId3" cstate="print"/>
          <a:srcRect/>
          <a:stretch>
            <a:fillRect/>
          </a:stretch>
        </p:blipFill>
        <p:spPr bwMode="auto">
          <a:xfrm>
            <a:off x="6948488" y="195263"/>
            <a:ext cx="2030412" cy="105013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9100"/>
                                        </p:tgtEl>
                                        <p:attrNameLst>
                                          <p:attrName>style.visibility</p:attrName>
                                        </p:attrNameLst>
                                      </p:cBhvr>
                                      <p:to>
                                        <p:strVal val="visible"/>
                                      </p:to>
                                    </p:set>
                                    <p:animEffect transition="in" filter="box(in)">
                                      <p:cBhvr>
                                        <p:cTn id="7" dur="500"/>
                                        <p:tgtEl>
                                          <p:spTgt spid="89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0"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180</a:t>
            </a:fld>
            <a:endParaRPr lang="en" dirty="0"/>
          </a:p>
        </p:txBody>
      </p:sp>
      <p:pic>
        <p:nvPicPr>
          <p:cNvPr id="3" name="Picture 4"/>
          <p:cNvPicPr>
            <a:picLocks noChangeAspect="1" noChangeArrowheads="1"/>
          </p:cNvPicPr>
          <p:nvPr/>
        </p:nvPicPr>
        <p:blipFill>
          <a:blip r:embed="rId2" cstate="print"/>
          <a:srcRect t="54762"/>
          <a:stretch>
            <a:fillRect/>
          </a:stretch>
        </p:blipFill>
        <p:spPr bwMode="auto">
          <a:xfrm>
            <a:off x="899592" y="0"/>
            <a:ext cx="7491412" cy="2714625"/>
          </a:xfrm>
          <a:prstGeom prst="rect">
            <a:avLst/>
          </a:prstGeom>
          <a:noFill/>
          <a:ln w="9525">
            <a:noFill/>
            <a:miter lim="800000"/>
            <a:headEnd/>
            <a:tailEnd/>
          </a:ln>
        </p:spPr>
      </p:pic>
      <p:sp>
        <p:nvSpPr>
          <p:cNvPr id="4" name="TextBox 3"/>
          <p:cNvSpPr txBox="1"/>
          <p:nvPr/>
        </p:nvSpPr>
        <p:spPr>
          <a:xfrm>
            <a:off x="323528" y="2643758"/>
            <a:ext cx="8607330" cy="224676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en-GB" sz="2000" b="1" dirty="0">
                <a:solidFill>
                  <a:schemeClr val="tx1"/>
                </a:solidFill>
                <a:latin typeface="+mj-lt"/>
              </a:rPr>
              <a:t>Analysis</a:t>
            </a:r>
          </a:p>
          <a:p>
            <a:pPr marL="457200" indent="-457200">
              <a:buClr>
                <a:srgbClr val="C00000"/>
              </a:buClr>
              <a:buSzPct val="120000"/>
              <a:buFont typeface="+mj-lt"/>
              <a:buAutoNum type="arabicParenR"/>
              <a:defRPr/>
            </a:pPr>
            <a:r>
              <a:rPr lang="en-US" sz="2000" dirty="0">
                <a:solidFill>
                  <a:schemeClr val="tx1"/>
                </a:solidFill>
                <a:latin typeface="+mj-lt"/>
              </a:rPr>
              <a:t>The 1st-order derivative is nonzero along the entire ramp, while the 2nd-order derivative is nonzero only at the onset and end of the ramp.</a:t>
            </a:r>
          </a:p>
          <a:p>
            <a:pPr marL="457200" indent="-457200">
              <a:buClr>
                <a:srgbClr val="C00000"/>
              </a:buClr>
              <a:buSzPct val="120000"/>
              <a:buFont typeface="+mj-lt"/>
              <a:buAutoNum type="arabicParenR"/>
              <a:defRPr/>
            </a:pPr>
            <a:r>
              <a:rPr lang="en-GB" sz="2000" dirty="0">
                <a:solidFill>
                  <a:schemeClr val="tx1"/>
                </a:solidFill>
                <a:latin typeface="+mj-lt"/>
              </a:rPr>
              <a:t>Edges in an image represent this type (ramp) of transition. Therefore,</a:t>
            </a:r>
            <a:br>
              <a:rPr lang="en-GB" sz="2000" dirty="0">
                <a:solidFill>
                  <a:schemeClr val="tx1"/>
                </a:solidFill>
                <a:latin typeface="+mj-lt"/>
              </a:rPr>
            </a:br>
            <a:r>
              <a:rPr lang="en-US" sz="2000" b="1" dirty="0">
                <a:solidFill>
                  <a:schemeClr val="tx1"/>
                </a:solidFill>
              </a:rPr>
              <a:t>1</a:t>
            </a:r>
            <a:r>
              <a:rPr lang="en-US" sz="2000" b="1" baseline="30000" dirty="0">
                <a:solidFill>
                  <a:schemeClr val="tx1"/>
                </a:solidFill>
              </a:rPr>
              <a:t>st</a:t>
            </a:r>
            <a:r>
              <a:rPr lang="en-US" sz="2000" b="1" dirty="0">
                <a:solidFill>
                  <a:schemeClr val="tx1"/>
                </a:solidFill>
              </a:rPr>
              <a:t> makes thick edge and 2</a:t>
            </a:r>
            <a:r>
              <a:rPr lang="en-US" sz="2000" b="1" baseline="30000" dirty="0">
                <a:solidFill>
                  <a:schemeClr val="tx1"/>
                </a:solidFill>
              </a:rPr>
              <a:t>nd</a:t>
            </a:r>
            <a:r>
              <a:rPr lang="en-US" sz="2000" b="1" dirty="0">
                <a:solidFill>
                  <a:schemeClr val="tx1"/>
                </a:solidFill>
              </a:rPr>
              <a:t> makes thin, much finer edges</a:t>
            </a:r>
          </a:p>
          <a:p>
            <a:pPr marL="457200" indent="-457200">
              <a:buClr>
                <a:srgbClr val="C00000"/>
              </a:buClr>
              <a:buSzPct val="120000"/>
              <a:buFont typeface="+mj-lt"/>
              <a:buAutoNum type="arabicParenR"/>
              <a:defRPr/>
            </a:pPr>
            <a:r>
              <a:rPr lang="en-US" sz="2000" dirty="0">
                <a:solidFill>
                  <a:schemeClr val="tx1"/>
                </a:solidFill>
                <a:latin typeface="+mj-lt"/>
              </a:rPr>
              <a:t>The response at and around the point is much stronger for the 2</a:t>
            </a:r>
            <a:r>
              <a:rPr lang="en-US" sz="2000" baseline="30000" dirty="0">
                <a:solidFill>
                  <a:schemeClr val="tx1"/>
                </a:solidFill>
                <a:latin typeface="+mj-lt"/>
              </a:rPr>
              <a:t>nd</a:t>
            </a:r>
            <a:r>
              <a:rPr lang="en-US" sz="2000" dirty="0">
                <a:solidFill>
                  <a:schemeClr val="tx1"/>
                </a:solidFill>
                <a:latin typeface="+mj-lt"/>
              </a:rPr>
              <a:t>- than for the 1</a:t>
            </a:r>
            <a:r>
              <a:rPr lang="en-US" sz="2000" baseline="30000" dirty="0">
                <a:solidFill>
                  <a:schemeClr val="tx1"/>
                </a:solidFill>
                <a:latin typeface="+mj-lt"/>
              </a:rPr>
              <a:t>st</a:t>
            </a:r>
            <a:r>
              <a:rPr lang="en-US" sz="2000" dirty="0">
                <a:solidFill>
                  <a:schemeClr val="tx1"/>
                </a:solidFill>
                <a:latin typeface="+mj-lt"/>
              </a:rPr>
              <a:t>-order derivative.</a:t>
            </a:r>
            <a:endParaRPr lang="en-GB" sz="2000" dirty="0">
              <a:solidFill>
                <a:schemeClr val="tx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52227"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5926237E-6EBC-4B0C-B14F-60E04B5519A0}" type="slidenum">
              <a:rPr lang="en-GB" smtClean="0"/>
              <a:pPr algn="r"/>
              <a:t>181</a:t>
            </a:fld>
            <a:endParaRPr lang="en-GB"/>
          </a:p>
        </p:txBody>
      </p:sp>
      <p:sp>
        <p:nvSpPr>
          <p:cNvPr id="4" name="Rectangle 3"/>
          <p:cNvSpPr/>
          <p:nvPr/>
        </p:nvSpPr>
        <p:spPr>
          <a:xfrm>
            <a:off x="1430900" y="0"/>
            <a:ext cx="3284874" cy="830997"/>
          </a:xfrm>
          <a:prstGeom prst="rect">
            <a:avLst/>
          </a:prstGeom>
          <a:noFill/>
        </p:spPr>
        <p:txBody>
          <a:bodyPr wrap="none">
            <a:spAutoFit/>
          </a:bodyPr>
          <a:lstStyle/>
          <a:p>
            <a:pPr algn="ctr">
              <a:defRPr/>
            </a:pPr>
            <a:r>
              <a:rPr lang="en-US" sz="4800" b="1" dirty="0">
                <a:ln w="19050">
                  <a:solidFill>
                    <a:schemeClr val="tx2">
                      <a:tint val="1000"/>
                    </a:schemeClr>
                  </a:solidFill>
                  <a:prstDash val="solid"/>
                </a:ln>
                <a:solidFill>
                  <a:schemeClr val="accent3">
                    <a:lumMod val="50000"/>
                  </a:schemeClr>
                </a:solidFill>
                <a:effectLst>
                  <a:outerShdw blurRad="50000" dist="50800" dir="7500000" algn="tl">
                    <a:srgbClr val="000000">
                      <a:shade val="5000"/>
                      <a:alpha val="35000"/>
                    </a:srgbClr>
                  </a:outerShdw>
                </a:effectLst>
                <a:latin typeface="+mn-lt"/>
              </a:rPr>
              <a:t>Summary</a:t>
            </a:r>
          </a:p>
        </p:txBody>
      </p:sp>
      <p:sp>
        <p:nvSpPr>
          <p:cNvPr id="5" name="TextBox 4"/>
          <p:cNvSpPr txBox="1"/>
          <p:nvPr/>
        </p:nvSpPr>
        <p:spPr>
          <a:xfrm>
            <a:off x="539552" y="1059582"/>
            <a:ext cx="7920880" cy="3508653"/>
          </a:xfrm>
          <a:prstGeom prst="rect">
            <a:avLst/>
          </a:prstGeom>
          <a:noFill/>
        </p:spPr>
        <p:txBody>
          <a:bodyPr wrap="square">
            <a:spAutoFit/>
          </a:bodyPr>
          <a:lstStyle/>
          <a:p>
            <a:pPr marL="365125" indent="-365125">
              <a:spcAft>
                <a:spcPts val="1200"/>
              </a:spcAft>
              <a:buClr>
                <a:srgbClr val="0070C0"/>
              </a:buClr>
              <a:buSzPct val="120000"/>
              <a:buFont typeface="Wingdings" pitchFamily="2" charset="2"/>
              <a:buChar char="Ø"/>
              <a:defRPr/>
            </a:pPr>
            <a:r>
              <a:rPr lang="en-GB" sz="2400" dirty="0">
                <a:solidFill>
                  <a:schemeClr val="tx1"/>
                </a:solidFill>
                <a:latin typeface="+mj-lt"/>
              </a:rPr>
              <a:t>First-order derivatives generally produce</a:t>
            </a:r>
            <a:br>
              <a:rPr lang="en-GB" sz="2400" dirty="0">
                <a:solidFill>
                  <a:schemeClr val="tx1"/>
                </a:solidFill>
                <a:latin typeface="+mj-lt"/>
              </a:rPr>
            </a:br>
            <a:r>
              <a:rPr lang="en-GB" sz="2400" dirty="0">
                <a:solidFill>
                  <a:schemeClr val="tx1"/>
                </a:solidFill>
                <a:latin typeface="+mj-lt"/>
              </a:rPr>
              <a:t> thicker edges in an images.</a:t>
            </a:r>
          </a:p>
          <a:p>
            <a:pPr marL="365125" indent="-365125">
              <a:spcAft>
                <a:spcPts val="1200"/>
              </a:spcAft>
              <a:buClr>
                <a:srgbClr val="0070C0"/>
              </a:buClr>
              <a:buSzPct val="120000"/>
              <a:buFont typeface="Wingdings" pitchFamily="2" charset="2"/>
              <a:buChar char="Ø"/>
              <a:defRPr/>
            </a:pPr>
            <a:r>
              <a:rPr lang="en-GB" sz="2400" dirty="0">
                <a:solidFill>
                  <a:schemeClr val="tx1"/>
                </a:solidFill>
                <a:latin typeface="+mj-lt"/>
              </a:rPr>
              <a:t>Second-order derivatives have a stronger response to fine detail (</a:t>
            </a:r>
            <a:r>
              <a:rPr lang="en-GB" sz="2400" dirty="0" err="1">
                <a:solidFill>
                  <a:schemeClr val="tx1"/>
                </a:solidFill>
                <a:latin typeface="+mj-lt"/>
              </a:rPr>
              <a:t>sa</a:t>
            </a:r>
            <a:r>
              <a:rPr lang="en-GB" sz="2400" dirty="0">
                <a:solidFill>
                  <a:schemeClr val="tx1"/>
                </a:solidFill>
                <a:latin typeface="+mj-lt"/>
              </a:rPr>
              <a:t>, thin lines or isolated points).</a:t>
            </a:r>
          </a:p>
          <a:p>
            <a:pPr marL="365125" indent="-365125">
              <a:spcAft>
                <a:spcPts val="1200"/>
              </a:spcAft>
              <a:buClr>
                <a:srgbClr val="0070C0"/>
              </a:buClr>
              <a:buSzPct val="120000"/>
              <a:buFont typeface="Wingdings" pitchFamily="2" charset="2"/>
              <a:buChar char="Ø"/>
              <a:defRPr/>
            </a:pPr>
            <a:r>
              <a:rPr lang="en-GB" sz="2400" dirty="0">
                <a:solidFill>
                  <a:schemeClr val="tx1"/>
                </a:solidFill>
                <a:latin typeface="+mj-lt"/>
              </a:rPr>
              <a:t>First-order derivatives generally have a stronger response to a gray-level step.</a:t>
            </a:r>
          </a:p>
          <a:p>
            <a:pPr marL="365125" indent="-365125">
              <a:spcAft>
                <a:spcPts val="1200"/>
              </a:spcAft>
              <a:buClr>
                <a:srgbClr val="0070C0"/>
              </a:buClr>
              <a:buSzPct val="120000"/>
              <a:buFont typeface="Wingdings" pitchFamily="2" charset="2"/>
              <a:buChar char="Ø"/>
              <a:defRPr/>
            </a:pPr>
            <a:r>
              <a:rPr lang="en-GB" sz="2400" dirty="0">
                <a:solidFill>
                  <a:schemeClr val="tx1"/>
                </a:solidFill>
                <a:latin typeface="+mj-lt"/>
              </a:rPr>
              <a:t>Second-order derivatives produce a double response at step changes in gray level</a:t>
            </a:r>
          </a:p>
        </p:txBody>
      </p:sp>
      <p:pic>
        <p:nvPicPr>
          <p:cNvPr id="52230" name="Picture 2" descr="C:\Program Files\Microsoft Office\MEDIA\CAGCAT10\j0299125.wmf"/>
          <p:cNvPicPr>
            <a:picLocks noChangeAspect="1" noChangeArrowheads="1"/>
          </p:cNvPicPr>
          <p:nvPr/>
        </p:nvPicPr>
        <p:blipFill>
          <a:blip r:embed="rId3" cstate="print"/>
          <a:srcRect/>
          <a:stretch>
            <a:fillRect/>
          </a:stretch>
        </p:blipFill>
        <p:spPr bwMode="auto">
          <a:xfrm>
            <a:off x="8001001" y="160735"/>
            <a:ext cx="866775" cy="1066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67744" y="0"/>
            <a:ext cx="6120680" cy="1354664"/>
          </a:xfrm>
        </p:spPr>
        <p:txBody>
          <a:bodyPr/>
          <a:lstStyle/>
          <a:p>
            <a:r>
              <a:rPr lang="en-US" sz="2800" b="1" dirty="0">
                <a:ln w="1905"/>
                <a:solidFill>
                  <a:srgbClr val="0070C0"/>
                </a:solidFill>
                <a:effectLst>
                  <a:innerShdw blurRad="69850" dist="43180" dir="5400000">
                    <a:srgbClr val="000000">
                      <a:alpha val="65000"/>
                    </a:srgbClr>
                  </a:innerShdw>
                </a:effectLst>
                <a:latin typeface="+mn-lt"/>
              </a:rPr>
              <a:t>THE </a:t>
            </a:r>
            <a:r>
              <a:rPr lang="en-IN" sz="2800" b="1" dirty="0">
                <a:ln w="1905"/>
                <a:solidFill>
                  <a:srgbClr val="0070C0"/>
                </a:solidFill>
                <a:effectLst>
                  <a:innerShdw blurRad="69850" dist="43180" dir="5400000">
                    <a:srgbClr val="000000">
                      <a:alpha val="65000"/>
                    </a:srgbClr>
                  </a:innerShdw>
                </a:effectLst>
                <a:latin typeface="+mn-lt"/>
              </a:rPr>
              <a:t>LAPLACIAN</a:t>
            </a:r>
            <a:br>
              <a:rPr lang="en-IN" sz="2400" b="1" dirty="0">
                <a:ln w="1905"/>
                <a:solidFill>
                  <a:srgbClr val="0070C0"/>
                </a:solidFill>
                <a:effectLst>
                  <a:innerShdw blurRad="69850" dist="43180" dir="5400000">
                    <a:srgbClr val="000000">
                      <a:alpha val="65000"/>
                    </a:srgbClr>
                  </a:innerShdw>
                </a:effectLst>
                <a:latin typeface="+mn-lt"/>
              </a:rPr>
            </a:br>
            <a:r>
              <a:rPr 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USING THE SECOND DERIVATIVE FOR IMAGE SHARPENING</a:t>
            </a:r>
            <a:endParaRPr lang="en-IN"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3" name="Slide Number Placeholder 2"/>
          <p:cNvSpPr>
            <a:spLocks noGrp="1"/>
          </p:cNvSpPr>
          <p:nvPr>
            <p:ph type="sldNum" idx="12"/>
          </p:nvPr>
        </p:nvSpPr>
        <p:spPr/>
        <p:txBody>
          <a:bodyPr/>
          <a:lstStyle/>
          <a:p>
            <a:fld id="{00000000-1234-1234-1234-123412341234}" type="slidenum">
              <a:rPr lang="en" smtClean="0"/>
              <a:pPr/>
              <a:t>182</a:t>
            </a:fld>
            <a:endParaRPr lang="en" dirty="0"/>
          </a:p>
        </p:txBody>
      </p:sp>
      <p:sp>
        <p:nvSpPr>
          <p:cNvPr id="4" name="TextBox 3"/>
          <p:cNvSpPr txBox="1"/>
          <p:nvPr/>
        </p:nvSpPr>
        <p:spPr>
          <a:xfrm>
            <a:off x="1979712" y="1275606"/>
            <a:ext cx="6846049" cy="3539430"/>
          </a:xfrm>
          <a:prstGeom prst="rect">
            <a:avLst/>
          </a:prstGeom>
          <a:noFill/>
        </p:spPr>
        <p:txBody>
          <a:bodyPr wrap="square">
            <a:spAutoFit/>
          </a:bodyPr>
          <a:lstStyle/>
          <a:p>
            <a:pPr>
              <a:defRPr/>
            </a:pPr>
            <a:r>
              <a:rPr lang="en-GB" sz="2800" dirty="0">
                <a:solidFill>
                  <a:srgbClr val="0070C0"/>
                </a:solidFill>
                <a:latin typeface="+mj-lt"/>
              </a:rPr>
              <a:t>The approach basically consists of the following steps:</a:t>
            </a:r>
          </a:p>
          <a:p>
            <a:pPr>
              <a:defRPr/>
            </a:pPr>
            <a:endParaRPr lang="en-GB" sz="2400" dirty="0">
              <a:latin typeface="+mj-lt"/>
            </a:endParaRPr>
          </a:p>
          <a:p>
            <a:pPr marL="457200" indent="-457200">
              <a:lnSpc>
                <a:spcPct val="150000"/>
              </a:lnSpc>
              <a:buFont typeface="+mj-lt"/>
              <a:buAutoNum type="arabicPeriod"/>
              <a:defRPr/>
            </a:pPr>
            <a:r>
              <a:rPr lang="en-GB" sz="2400" dirty="0">
                <a:latin typeface="+mj-lt"/>
              </a:rPr>
              <a:t>Defining a discrete formulation of the second-order derivative.</a:t>
            </a:r>
          </a:p>
          <a:p>
            <a:pPr marL="457200" indent="-457200">
              <a:lnSpc>
                <a:spcPct val="150000"/>
              </a:lnSpc>
              <a:buFont typeface="+mj-lt"/>
              <a:buAutoNum type="arabicPeriod"/>
              <a:defRPr/>
            </a:pPr>
            <a:r>
              <a:rPr lang="en-GB" sz="2400" dirty="0">
                <a:latin typeface="+mj-lt"/>
              </a:rPr>
              <a:t>Constructing a filter mask based on that formulation.</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183</a:t>
            </a:fld>
            <a:endParaRPr lang="en"/>
          </a:p>
        </p:txBody>
      </p:sp>
      <p:sp>
        <p:nvSpPr>
          <p:cNvPr id="3" name="Rectangle 2"/>
          <p:cNvSpPr/>
          <p:nvPr/>
        </p:nvSpPr>
        <p:spPr>
          <a:xfrm>
            <a:off x="1043608" y="0"/>
            <a:ext cx="7128792" cy="1938992"/>
          </a:xfrm>
          <a:prstGeom prst="rect">
            <a:avLst/>
          </a:prstGeom>
        </p:spPr>
        <p:txBody>
          <a:bodyPr wrap="square">
            <a:spAutoFit/>
          </a:bodyPr>
          <a:lstStyle/>
          <a:p>
            <a:pPr marL="361950" indent="-361950">
              <a:buClr>
                <a:srgbClr val="0070C0"/>
              </a:buClr>
              <a:buFont typeface="Webdings" pitchFamily="18" charset="2"/>
              <a:buChar char="4"/>
            </a:pPr>
            <a:r>
              <a:rPr lang="en-US" sz="2400" dirty="0">
                <a:latin typeface="+mn-lt"/>
              </a:rPr>
              <a:t>The filter is isotropic: response of the filter is independent of the direction of discontinuities in an image.</a:t>
            </a:r>
          </a:p>
          <a:p>
            <a:pPr marL="361950" indent="-361950">
              <a:buClr>
                <a:srgbClr val="0070C0"/>
              </a:buClr>
              <a:buFont typeface="Webdings" pitchFamily="18" charset="2"/>
              <a:buChar char="4"/>
            </a:pPr>
            <a:r>
              <a:rPr lang="en-US" sz="2400" dirty="0">
                <a:latin typeface="+mn-lt"/>
              </a:rPr>
              <a:t>Simplest 2-D isotropic second order derivative is the </a:t>
            </a:r>
            <a:r>
              <a:rPr lang="en-US" sz="2400" dirty="0" err="1">
                <a:latin typeface="+mn-lt"/>
              </a:rPr>
              <a:t>Laplacian</a:t>
            </a:r>
            <a:r>
              <a:rPr lang="en-US" sz="2400" dirty="0">
                <a:latin typeface="+mn-lt"/>
              </a:rPr>
              <a:t>: </a:t>
            </a:r>
          </a:p>
        </p:txBody>
      </p:sp>
      <p:graphicFrame>
        <p:nvGraphicFramePr>
          <p:cNvPr id="4" name="Object 4"/>
          <p:cNvGraphicFramePr>
            <a:graphicFrameLocks noChangeAspect="1"/>
          </p:cNvGraphicFramePr>
          <p:nvPr/>
        </p:nvGraphicFramePr>
        <p:xfrm>
          <a:off x="2699792" y="1923678"/>
          <a:ext cx="3024336" cy="1176253"/>
        </p:xfrm>
        <a:graphic>
          <a:graphicData uri="http://schemas.openxmlformats.org/presentationml/2006/ole">
            <mc:AlternateContent xmlns:mc="http://schemas.openxmlformats.org/markup-compatibility/2006">
              <mc:Choice xmlns:v="urn:schemas-microsoft-com:vml" Requires="v">
                <p:oleObj spid="_x0000_s459805" name="Equation" r:id="rId3" imgW="1143000" imgH="444240" progId="Equation.3">
                  <p:embed/>
                </p:oleObj>
              </mc:Choice>
              <mc:Fallback>
                <p:oleObj name="Equation" r:id="rId3" imgW="1143000" imgH="444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923678"/>
                        <a:ext cx="3024336" cy="1176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024"/>
          <p:cNvGraphicFramePr>
            <a:graphicFrameLocks noChangeAspect="1"/>
          </p:cNvGraphicFramePr>
          <p:nvPr/>
        </p:nvGraphicFramePr>
        <p:xfrm>
          <a:off x="1403648" y="3363838"/>
          <a:ext cx="4373563" cy="757238"/>
        </p:xfrm>
        <a:graphic>
          <a:graphicData uri="http://schemas.openxmlformats.org/presentationml/2006/ole">
            <mc:AlternateContent xmlns:mc="http://schemas.openxmlformats.org/markup-compatibility/2006">
              <mc:Choice xmlns:v="urn:schemas-microsoft-com:vml" Requires="v">
                <p:oleObj spid="_x0000_s459806" name="Equation" r:id="rId5" imgW="2425680" imgH="419040" progId="Equation.3">
                  <p:embed/>
                </p:oleObj>
              </mc:Choice>
              <mc:Fallback>
                <p:oleObj name="Equation" r:id="rId5" imgW="2425680" imgH="419040" progId="Equation.3">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3363838"/>
                        <a:ext cx="4373563" cy="757238"/>
                      </a:xfrm>
                      <a:prstGeom prst="rect">
                        <a:avLst/>
                      </a:prstGeom>
                      <a:solidFill>
                        <a:srgbClr val="CCFF99"/>
                      </a:solidFill>
                      <a:ln w="9525">
                        <a:solidFill>
                          <a:srgbClr val="008000"/>
                        </a:solidFill>
                        <a:miter lim="800000"/>
                        <a:headEnd/>
                        <a:tailEnd/>
                      </a:ln>
                    </p:spPr>
                  </p:pic>
                </p:oleObj>
              </mc:Fallback>
            </mc:AlternateContent>
          </a:graphicData>
        </a:graphic>
      </p:graphicFrame>
      <p:graphicFrame>
        <p:nvGraphicFramePr>
          <p:cNvPr id="6" name="Object 1025"/>
          <p:cNvGraphicFramePr>
            <a:graphicFrameLocks noChangeAspect="1"/>
          </p:cNvGraphicFramePr>
          <p:nvPr/>
        </p:nvGraphicFramePr>
        <p:xfrm>
          <a:off x="1475656" y="4299942"/>
          <a:ext cx="4379913" cy="803275"/>
        </p:xfrm>
        <a:graphic>
          <a:graphicData uri="http://schemas.openxmlformats.org/presentationml/2006/ole">
            <mc:AlternateContent xmlns:mc="http://schemas.openxmlformats.org/markup-compatibility/2006">
              <mc:Choice xmlns:v="urn:schemas-microsoft-com:vml" Requires="v">
                <p:oleObj spid="_x0000_s459807" name="Equation" r:id="rId7" imgW="2425680" imgH="444240" progId="Equation.3">
                  <p:embed/>
                </p:oleObj>
              </mc:Choice>
              <mc:Fallback>
                <p:oleObj name="Equation" r:id="rId7" imgW="2425680" imgH="444240" progId="Equation.3">
                  <p:embed/>
                  <p:pic>
                    <p:nvPicPr>
                      <p:cNvPr id="0"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656" y="4299942"/>
                        <a:ext cx="4379913" cy="803275"/>
                      </a:xfrm>
                      <a:prstGeom prst="rect">
                        <a:avLst/>
                      </a:prstGeom>
                      <a:solidFill>
                        <a:srgbClr val="FFFFCC"/>
                      </a:solidFill>
                      <a:ln w="9525">
                        <a:solidFill>
                          <a:srgbClr val="CCB374"/>
                        </a:solidFill>
                        <a:miter lim="800000"/>
                        <a:headEnd/>
                        <a:tailEnd/>
                      </a:ln>
                    </p:spPr>
                  </p:pic>
                </p:oleObj>
              </mc:Fallback>
            </mc:AlternateContent>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184</a:t>
            </a:fld>
            <a:endParaRPr lang="en"/>
          </a:p>
        </p:txBody>
      </p:sp>
      <p:grpSp>
        <p:nvGrpSpPr>
          <p:cNvPr id="4" name="Group 14"/>
          <p:cNvGrpSpPr>
            <a:grpSpLocks/>
          </p:cNvGrpSpPr>
          <p:nvPr/>
        </p:nvGrpSpPr>
        <p:grpSpPr bwMode="auto">
          <a:xfrm>
            <a:off x="827584" y="771550"/>
            <a:ext cx="7715250" cy="714375"/>
            <a:chOff x="1214414" y="4143380"/>
            <a:chExt cx="7715304" cy="714380"/>
          </a:xfrm>
        </p:grpSpPr>
        <p:sp>
          <p:nvSpPr>
            <p:cNvPr id="5" name="Rectangle 4"/>
            <p:cNvSpPr/>
            <p:nvPr/>
          </p:nvSpPr>
          <p:spPr>
            <a:xfrm>
              <a:off x="1214414" y="4143380"/>
              <a:ext cx="7715304" cy="71438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aphicFrame>
          <p:nvGraphicFramePr>
            <p:cNvPr id="6" name="Object 1025"/>
            <p:cNvGraphicFramePr>
              <a:graphicFrameLocks noChangeAspect="1"/>
            </p:cNvGraphicFramePr>
            <p:nvPr/>
          </p:nvGraphicFramePr>
          <p:xfrm>
            <a:off x="1393306" y="4286231"/>
            <a:ext cx="7310489" cy="428628"/>
          </p:xfrm>
          <a:graphic>
            <a:graphicData uri="http://schemas.openxmlformats.org/presentationml/2006/ole">
              <mc:AlternateContent xmlns:mc="http://schemas.openxmlformats.org/markup-compatibility/2006">
                <mc:Choice xmlns:v="urn:schemas-microsoft-com:vml" Requires="v">
                  <p:oleObj spid="_x0000_s460811" name="Equation" r:id="rId3" imgW="3886200" imgH="228600" progId="Equation.3">
                    <p:embed/>
                  </p:oleObj>
                </mc:Choice>
                <mc:Fallback>
                  <p:oleObj name="Equation" r:id="rId3" imgW="3886200" imgH="228600" progId="Equation.3">
                    <p:embed/>
                    <p:pic>
                      <p:nvPicPr>
                        <p:cNvPr id="0" name="Object 1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306" y="4286231"/>
                          <a:ext cx="7310489" cy="4286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TextBox 6"/>
          <p:cNvSpPr txBox="1"/>
          <p:nvPr/>
        </p:nvSpPr>
        <p:spPr>
          <a:xfrm>
            <a:off x="3419872" y="2643758"/>
            <a:ext cx="5500688" cy="830997"/>
          </a:xfrm>
          <a:prstGeom prst="rect">
            <a:avLst/>
          </a:prstGeom>
          <a:noFill/>
        </p:spPr>
        <p:txBody>
          <a:bodyPr>
            <a:spAutoFit/>
          </a:bodyPr>
          <a:lstStyle/>
          <a:p>
            <a:pPr algn="ctr">
              <a:defRPr/>
            </a:pPr>
            <a:r>
              <a:rPr lang="en-GB" sz="2400" dirty="0">
                <a:latin typeface="+mj-lt"/>
              </a:rPr>
              <a:t>This mask gives an isotropic result for rotations in increments of 90º.</a:t>
            </a:r>
          </a:p>
        </p:txBody>
      </p:sp>
      <p:graphicFrame>
        <p:nvGraphicFramePr>
          <p:cNvPr id="8" name="Table 7"/>
          <p:cNvGraphicFramePr>
            <a:graphicFrameLocks noGrp="1"/>
          </p:cNvGraphicFramePr>
          <p:nvPr/>
        </p:nvGraphicFramePr>
        <p:xfrm>
          <a:off x="611560" y="1779662"/>
          <a:ext cx="2592288" cy="2016225"/>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tblGrid>
              <a:tr h="672075">
                <a:tc>
                  <a:txBody>
                    <a:bodyPr/>
                    <a:lstStyle/>
                    <a:p>
                      <a:pPr algn="ctr"/>
                      <a:r>
                        <a:rPr lang="en-GB" sz="2400" b="1" dirty="0"/>
                        <a:t>0</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pPr algn="ctr"/>
                      <a:r>
                        <a:rPr lang="en-GB" sz="2400" b="1" dirty="0"/>
                        <a:t>1</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tc>
                  <a:txBody>
                    <a:bodyPr/>
                    <a:lstStyle/>
                    <a:p>
                      <a:pPr algn="ctr"/>
                      <a:r>
                        <a:rPr lang="en-GB" sz="2400" b="1" dirty="0"/>
                        <a:t>0</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672075">
                <a:tc>
                  <a:txBody>
                    <a:bodyPr/>
                    <a:lstStyle/>
                    <a:p>
                      <a:pPr algn="ctr"/>
                      <a:r>
                        <a:rPr lang="en-GB" sz="2400" b="1" dirty="0"/>
                        <a:t>1</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tc>
                  <a:txBody>
                    <a:bodyPr/>
                    <a:lstStyle/>
                    <a:p>
                      <a:pPr algn="ctr"/>
                      <a:r>
                        <a:rPr lang="en-GB" sz="2400" b="1" dirty="0"/>
                        <a:t>-4</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tc>
                  <a:txBody>
                    <a:bodyPr/>
                    <a:lstStyle/>
                    <a:p>
                      <a:pPr algn="ctr"/>
                      <a:r>
                        <a:rPr lang="en-GB" sz="2400" b="1" dirty="0"/>
                        <a:t>1</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672075">
                <a:tc>
                  <a:txBody>
                    <a:bodyPr/>
                    <a:lstStyle/>
                    <a:p>
                      <a:pPr algn="ctr"/>
                      <a:r>
                        <a:rPr lang="en-GB" sz="2400" b="1" dirty="0"/>
                        <a:t>0</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pPr algn="ctr"/>
                      <a:r>
                        <a:rPr lang="en-GB" sz="2400" b="1" dirty="0"/>
                        <a:t>1</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FFC000"/>
                    </a:solidFill>
                  </a:tcPr>
                </a:tc>
                <a:tc>
                  <a:txBody>
                    <a:bodyPr/>
                    <a:lstStyle/>
                    <a:p>
                      <a:pPr algn="ctr"/>
                      <a:r>
                        <a:rPr lang="en-GB" sz="2400" b="1" dirty="0"/>
                        <a:t>0</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185</a:t>
            </a:fld>
            <a:endParaRPr lang="en"/>
          </a:p>
        </p:txBody>
      </p:sp>
      <p:sp>
        <p:nvSpPr>
          <p:cNvPr id="4" name="Rectangle 3"/>
          <p:cNvSpPr/>
          <p:nvPr/>
        </p:nvSpPr>
        <p:spPr>
          <a:xfrm>
            <a:off x="971600" y="2715766"/>
            <a:ext cx="7200800" cy="2031325"/>
          </a:xfrm>
          <a:prstGeom prst="rect">
            <a:avLst/>
          </a:prstGeom>
        </p:spPr>
        <p:txBody>
          <a:bodyPr wrap="square">
            <a:spAutoFit/>
          </a:bodyPr>
          <a:lstStyle/>
          <a:p>
            <a:pPr>
              <a:spcAft>
                <a:spcPts val="1800"/>
              </a:spcAft>
            </a:pPr>
            <a:r>
              <a:rPr lang="en-US" sz="2400" dirty="0">
                <a:latin typeface="+mn-lt"/>
              </a:rPr>
              <a:t>(a) </a:t>
            </a:r>
            <a:r>
              <a:rPr lang="en-US" sz="2400" dirty="0" err="1">
                <a:latin typeface="+mn-lt"/>
              </a:rPr>
              <a:t>Laplacian</a:t>
            </a:r>
            <a:r>
              <a:rPr lang="en-US" sz="2400" dirty="0">
                <a:latin typeface="+mn-lt"/>
              </a:rPr>
              <a:t> kernel </a:t>
            </a:r>
          </a:p>
          <a:p>
            <a:pPr>
              <a:spcAft>
                <a:spcPts val="1800"/>
              </a:spcAft>
            </a:pPr>
            <a:r>
              <a:rPr lang="en-US" sz="2400" dirty="0">
                <a:latin typeface="+mn-lt"/>
              </a:rPr>
              <a:t>(b) Kernel used to implement an extension of this equation that includes the diagonal terms. </a:t>
            </a:r>
          </a:p>
          <a:p>
            <a:pPr>
              <a:spcAft>
                <a:spcPts val="1800"/>
              </a:spcAft>
            </a:pPr>
            <a:r>
              <a:rPr lang="en-US" sz="2400" dirty="0">
                <a:latin typeface="+mn-lt"/>
              </a:rPr>
              <a:t>(c) and (d) Two other </a:t>
            </a:r>
            <a:r>
              <a:rPr lang="en-US" sz="2400" dirty="0" err="1">
                <a:latin typeface="+mn-lt"/>
              </a:rPr>
              <a:t>Laplacian</a:t>
            </a:r>
            <a:r>
              <a:rPr lang="en-US" sz="2400" dirty="0">
                <a:latin typeface="+mn-lt"/>
              </a:rPr>
              <a:t> </a:t>
            </a:r>
            <a:r>
              <a:rPr lang="en-IN" sz="2400" dirty="0">
                <a:latin typeface="+mn-lt"/>
              </a:rPr>
              <a:t>kernels.</a:t>
            </a:r>
          </a:p>
        </p:txBody>
      </p:sp>
      <p:pic>
        <p:nvPicPr>
          <p:cNvPr id="5" name="Picture 3"/>
          <p:cNvPicPr>
            <a:picLocks noChangeAspect="1" noChangeArrowheads="1"/>
          </p:cNvPicPr>
          <p:nvPr/>
        </p:nvPicPr>
        <p:blipFill>
          <a:blip r:embed="rId2"/>
          <a:srcRect/>
          <a:stretch>
            <a:fillRect/>
          </a:stretch>
        </p:blipFill>
        <p:spPr bwMode="auto">
          <a:xfrm>
            <a:off x="899592" y="411510"/>
            <a:ext cx="6852342" cy="2016224"/>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186</a:t>
            </a:fld>
            <a:endParaRPr lang="en"/>
          </a:p>
        </p:txBody>
      </p:sp>
      <p:sp>
        <p:nvSpPr>
          <p:cNvPr id="4" name="Rectangle 3"/>
          <p:cNvSpPr/>
          <p:nvPr/>
        </p:nvSpPr>
        <p:spPr>
          <a:xfrm>
            <a:off x="1835696" y="0"/>
            <a:ext cx="5410455" cy="523220"/>
          </a:xfrm>
          <a:prstGeom prst="rect">
            <a:avLst/>
          </a:prstGeom>
        </p:spPr>
        <p:txBody>
          <a:bodyPr wrap="none">
            <a:spAutoFit/>
          </a:bodyPr>
          <a:lstStyle/>
          <a:p>
            <a:r>
              <a:rPr lang="en-I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Effect of </a:t>
            </a:r>
            <a:r>
              <a:rPr lang="en-IN" sz="2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Laplacian</a:t>
            </a:r>
            <a:r>
              <a:rPr lang="en-I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 Operator</a:t>
            </a:r>
          </a:p>
        </p:txBody>
      </p:sp>
      <p:sp>
        <p:nvSpPr>
          <p:cNvPr id="5" name="Rectangle 4"/>
          <p:cNvSpPr/>
          <p:nvPr/>
        </p:nvSpPr>
        <p:spPr>
          <a:xfrm>
            <a:off x="1115616" y="699542"/>
            <a:ext cx="7200800" cy="4201150"/>
          </a:xfrm>
          <a:prstGeom prst="rect">
            <a:avLst/>
          </a:prstGeom>
        </p:spPr>
        <p:txBody>
          <a:bodyPr wrap="square">
            <a:spAutoFit/>
          </a:bodyPr>
          <a:lstStyle/>
          <a:p>
            <a:pPr>
              <a:spcAft>
                <a:spcPts val="1800"/>
              </a:spcAft>
            </a:pPr>
            <a:r>
              <a:rPr lang="en-US" sz="2400" b="1" dirty="0">
                <a:solidFill>
                  <a:srgbClr val="C00000"/>
                </a:solidFill>
                <a:latin typeface="+mn-lt"/>
              </a:rPr>
              <a:t>As it is a derivative operator</a:t>
            </a:r>
            <a:endParaRPr lang="en-US" sz="2400" b="1" dirty="0">
              <a:latin typeface="+mn-lt"/>
            </a:endParaRPr>
          </a:p>
          <a:p>
            <a:pPr marL="268288" indent="-268288">
              <a:spcAft>
                <a:spcPts val="1800"/>
              </a:spcAft>
              <a:buClr>
                <a:srgbClr val="C00000"/>
              </a:buClr>
              <a:buFont typeface="Webdings" pitchFamily="18" charset="2"/>
              <a:buChar char="4"/>
            </a:pPr>
            <a:r>
              <a:rPr lang="en-US" sz="2400" dirty="0">
                <a:latin typeface="+mn-lt"/>
              </a:rPr>
              <a:t>it highlights gray-level discontinuities in an image</a:t>
            </a:r>
          </a:p>
          <a:p>
            <a:pPr marL="268288" indent="-268288">
              <a:spcAft>
                <a:spcPts val="1800"/>
              </a:spcAft>
              <a:buClr>
                <a:srgbClr val="C00000"/>
              </a:buClr>
              <a:buFont typeface="Webdings" pitchFamily="18" charset="2"/>
              <a:buChar char="4"/>
            </a:pPr>
            <a:r>
              <a:rPr lang="en-US" sz="2400" dirty="0">
                <a:latin typeface="+mn-lt"/>
              </a:rPr>
              <a:t>it deemphasizes regions with slowly varying gray levels</a:t>
            </a:r>
          </a:p>
          <a:p>
            <a:pPr>
              <a:spcAft>
                <a:spcPts val="1800"/>
              </a:spcAft>
            </a:pPr>
            <a:r>
              <a:rPr lang="en-US" sz="2400" b="1" dirty="0">
                <a:solidFill>
                  <a:srgbClr val="C00000"/>
                </a:solidFill>
                <a:latin typeface="+mn-lt"/>
              </a:rPr>
              <a:t>Tends to produce images that have </a:t>
            </a:r>
          </a:p>
          <a:p>
            <a:pPr marL="361950" indent="-361950">
              <a:spcAft>
                <a:spcPts val="1800"/>
              </a:spcAft>
              <a:buClr>
                <a:srgbClr val="C00000"/>
              </a:buClr>
              <a:buFont typeface="Webdings" pitchFamily="18" charset="2"/>
              <a:buChar char="4"/>
            </a:pPr>
            <a:r>
              <a:rPr lang="en-US" sz="2400" dirty="0">
                <a:latin typeface="+mn-lt"/>
              </a:rPr>
              <a:t>grayish edge lines and other discontinuities, all superimposed on a dark, </a:t>
            </a:r>
          </a:p>
          <a:p>
            <a:pPr marL="361950" indent="-361950">
              <a:spcAft>
                <a:spcPts val="1800"/>
              </a:spcAft>
              <a:buClr>
                <a:srgbClr val="C00000"/>
              </a:buClr>
              <a:buFont typeface="Webdings" pitchFamily="18" charset="2"/>
              <a:buChar char="4"/>
            </a:pPr>
            <a:r>
              <a:rPr lang="en-IN" sz="2400" dirty="0">
                <a:latin typeface="+mn-lt"/>
              </a:rPr>
              <a:t>featureless background.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58371"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1AA4EB45-161C-45A3-A6D8-7AED300CC67B}" type="slidenum">
              <a:rPr lang="en-GB" smtClean="0"/>
              <a:pPr algn="r"/>
              <a:t>187</a:t>
            </a:fld>
            <a:endParaRPr lang="en-GB" dirty="0"/>
          </a:p>
        </p:txBody>
      </p:sp>
      <p:pic>
        <p:nvPicPr>
          <p:cNvPr id="58372" name="Picture 4" descr="original_1"/>
          <p:cNvPicPr>
            <a:picLocks noChangeAspect="1" noChangeArrowheads="1"/>
          </p:cNvPicPr>
          <p:nvPr/>
        </p:nvPicPr>
        <p:blipFill>
          <a:blip r:embed="rId3" cstate="print"/>
          <a:srcRect/>
          <a:stretch>
            <a:fillRect/>
          </a:stretch>
        </p:blipFill>
        <p:spPr bwMode="auto">
          <a:xfrm>
            <a:off x="323528" y="267494"/>
            <a:ext cx="3411538" cy="3086100"/>
          </a:xfrm>
          <a:prstGeom prst="rect">
            <a:avLst/>
          </a:prstGeom>
          <a:noFill/>
          <a:ln w="9525">
            <a:noFill/>
            <a:miter lim="800000"/>
            <a:headEnd/>
            <a:tailEnd/>
          </a:ln>
        </p:spPr>
      </p:pic>
      <p:pic>
        <p:nvPicPr>
          <p:cNvPr id="58373" name="Picture 6" descr="mark_sharpen_1"/>
          <p:cNvPicPr>
            <a:picLocks noChangeAspect="1" noChangeArrowheads="1"/>
          </p:cNvPicPr>
          <p:nvPr/>
        </p:nvPicPr>
        <p:blipFill>
          <a:blip r:embed="rId4" cstate="print"/>
          <a:srcRect/>
          <a:stretch>
            <a:fillRect/>
          </a:stretch>
        </p:blipFill>
        <p:spPr bwMode="auto">
          <a:xfrm>
            <a:off x="3857626" y="375048"/>
            <a:ext cx="1848961" cy="1404614"/>
          </a:xfrm>
          <a:prstGeom prst="rect">
            <a:avLst/>
          </a:prstGeom>
          <a:noFill/>
          <a:ln w="9525">
            <a:noFill/>
            <a:miter lim="800000"/>
            <a:headEnd/>
            <a:tailEnd/>
          </a:ln>
        </p:spPr>
      </p:pic>
      <p:pic>
        <p:nvPicPr>
          <p:cNvPr id="58374" name="Picture 4" descr="filter_sharpen_1"/>
          <p:cNvPicPr>
            <a:picLocks noChangeAspect="1" noChangeArrowheads="1"/>
          </p:cNvPicPr>
          <p:nvPr/>
        </p:nvPicPr>
        <p:blipFill>
          <a:blip r:embed="rId5" cstate="print"/>
          <a:srcRect/>
          <a:stretch>
            <a:fillRect/>
          </a:stretch>
        </p:blipFill>
        <p:spPr bwMode="auto">
          <a:xfrm>
            <a:off x="5429250" y="1821656"/>
            <a:ext cx="3411538" cy="3086100"/>
          </a:xfrm>
          <a:prstGeom prst="rect">
            <a:avLst/>
          </a:prstGeom>
          <a:noFill/>
          <a:ln w="9525">
            <a:noFill/>
            <a:miter lim="800000"/>
            <a:headEnd/>
            <a:tailEnd/>
          </a:ln>
        </p:spPr>
      </p:pic>
      <p:sp>
        <p:nvSpPr>
          <p:cNvPr id="7" name="TextBox 6"/>
          <p:cNvSpPr txBox="1"/>
          <p:nvPr/>
        </p:nvSpPr>
        <p:spPr>
          <a:xfrm>
            <a:off x="467544" y="3363838"/>
            <a:ext cx="3071812" cy="1384995"/>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a:defRPr/>
            </a:pPr>
            <a:r>
              <a:rPr lang="en-GB" sz="2800" dirty="0">
                <a:solidFill>
                  <a:schemeClr val="bg1"/>
                </a:solidFill>
              </a:rPr>
              <a:t>Image of the north pole of the moon</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13317"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C1BAFB89-837A-4C8A-995A-0508ABEB695B}" type="slidenum">
              <a:rPr lang="en-GB" smtClean="0"/>
              <a:pPr algn="r"/>
              <a:t>188</a:t>
            </a:fld>
            <a:endParaRPr lang="en-GB" dirty="0"/>
          </a:p>
        </p:txBody>
      </p:sp>
      <p:sp>
        <p:nvSpPr>
          <p:cNvPr id="4" name="TextBox 3"/>
          <p:cNvSpPr txBox="1"/>
          <p:nvPr/>
        </p:nvSpPr>
        <p:spPr>
          <a:xfrm>
            <a:off x="714348" y="160735"/>
            <a:ext cx="8215340"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defRPr/>
            </a:pPr>
            <a:r>
              <a:rPr lang="en-GB" sz="2400" dirty="0">
                <a:solidFill>
                  <a:srgbClr val="C00000"/>
                </a:solidFill>
              </a:rPr>
              <a:t>Background features can be “recovered” while still preserving the sharpening effect of the Laplacian operator simply by adding the original &amp; the Laplacian images.</a:t>
            </a:r>
          </a:p>
        </p:txBody>
      </p:sp>
      <p:grpSp>
        <p:nvGrpSpPr>
          <p:cNvPr id="3" name="Group 4"/>
          <p:cNvGrpSpPr>
            <a:grpSpLocks/>
          </p:cNvGrpSpPr>
          <p:nvPr/>
        </p:nvGrpSpPr>
        <p:grpSpPr bwMode="auto">
          <a:xfrm>
            <a:off x="214283" y="1768073"/>
            <a:ext cx="8715405" cy="943868"/>
            <a:chOff x="428571" y="2000240"/>
            <a:chExt cx="8715430" cy="1258492"/>
          </a:xfrm>
        </p:grpSpPr>
        <p:graphicFrame>
          <p:nvGraphicFramePr>
            <p:cNvPr id="13315" name="Object 4"/>
            <p:cNvGraphicFramePr>
              <a:graphicFrameLocks/>
            </p:cNvGraphicFramePr>
            <p:nvPr/>
          </p:nvGraphicFramePr>
          <p:xfrm>
            <a:off x="428571" y="2000240"/>
            <a:ext cx="3952877" cy="1108076"/>
          </p:xfrm>
          <a:graphic>
            <a:graphicData uri="http://schemas.openxmlformats.org/presentationml/2006/ole">
              <mc:AlternateContent xmlns:mc="http://schemas.openxmlformats.org/markup-compatibility/2006">
                <mc:Choice xmlns:v="urn:schemas-microsoft-com:vml" Requires="v">
                  <p:oleObj spid="_x0000_s461844" name="Equation" r:id="rId4" imgW="1866600" imgH="482400" progId="Equation.3">
                    <p:embed/>
                  </p:oleObj>
                </mc:Choice>
                <mc:Fallback>
                  <p:oleObj name="Equation" r:id="rId4" imgW="1866600" imgH="48240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71" y="2000240"/>
                          <a:ext cx="3952877" cy="11080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7"/>
            <p:cNvSpPr txBox="1">
              <a:spLocks noChangeArrowheads="1"/>
            </p:cNvSpPr>
            <p:nvPr/>
          </p:nvSpPr>
          <p:spPr bwMode="auto">
            <a:xfrm>
              <a:off x="5036775" y="2071677"/>
              <a:ext cx="4107226" cy="533481"/>
            </a:xfrm>
            <a:prstGeom prst="rect">
              <a:avLst/>
            </a:prstGeom>
            <a:noFill/>
            <a:ln w="9525">
              <a:noFill/>
              <a:miter lim="800000"/>
              <a:headEnd/>
              <a:tailEnd/>
            </a:ln>
          </p:spPr>
          <p:txBody>
            <a:bodyPr wrap="none">
              <a:spAutoFit/>
            </a:bodyPr>
            <a:lstStyle/>
            <a:p>
              <a:pPr algn="r" fontAlgn="auto">
                <a:spcBef>
                  <a:spcPts val="0"/>
                </a:spcBef>
                <a:spcAft>
                  <a:spcPts val="0"/>
                </a:spcAft>
                <a:defRPr/>
              </a:pPr>
              <a:r>
                <a:rPr lang="en-US" sz="2000" i="1" kern="0" dirty="0">
                  <a:solidFill>
                    <a:sysClr val="windowText" lastClr="000000"/>
                  </a:solidFill>
                  <a:latin typeface="+mn-lt"/>
                </a:rPr>
                <a:t>If the center coefficient is negative</a:t>
              </a:r>
            </a:p>
          </p:txBody>
        </p:sp>
        <p:sp>
          <p:nvSpPr>
            <p:cNvPr id="8" name="Text Box 8"/>
            <p:cNvSpPr txBox="1">
              <a:spLocks noChangeArrowheads="1"/>
            </p:cNvSpPr>
            <p:nvPr/>
          </p:nvSpPr>
          <p:spPr bwMode="auto">
            <a:xfrm>
              <a:off x="4982272" y="2643178"/>
              <a:ext cx="4161728" cy="615554"/>
            </a:xfrm>
            <a:prstGeom prst="rect">
              <a:avLst/>
            </a:prstGeom>
            <a:noFill/>
            <a:ln w="9525">
              <a:noFill/>
              <a:miter lim="800000"/>
              <a:headEnd/>
              <a:tailEnd/>
            </a:ln>
          </p:spPr>
          <p:txBody>
            <a:bodyPr wrap="none">
              <a:spAutoFit/>
            </a:bodyPr>
            <a:lstStyle/>
            <a:p>
              <a:pPr algn="r" fontAlgn="auto">
                <a:spcBef>
                  <a:spcPts val="0"/>
                </a:spcBef>
                <a:spcAft>
                  <a:spcPts val="0"/>
                </a:spcAft>
                <a:defRPr/>
              </a:pPr>
              <a:r>
                <a:rPr lang="en-US" sz="2000" i="1" kern="0" dirty="0">
                  <a:solidFill>
                    <a:sysClr val="windowText" lastClr="000000"/>
                  </a:solidFill>
                  <a:latin typeface="+mn-lt"/>
                </a:rPr>
                <a:t>If the </a:t>
              </a:r>
              <a:r>
                <a:rPr lang="en-US" sz="2400" i="1" kern="0" dirty="0">
                  <a:solidFill>
                    <a:sysClr val="windowText" lastClr="000000"/>
                  </a:solidFill>
                  <a:latin typeface="+mn-lt"/>
                </a:rPr>
                <a:t>center</a:t>
              </a:r>
              <a:r>
                <a:rPr lang="en-US" sz="2000" i="1" kern="0" dirty="0">
                  <a:solidFill>
                    <a:sysClr val="windowText" lastClr="000000"/>
                  </a:solidFill>
                  <a:latin typeface="+mn-lt"/>
                </a:rPr>
                <a:t> coefficient is positive</a:t>
              </a:r>
            </a:p>
          </p:txBody>
        </p:sp>
      </p:grpSp>
      <p:grpSp>
        <p:nvGrpSpPr>
          <p:cNvPr id="5" name="Group 8"/>
          <p:cNvGrpSpPr>
            <a:grpSpLocks/>
          </p:cNvGrpSpPr>
          <p:nvPr/>
        </p:nvGrpSpPr>
        <p:grpSpPr bwMode="auto">
          <a:xfrm>
            <a:off x="1428728" y="3375428"/>
            <a:ext cx="7215238" cy="1384995"/>
            <a:chOff x="2357422" y="4357693"/>
            <a:chExt cx="7215855" cy="1847587"/>
          </a:xfrm>
        </p:grpSpPr>
        <p:sp>
          <p:nvSpPr>
            <p:cNvPr id="10" name="Text Box 11"/>
            <p:cNvSpPr txBox="1">
              <a:spLocks noChangeArrowheads="1"/>
            </p:cNvSpPr>
            <p:nvPr/>
          </p:nvSpPr>
          <p:spPr bwMode="auto">
            <a:xfrm>
              <a:off x="2357422" y="4357693"/>
              <a:ext cx="7215855" cy="184758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fontAlgn="auto">
                <a:spcBef>
                  <a:spcPts val="0"/>
                </a:spcBef>
                <a:spcAft>
                  <a:spcPts val="0"/>
                </a:spcAft>
                <a:defRPr/>
              </a:pPr>
              <a:r>
                <a:rPr lang="en-US" sz="2800" kern="0" dirty="0">
                  <a:solidFill>
                    <a:sysClr val="windowText" lastClr="000000"/>
                  </a:solidFill>
                </a:rPr>
                <a:t>Where f(x, y) is the original image</a:t>
              </a:r>
            </a:p>
            <a:p>
              <a:pPr fontAlgn="auto">
                <a:spcBef>
                  <a:spcPts val="0"/>
                </a:spcBef>
                <a:spcAft>
                  <a:spcPts val="0"/>
                </a:spcAft>
                <a:defRPr/>
              </a:pPr>
              <a:r>
                <a:rPr lang="en-US" sz="2800" kern="0" dirty="0">
                  <a:solidFill>
                    <a:sysClr val="windowText" lastClr="000000"/>
                  </a:solidFill>
                </a:rPr>
                <a:t>                         is Laplacian filtered image</a:t>
              </a:r>
            </a:p>
            <a:p>
              <a:pPr fontAlgn="auto">
                <a:spcBef>
                  <a:spcPts val="0"/>
                </a:spcBef>
                <a:spcAft>
                  <a:spcPts val="0"/>
                </a:spcAft>
                <a:defRPr/>
              </a:pPr>
              <a:r>
                <a:rPr lang="en-US" sz="2800" kern="0" dirty="0">
                  <a:solidFill>
                    <a:sysClr val="windowText" lastClr="000000"/>
                  </a:solidFill>
                </a:rPr>
                <a:t>           g(x, y) is the sharpened image </a:t>
              </a:r>
            </a:p>
          </p:txBody>
        </p:sp>
        <p:graphicFrame>
          <p:nvGraphicFramePr>
            <p:cNvPr id="13314" name="Object 12"/>
            <p:cNvGraphicFramePr>
              <a:graphicFrameLocks noChangeAspect="1"/>
            </p:cNvGraphicFramePr>
            <p:nvPr/>
          </p:nvGraphicFramePr>
          <p:xfrm>
            <a:off x="2433161" y="4857760"/>
            <a:ext cx="2201408" cy="637178"/>
          </p:xfrm>
          <a:graphic>
            <a:graphicData uri="http://schemas.openxmlformats.org/presentationml/2006/ole">
              <mc:AlternateContent xmlns:mc="http://schemas.openxmlformats.org/markup-compatibility/2006">
                <mc:Choice xmlns:v="urn:schemas-microsoft-com:vml" Requires="v">
                  <p:oleObj spid="_x0000_s461845" name="Equation" r:id="rId6" imgW="647640" imgH="228600" progId="Equation.3">
                    <p:embed/>
                  </p:oleObj>
                </mc:Choice>
                <mc:Fallback>
                  <p:oleObj name="Equation" r:id="rId6" imgW="647640" imgH="2286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3161" y="4857760"/>
                          <a:ext cx="2201408" cy="6371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1"/>
          <p:cNvSpPr>
            <a:spLocks noGrp="1"/>
          </p:cNvSpPr>
          <p:nvPr>
            <p:ph type="dt" sz="quarter" idx="4294967295"/>
          </p:nvPr>
        </p:nvSpPr>
        <p:spPr>
          <a:xfrm>
            <a:off x="0" y="4900612"/>
            <a:ext cx="1828800" cy="242888"/>
          </a:xfrm>
          <a:prstGeom prst="rect">
            <a:avLst/>
          </a:prstGeom>
          <a:noFill/>
        </p:spPr>
        <p:txBody>
          <a:bodyPr/>
          <a:lstStyle/>
          <a:p>
            <a:r>
              <a:rPr lang="en-US"/>
              <a:t>Aug 22, 2013</a:t>
            </a:r>
            <a:endParaRPr lang="en-GB"/>
          </a:p>
        </p:txBody>
      </p:sp>
      <p:sp>
        <p:nvSpPr>
          <p:cNvPr id="59395" name="Slide Number Placeholder 2"/>
          <p:cNvSpPr>
            <a:spLocks noGrp="1"/>
          </p:cNvSpPr>
          <p:nvPr>
            <p:ph type="sldNum" sz="quarter" idx="4294967295"/>
          </p:nvPr>
        </p:nvSpPr>
        <p:spPr>
          <a:xfrm>
            <a:off x="7239000" y="4800600"/>
            <a:ext cx="1905000" cy="342900"/>
          </a:xfrm>
          <a:prstGeom prst="rect">
            <a:avLst/>
          </a:prstGeom>
          <a:noFill/>
        </p:spPr>
        <p:txBody>
          <a:bodyPr/>
          <a:lstStyle/>
          <a:p>
            <a:pPr algn="r"/>
            <a:fld id="{47B0BF41-AC52-4B09-BF42-8544F50CD6B4}" type="slidenum">
              <a:rPr lang="en-GB" smtClean="0"/>
              <a:pPr algn="r"/>
              <a:t>189</a:t>
            </a:fld>
            <a:endParaRPr lang="en-GB" dirty="0"/>
          </a:p>
        </p:txBody>
      </p:sp>
      <p:pic>
        <p:nvPicPr>
          <p:cNvPr id="59396" name="Picture 4" descr="output_sharpen_5"/>
          <p:cNvPicPr>
            <a:picLocks noChangeAspect="1" noChangeArrowheads="1"/>
          </p:cNvPicPr>
          <p:nvPr/>
        </p:nvPicPr>
        <p:blipFill>
          <a:blip r:embed="rId3" cstate="print"/>
          <a:srcRect/>
          <a:stretch>
            <a:fillRect/>
          </a:stretch>
        </p:blipFill>
        <p:spPr bwMode="auto">
          <a:xfrm>
            <a:off x="2930756" y="0"/>
            <a:ext cx="3766907" cy="3407569"/>
          </a:xfrm>
          <a:prstGeom prst="rect">
            <a:avLst/>
          </a:prstGeom>
          <a:noFill/>
          <a:ln w="9525">
            <a:noFill/>
            <a:miter lim="800000"/>
            <a:headEnd/>
            <a:tailEnd/>
          </a:ln>
        </p:spPr>
      </p:pic>
      <p:sp>
        <p:nvSpPr>
          <p:cNvPr id="59397" name="TextBox 5"/>
          <p:cNvSpPr txBox="1">
            <a:spLocks noChangeArrowheads="1"/>
          </p:cNvSpPr>
          <p:nvPr/>
        </p:nvSpPr>
        <p:spPr bwMode="auto">
          <a:xfrm>
            <a:off x="785786" y="3589735"/>
            <a:ext cx="7786714" cy="1077218"/>
          </a:xfrm>
          <a:prstGeom prst="rect">
            <a:avLst/>
          </a:prstGeom>
          <a:noFill/>
          <a:ln w="9525">
            <a:noFill/>
            <a:miter lim="800000"/>
            <a:headEnd/>
            <a:tailEnd/>
          </a:ln>
        </p:spPr>
        <p:txBody>
          <a:bodyPr wrap="square">
            <a:spAutoFit/>
          </a:bodyPr>
          <a:lstStyle/>
          <a:p>
            <a:pPr algn="ctr"/>
            <a:r>
              <a:rPr lang="en-GB" sz="3200" dirty="0">
                <a:latin typeface="+mn-lt"/>
              </a:rPr>
              <a:t>The details in this image is clearer &amp; sharper than in the original image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4294967295"/>
          </p:nvPr>
        </p:nvSpPr>
        <p:spPr>
          <a:xfrm>
            <a:off x="0" y="4973323"/>
            <a:ext cx="2002464" cy="170177"/>
          </a:xfrm>
          <a:prstGeom prst="rect">
            <a:avLst/>
          </a:prstGeom>
          <a:noFill/>
        </p:spPr>
        <p:txBody>
          <a:bodyPr/>
          <a:lstStyle/>
          <a:p>
            <a:r>
              <a:rPr lang="en-US"/>
              <a:t>Jan 10, 2022</a:t>
            </a:r>
          </a:p>
        </p:txBody>
      </p:sp>
      <p:sp>
        <p:nvSpPr>
          <p:cNvPr id="7171" name="Slide Number Placeholder 3"/>
          <p:cNvSpPr>
            <a:spLocks noGrp="1"/>
          </p:cNvSpPr>
          <p:nvPr>
            <p:ph type="sldNum" sz="quarter" idx="12"/>
          </p:nvPr>
        </p:nvSpPr>
        <p:spPr>
          <a:noFill/>
        </p:spPr>
        <p:txBody>
          <a:bodyPr/>
          <a:lstStyle/>
          <a:p>
            <a:fld id="{D4DDB035-E32A-4491-AAEF-377D524200C2}" type="slidenum">
              <a:rPr lang="en-US" smtClean="0"/>
              <a:pPr/>
              <a:t>19</a:t>
            </a:fld>
            <a:endParaRPr lang="en-US"/>
          </a:p>
        </p:txBody>
      </p:sp>
      <p:sp>
        <p:nvSpPr>
          <p:cNvPr id="92162" name="Text Box 2"/>
          <p:cNvSpPr txBox="1">
            <a:spLocks noChangeArrowheads="1"/>
          </p:cNvSpPr>
          <p:nvPr/>
        </p:nvSpPr>
        <p:spPr bwMode="auto">
          <a:xfrm>
            <a:off x="1259632" y="195486"/>
            <a:ext cx="6630341" cy="707886"/>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defRPr/>
            </a:pPr>
            <a:r>
              <a:rPr lang="en-US" sz="4000" dirty="0">
                <a:solidFill>
                  <a:schemeClr val="tx1"/>
                </a:solidFill>
                <a:latin typeface="Verdana" pitchFamily="34" charset="0"/>
              </a:rPr>
              <a:t>Human Visual Perception</a:t>
            </a:r>
            <a:endParaRPr lang="en-US" sz="4000" dirty="0">
              <a:solidFill>
                <a:schemeClr val="tx1"/>
              </a:solidFill>
              <a:latin typeface="Times New Roman" pitchFamily="18" charset="0"/>
            </a:endParaRPr>
          </a:p>
        </p:txBody>
      </p:sp>
      <p:pic>
        <p:nvPicPr>
          <p:cNvPr id="7173" name="Picture 3"/>
          <p:cNvPicPr>
            <a:picLocks noChangeAspect="1" noChangeArrowheads="1"/>
          </p:cNvPicPr>
          <p:nvPr/>
        </p:nvPicPr>
        <p:blipFill>
          <a:blip r:embed="rId2" cstate="print"/>
          <a:srcRect r="19731"/>
          <a:stretch>
            <a:fillRect/>
          </a:stretch>
        </p:blipFill>
        <p:spPr bwMode="auto">
          <a:xfrm>
            <a:off x="323850" y="1006079"/>
            <a:ext cx="4159250" cy="3240881"/>
          </a:xfrm>
          <a:prstGeom prst="rect">
            <a:avLst/>
          </a:prstGeom>
          <a:noFill/>
          <a:ln w="9525">
            <a:noFill/>
            <a:miter lim="800000"/>
            <a:headEnd/>
            <a:tailEnd/>
          </a:ln>
        </p:spPr>
      </p:pic>
      <p:sp>
        <p:nvSpPr>
          <p:cNvPr id="7174" name="Text Box 4"/>
          <p:cNvSpPr txBox="1">
            <a:spLocks noChangeArrowheads="1"/>
          </p:cNvSpPr>
          <p:nvPr/>
        </p:nvSpPr>
        <p:spPr bwMode="auto">
          <a:xfrm>
            <a:off x="900114" y="4245769"/>
            <a:ext cx="2592387" cy="307777"/>
          </a:xfrm>
          <a:prstGeom prst="rect">
            <a:avLst/>
          </a:prstGeom>
          <a:noFill/>
          <a:ln w="9525">
            <a:noFill/>
            <a:miter lim="800000"/>
            <a:headEnd/>
            <a:tailEnd/>
          </a:ln>
        </p:spPr>
        <p:txBody>
          <a:bodyPr>
            <a:spAutoFit/>
          </a:bodyPr>
          <a:lstStyle/>
          <a:p>
            <a:pPr algn="ctr">
              <a:spcBef>
                <a:spcPct val="50000"/>
              </a:spcBef>
            </a:pPr>
            <a:r>
              <a:rPr lang="en-US"/>
              <a:t>Cross Section of Human Eye</a:t>
            </a:r>
          </a:p>
        </p:txBody>
      </p:sp>
      <p:sp>
        <p:nvSpPr>
          <p:cNvPr id="7175" name="Text Box 7"/>
          <p:cNvSpPr txBox="1">
            <a:spLocks noChangeArrowheads="1"/>
          </p:cNvSpPr>
          <p:nvPr/>
        </p:nvSpPr>
        <p:spPr bwMode="auto">
          <a:xfrm>
            <a:off x="4355976" y="1283982"/>
            <a:ext cx="3886200" cy="3859518"/>
          </a:xfrm>
          <a:prstGeom prst="rect">
            <a:avLst/>
          </a:prstGeom>
          <a:noFill/>
          <a:ln w="9525">
            <a:noFill/>
            <a:miter lim="800000"/>
            <a:headEnd/>
            <a:tailEnd/>
          </a:ln>
        </p:spPr>
        <p:txBody>
          <a:bodyPr wrap="square">
            <a:spAutoFit/>
          </a:bodyPr>
          <a:lstStyle/>
          <a:p>
            <a:pPr marL="395288" indent="-395288">
              <a:spcBef>
                <a:spcPct val="50000"/>
              </a:spcBef>
              <a:buFontTx/>
              <a:buChar char="•"/>
            </a:pPr>
            <a:r>
              <a:rPr lang="en-US" sz="2400" dirty="0" err="1">
                <a:latin typeface="+mn-lt"/>
              </a:rPr>
              <a:t>Avg</a:t>
            </a:r>
            <a:r>
              <a:rPr lang="en-US" sz="2400" dirty="0">
                <a:latin typeface="+mn-lt"/>
              </a:rPr>
              <a:t> diameter : 20mm</a:t>
            </a:r>
            <a:br>
              <a:rPr lang="en-US" sz="2400" dirty="0">
                <a:latin typeface="+mn-lt"/>
              </a:rPr>
            </a:br>
            <a:endParaRPr lang="en-US" sz="2400" dirty="0">
              <a:latin typeface="+mn-lt"/>
            </a:endParaRPr>
          </a:p>
          <a:p>
            <a:pPr marL="395288" indent="-395288" eaLnBrk="1" hangingPunct="1">
              <a:spcBef>
                <a:spcPct val="20000"/>
              </a:spcBef>
              <a:buFontTx/>
              <a:buChar char="•"/>
            </a:pPr>
            <a:r>
              <a:rPr lang="en-US" sz="2400" dirty="0">
                <a:latin typeface="+mn-lt"/>
              </a:rPr>
              <a:t>3 membranes enclose the eye</a:t>
            </a:r>
          </a:p>
          <a:p>
            <a:pPr eaLnBrk="1" hangingPunct="1">
              <a:spcBef>
                <a:spcPct val="20000"/>
              </a:spcBef>
              <a:buFontTx/>
              <a:buChar char="•"/>
            </a:pPr>
            <a:endParaRPr lang="en-US" sz="2400" dirty="0">
              <a:latin typeface="+mn-lt"/>
            </a:endParaRPr>
          </a:p>
          <a:p>
            <a:pPr marL="979488" lvl="1" indent="-514350" eaLnBrk="1" hangingPunct="1">
              <a:spcBef>
                <a:spcPct val="20000"/>
              </a:spcBef>
              <a:buFont typeface="+mj-lt"/>
              <a:buAutoNum type="arabicPeriod"/>
            </a:pPr>
            <a:r>
              <a:rPr lang="en-US" sz="2400" dirty="0">
                <a:latin typeface="+mn-lt"/>
              </a:rPr>
              <a:t>Cornea &amp; sclera</a:t>
            </a:r>
          </a:p>
          <a:p>
            <a:pPr marL="979488" lvl="1" indent="-514350" eaLnBrk="1" hangingPunct="1">
              <a:spcBef>
                <a:spcPct val="20000"/>
              </a:spcBef>
              <a:buFont typeface="+mj-lt"/>
              <a:buAutoNum type="arabicPeriod"/>
            </a:pPr>
            <a:r>
              <a:rPr lang="en-US" sz="2400" dirty="0">
                <a:latin typeface="+mn-lt"/>
              </a:rPr>
              <a:t>Choroid</a:t>
            </a:r>
          </a:p>
          <a:p>
            <a:pPr marL="979488" lvl="1" indent="-514350" eaLnBrk="1" hangingPunct="1">
              <a:spcBef>
                <a:spcPct val="20000"/>
              </a:spcBef>
              <a:buFont typeface="+mj-lt"/>
              <a:buAutoNum type="arabicPeriod"/>
            </a:pPr>
            <a:r>
              <a:rPr lang="en-US" sz="2400" dirty="0">
                <a:latin typeface="+mn-lt"/>
              </a:rPr>
              <a:t>Retina</a:t>
            </a:r>
          </a:p>
          <a:p>
            <a:pPr marL="465138" lvl="1" eaLnBrk="1" hangingPunct="1">
              <a:spcBef>
                <a:spcPct val="20000"/>
              </a:spcBef>
              <a:buFontTx/>
              <a:buChar char="–"/>
            </a:pPr>
            <a:endParaRPr lang="en-US" sz="2400" dirty="0">
              <a:latin typeface="+mn-lt"/>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190</a:t>
            </a:fld>
            <a:endParaRPr lang="en" dirty="0"/>
          </a:p>
        </p:txBody>
      </p:sp>
      <p:sp>
        <p:nvSpPr>
          <p:cNvPr id="5" name="Rectangle 4"/>
          <p:cNvSpPr/>
          <p:nvPr/>
        </p:nvSpPr>
        <p:spPr>
          <a:xfrm>
            <a:off x="899592" y="1563638"/>
            <a:ext cx="3024336" cy="2062103"/>
          </a:xfrm>
          <a:prstGeom prst="rect">
            <a:avLst/>
          </a:prstGeom>
        </p:spPr>
        <p:txBody>
          <a:bodyPr wrap="square">
            <a:spAutoFit/>
          </a:bodyPr>
          <a:lstStyle/>
          <a:p>
            <a:pPr algn="ctr"/>
            <a:r>
              <a:rPr lang="en-US" sz="3200" b="1" dirty="0">
                <a:solidFill>
                  <a:schemeClr val="bg1"/>
                </a:solidFill>
                <a:latin typeface="+mn-lt"/>
              </a:rPr>
              <a:t>Filtering in the Frequency Domain</a:t>
            </a:r>
            <a:endParaRPr lang="en-IN" sz="3200" dirty="0">
              <a:solidFill>
                <a:schemeClr val="bg1"/>
              </a:solidFill>
              <a:latin typeface="+mn-l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7629E94B-41EE-4ADE-A0BE-4CE1F0C1339C}" type="slidenum">
              <a:rPr lang="en-GB"/>
              <a:pPr>
                <a:defRPr/>
              </a:pPr>
              <a:t>191</a:t>
            </a:fld>
            <a:endParaRPr lang="en-GB"/>
          </a:p>
        </p:txBody>
      </p:sp>
      <p:sp>
        <p:nvSpPr>
          <p:cNvPr id="10242" name="Date Placeholder 1"/>
          <p:cNvSpPr>
            <a:spLocks noGrp="1"/>
          </p:cNvSpPr>
          <p:nvPr>
            <p:ph type="dt" sz="quarter" idx="4294967295"/>
          </p:nvPr>
        </p:nvSpPr>
        <p:spPr>
          <a:xfrm>
            <a:off x="0" y="4608513"/>
            <a:ext cx="1214438" cy="357187"/>
          </a:xfrm>
          <a:prstGeom prst="rect">
            <a:avLst/>
          </a:prstGeom>
          <a:noFill/>
        </p:spPr>
        <p:txBody>
          <a:bodyPr/>
          <a:lstStyle/>
          <a:p>
            <a:r>
              <a:rPr lang="en-US"/>
              <a:t>Sept 24, 2013</a:t>
            </a:r>
            <a:endParaRPr lang="en-GB"/>
          </a:p>
        </p:txBody>
      </p:sp>
      <p:sp>
        <p:nvSpPr>
          <p:cNvPr id="4" name="Rectangle 8"/>
          <p:cNvSpPr>
            <a:spLocks noChangeArrowheads="1"/>
          </p:cNvSpPr>
          <p:nvPr/>
        </p:nvSpPr>
        <p:spPr bwMode="auto">
          <a:xfrm>
            <a:off x="500062" y="195486"/>
            <a:ext cx="8392418" cy="1232297"/>
          </a:xfrm>
          <a:prstGeom prst="rect">
            <a:avLst/>
          </a:prstGeom>
          <a:noFill/>
          <a:ln>
            <a:headEnd/>
            <a:tailEnd/>
          </a:ln>
        </p:spPr>
        <p:style>
          <a:lnRef idx="1">
            <a:schemeClr val="accent1"/>
          </a:lnRef>
          <a:fillRef idx="2">
            <a:schemeClr val="accent1"/>
          </a:fillRef>
          <a:effectRef idx="1">
            <a:schemeClr val="accent1"/>
          </a:effectRef>
          <a:fontRef idx="minor">
            <a:schemeClr val="dk1"/>
          </a:fontRef>
        </p:style>
        <p:txBody>
          <a:bodyPr/>
          <a:lstStyle/>
          <a:p>
            <a:pPr marL="457200" indent="-457200" algn="ctr">
              <a:buClr>
                <a:schemeClr val="bg1"/>
              </a:buClr>
              <a:buSzPct val="125000"/>
              <a:defRPr/>
            </a:pPr>
            <a:r>
              <a:rPr lang="en-GB" sz="2400" dirty="0"/>
              <a:t>Let’s first forget about images, and look at SOUND.</a:t>
            </a:r>
          </a:p>
          <a:p>
            <a:pPr marL="457200" indent="-457200" algn="ctr">
              <a:buClr>
                <a:schemeClr val="bg1"/>
              </a:buClr>
              <a:buSzPct val="125000"/>
              <a:defRPr/>
            </a:pPr>
            <a:r>
              <a:rPr lang="en-GB" sz="2400" dirty="0"/>
              <a:t>SOUND: One dimensional function of changing (air-) pressure in time</a:t>
            </a:r>
          </a:p>
        </p:txBody>
      </p:sp>
      <p:grpSp>
        <p:nvGrpSpPr>
          <p:cNvPr id="2" name="Group 9"/>
          <p:cNvGrpSpPr>
            <a:grpSpLocks/>
          </p:cNvGrpSpPr>
          <p:nvPr/>
        </p:nvGrpSpPr>
        <p:grpSpPr bwMode="auto">
          <a:xfrm>
            <a:off x="357186" y="1500187"/>
            <a:ext cx="4070352" cy="2000273"/>
            <a:chOff x="3255932" y="4389438"/>
            <a:chExt cx="4070381" cy="2667093"/>
          </a:xfrm>
        </p:grpSpPr>
        <p:sp>
          <p:nvSpPr>
            <p:cNvPr id="10255" name="Line 14"/>
            <p:cNvSpPr>
              <a:spLocks noChangeShapeType="1"/>
            </p:cNvSpPr>
            <p:nvPr/>
          </p:nvSpPr>
          <p:spPr bwMode="auto">
            <a:xfrm flipV="1">
              <a:off x="3821113" y="43894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0256" name="Line 15"/>
            <p:cNvSpPr>
              <a:spLocks noChangeShapeType="1"/>
            </p:cNvSpPr>
            <p:nvPr/>
          </p:nvSpPr>
          <p:spPr bwMode="auto">
            <a:xfrm>
              <a:off x="3821113" y="6446838"/>
              <a:ext cx="3505200" cy="0"/>
            </a:xfrm>
            <a:prstGeom prst="line">
              <a:avLst/>
            </a:prstGeom>
            <a:noFill/>
            <a:ln w="76200">
              <a:solidFill>
                <a:schemeClr val="accent1"/>
              </a:solidFill>
              <a:round/>
              <a:headEnd/>
              <a:tailEnd type="triangle" w="med" len="med"/>
            </a:ln>
          </p:spPr>
          <p:txBody>
            <a:bodyPr wrap="none" anchor="ctr"/>
            <a:lstStyle/>
            <a:p>
              <a:endParaRPr lang="en-IN"/>
            </a:p>
          </p:txBody>
        </p:sp>
        <p:sp>
          <p:nvSpPr>
            <p:cNvPr id="10257" name="Text Box 16"/>
            <p:cNvSpPr txBox="1">
              <a:spLocks noChangeArrowheads="1"/>
            </p:cNvSpPr>
            <p:nvPr/>
          </p:nvSpPr>
          <p:spPr bwMode="auto">
            <a:xfrm rot="16200000">
              <a:off x="2636087" y="5272851"/>
              <a:ext cx="1639804" cy="400113"/>
            </a:xfrm>
            <a:prstGeom prst="rect">
              <a:avLst/>
            </a:prstGeom>
            <a:noFill/>
            <a:ln w="76200">
              <a:noFill/>
              <a:miter lim="800000"/>
              <a:headEnd/>
              <a:tailEnd/>
            </a:ln>
          </p:spPr>
          <p:txBody>
            <a:bodyPr wrap="none">
              <a:spAutoFit/>
            </a:bodyPr>
            <a:lstStyle/>
            <a:p>
              <a:r>
                <a:rPr lang="en-US" sz="2000">
                  <a:latin typeface="Comic Sans MS" pitchFamily="66" charset="0"/>
                </a:rPr>
                <a:t>Pressure</a:t>
              </a:r>
            </a:p>
          </p:txBody>
        </p:sp>
        <p:sp>
          <p:nvSpPr>
            <p:cNvPr id="10258" name="Text Box 17"/>
            <p:cNvSpPr txBox="1">
              <a:spLocks noChangeArrowheads="1"/>
            </p:cNvSpPr>
            <p:nvPr/>
          </p:nvSpPr>
          <p:spPr bwMode="auto">
            <a:xfrm>
              <a:off x="4937125" y="6523039"/>
              <a:ext cx="968542" cy="533492"/>
            </a:xfrm>
            <a:prstGeom prst="rect">
              <a:avLst/>
            </a:prstGeom>
            <a:noFill/>
            <a:ln w="76200">
              <a:noFill/>
              <a:miter lim="800000"/>
              <a:headEnd/>
              <a:tailEnd/>
            </a:ln>
          </p:spPr>
          <p:txBody>
            <a:bodyPr wrap="none">
              <a:spAutoFit/>
            </a:bodyPr>
            <a:lstStyle/>
            <a:p>
              <a:r>
                <a:rPr lang="en-US" sz="2000">
                  <a:latin typeface="Comic Sans MS" pitchFamily="66" charset="0"/>
                </a:rPr>
                <a:t>Time t</a:t>
              </a:r>
            </a:p>
          </p:txBody>
        </p:sp>
        <p:sp>
          <p:nvSpPr>
            <p:cNvPr id="10259" name="Freeform 18"/>
            <p:cNvSpPr>
              <a:spLocks/>
            </p:cNvSpPr>
            <p:nvPr/>
          </p:nvSpPr>
          <p:spPr bwMode="auto">
            <a:xfrm>
              <a:off x="3821113" y="5214938"/>
              <a:ext cx="3289300" cy="901700"/>
            </a:xfrm>
            <a:custGeom>
              <a:avLst/>
              <a:gdLst>
                <a:gd name="T0" fmla="*/ 0 w 2072"/>
                <a:gd name="T1" fmla="*/ 2147483647 h 568"/>
                <a:gd name="T2" fmla="*/ 2147483647 w 2072"/>
                <a:gd name="T3" fmla="*/ 2147483647 h 568"/>
                <a:gd name="T4" fmla="*/ 2147483647 w 2072"/>
                <a:gd name="T5" fmla="*/ 2147483647 h 568"/>
                <a:gd name="T6" fmla="*/ 2147483647 w 2072"/>
                <a:gd name="T7" fmla="*/ 2147483647 h 568"/>
                <a:gd name="T8" fmla="*/ 2147483647 w 2072"/>
                <a:gd name="T9" fmla="*/ 2147483647 h 568"/>
                <a:gd name="T10" fmla="*/ 2147483647 w 2072"/>
                <a:gd name="T11" fmla="*/ 2147483647 h 568"/>
                <a:gd name="T12" fmla="*/ 2147483647 w 2072"/>
                <a:gd name="T13" fmla="*/ 2147483647 h 568"/>
                <a:gd name="T14" fmla="*/ 2147483647 w 2072"/>
                <a:gd name="T15" fmla="*/ 2147483647 h 568"/>
                <a:gd name="T16" fmla="*/ 2147483647 w 2072"/>
                <a:gd name="T17" fmla="*/ 2147483647 h 568"/>
                <a:gd name="T18" fmla="*/ 2147483647 w 2072"/>
                <a:gd name="T19" fmla="*/ 2147483647 h 568"/>
                <a:gd name="T20" fmla="*/ 2147483647 w 2072"/>
                <a:gd name="T21" fmla="*/ 2147483647 h 568"/>
                <a:gd name="T22" fmla="*/ 2147483647 w 2072"/>
                <a:gd name="T23" fmla="*/ 2147483647 h 568"/>
                <a:gd name="T24" fmla="*/ 2147483647 w 2072"/>
                <a:gd name="T25" fmla="*/ 2147483647 h 5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72"/>
                <a:gd name="T40" fmla="*/ 0 h 568"/>
                <a:gd name="T41" fmla="*/ 2072 w 2072"/>
                <a:gd name="T42" fmla="*/ 568 h 5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72" h="568">
                  <a:moveTo>
                    <a:pt x="0" y="488"/>
                  </a:moveTo>
                  <a:cubicBezTo>
                    <a:pt x="168" y="424"/>
                    <a:pt x="336" y="360"/>
                    <a:pt x="432" y="344"/>
                  </a:cubicBezTo>
                  <a:cubicBezTo>
                    <a:pt x="528" y="328"/>
                    <a:pt x="536" y="368"/>
                    <a:pt x="576" y="392"/>
                  </a:cubicBezTo>
                  <a:cubicBezTo>
                    <a:pt x="616" y="416"/>
                    <a:pt x="632" y="472"/>
                    <a:pt x="672" y="488"/>
                  </a:cubicBezTo>
                  <a:cubicBezTo>
                    <a:pt x="712" y="504"/>
                    <a:pt x="768" y="488"/>
                    <a:pt x="816" y="488"/>
                  </a:cubicBezTo>
                  <a:cubicBezTo>
                    <a:pt x="864" y="488"/>
                    <a:pt x="904" y="496"/>
                    <a:pt x="960" y="488"/>
                  </a:cubicBezTo>
                  <a:cubicBezTo>
                    <a:pt x="1016" y="480"/>
                    <a:pt x="1104" y="456"/>
                    <a:pt x="1152" y="440"/>
                  </a:cubicBezTo>
                  <a:cubicBezTo>
                    <a:pt x="1200" y="424"/>
                    <a:pt x="1200" y="424"/>
                    <a:pt x="1248" y="392"/>
                  </a:cubicBezTo>
                  <a:cubicBezTo>
                    <a:pt x="1296" y="360"/>
                    <a:pt x="1392" y="288"/>
                    <a:pt x="1440" y="248"/>
                  </a:cubicBezTo>
                  <a:cubicBezTo>
                    <a:pt x="1488" y="208"/>
                    <a:pt x="1488" y="184"/>
                    <a:pt x="1536" y="152"/>
                  </a:cubicBezTo>
                  <a:cubicBezTo>
                    <a:pt x="1584" y="120"/>
                    <a:pt x="1648" y="0"/>
                    <a:pt x="1728" y="56"/>
                  </a:cubicBezTo>
                  <a:cubicBezTo>
                    <a:pt x="1808" y="112"/>
                    <a:pt x="1960" y="408"/>
                    <a:pt x="2016" y="488"/>
                  </a:cubicBezTo>
                  <a:cubicBezTo>
                    <a:pt x="2072" y="568"/>
                    <a:pt x="2068" y="552"/>
                    <a:pt x="2064" y="536"/>
                  </a:cubicBezTo>
                </a:path>
              </a:pathLst>
            </a:custGeom>
            <a:noFill/>
            <a:ln w="76200">
              <a:solidFill>
                <a:srgbClr val="FF3300"/>
              </a:solidFill>
              <a:round/>
              <a:headEnd/>
              <a:tailEnd/>
            </a:ln>
          </p:spPr>
          <p:txBody>
            <a:bodyPr wrap="none" anchor="ctr"/>
            <a:lstStyle/>
            <a:p>
              <a:endParaRPr lang="en-US"/>
            </a:p>
          </p:txBody>
        </p:sp>
      </p:grpSp>
      <p:sp>
        <p:nvSpPr>
          <p:cNvPr id="10246" name="Rectangle 8"/>
          <p:cNvSpPr>
            <a:spLocks noChangeArrowheads="1"/>
          </p:cNvSpPr>
          <p:nvPr/>
        </p:nvSpPr>
        <p:spPr bwMode="auto">
          <a:xfrm>
            <a:off x="4964906" y="1635646"/>
            <a:ext cx="3927574" cy="3240360"/>
          </a:xfrm>
          <a:prstGeom prst="rect">
            <a:avLst/>
          </a:prstGeom>
          <a:noFill/>
          <a:ln w="9525">
            <a:noFill/>
            <a:miter lim="800000"/>
            <a:headEnd/>
            <a:tailEnd/>
          </a:ln>
        </p:spPr>
        <p:txBody>
          <a:bodyPr/>
          <a:lstStyle/>
          <a:p>
            <a:pPr>
              <a:buClr>
                <a:schemeClr val="bg1"/>
              </a:buClr>
              <a:buSzPct val="125000"/>
            </a:pPr>
            <a:r>
              <a:rPr lang="en-GB" sz="2400" dirty="0">
                <a:latin typeface="+mn-lt"/>
              </a:rPr>
              <a:t>If the function is periodic, we perceive it as sound with a certain frequency (else it’s noise). </a:t>
            </a:r>
          </a:p>
          <a:p>
            <a:pPr>
              <a:buClr>
                <a:schemeClr val="bg1"/>
              </a:buClr>
              <a:buSzPct val="125000"/>
            </a:pPr>
            <a:r>
              <a:rPr lang="en-GB" sz="2400" dirty="0">
                <a:latin typeface="+mn-lt"/>
              </a:rPr>
              <a:t>The </a:t>
            </a:r>
            <a:r>
              <a:rPr lang="en-GB" sz="2400" i="1" dirty="0">
                <a:solidFill>
                  <a:srgbClr val="C00000"/>
                </a:solidFill>
                <a:latin typeface="+mn-lt"/>
              </a:rPr>
              <a:t>frequency</a:t>
            </a:r>
            <a:r>
              <a:rPr lang="en-GB" sz="2400" dirty="0">
                <a:latin typeface="+mn-lt"/>
              </a:rPr>
              <a:t> defines the </a:t>
            </a:r>
            <a:r>
              <a:rPr lang="en-GB" sz="2400" dirty="0">
                <a:solidFill>
                  <a:srgbClr val="C00000"/>
                </a:solidFill>
                <a:latin typeface="+mn-lt"/>
              </a:rPr>
              <a:t>pitch</a:t>
            </a:r>
            <a:r>
              <a:rPr lang="en-GB" sz="2400" dirty="0">
                <a:latin typeface="+mn-lt"/>
              </a:rPr>
              <a:t>. </a:t>
            </a:r>
          </a:p>
          <a:p>
            <a:pPr>
              <a:buClr>
                <a:schemeClr val="bg1"/>
              </a:buClr>
              <a:buSzPct val="125000"/>
            </a:pPr>
            <a:r>
              <a:rPr lang="en-US" sz="2400" dirty="0">
                <a:latin typeface="+mn-lt"/>
              </a:rPr>
              <a:t>The </a:t>
            </a:r>
            <a:r>
              <a:rPr lang="en-US" sz="2400" dirty="0">
                <a:solidFill>
                  <a:srgbClr val="C00000"/>
                </a:solidFill>
                <a:latin typeface="+mn-lt"/>
              </a:rPr>
              <a:t>amplitude</a:t>
            </a:r>
            <a:r>
              <a:rPr lang="en-US" sz="2400" dirty="0">
                <a:latin typeface="+mn-lt"/>
              </a:rPr>
              <a:t> of the curve defines the </a:t>
            </a:r>
            <a:r>
              <a:rPr lang="en-US" sz="2400" dirty="0">
                <a:solidFill>
                  <a:srgbClr val="C00000"/>
                </a:solidFill>
                <a:latin typeface="+mn-lt"/>
              </a:rPr>
              <a:t>volume.</a:t>
            </a:r>
          </a:p>
          <a:p>
            <a:pPr marL="457200" indent="-457200">
              <a:buClr>
                <a:schemeClr val="bg1"/>
              </a:buClr>
              <a:buSzPct val="125000"/>
            </a:pPr>
            <a:endParaRPr lang="en-GB" sz="2400" dirty="0">
              <a:latin typeface="+mn-lt"/>
            </a:endParaRPr>
          </a:p>
          <a:p>
            <a:pPr marL="457200" indent="-457200">
              <a:buClr>
                <a:schemeClr val="bg1"/>
              </a:buClr>
              <a:buSzPct val="125000"/>
            </a:pPr>
            <a:endParaRPr lang="en-GB" sz="2400" dirty="0">
              <a:latin typeface="+mn-lt"/>
            </a:endParaRPr>
          </a:p>
        </p:txBody>
      </p:sp>
      <p:sp>
        <p:nvSpPr>
          <p:cNvPr id="10247" name="Rectangle 8"/>
          <p:cNvSpPr>
            <a:spLocks noChangeArrowheads="1"/>
          </p:cNvSpPr>
          <p:nvPr/>
        </p:nvSpPr>
        <p:spPr bwMode="auto">
          <a:xfrm>
            <a:off x="849313" y="834628"/>
            <a:ext cx="9067800" cy="481013"/>
          </a:xfrm>
          <a:prstGeom prst="rect">
            <a:avLst/>
          </a:prstGeom>
          <a:noFill/>
          <a:ln w="9525">
            <a:noFill/>
            <a:miter lim="800000"/>
            <a:headEnd/>
            <a:tailEnd/>
          </a:ln>
        </p:spPr>
        <p:txBody>
          <a:bodyPr/>
          <a:lstStyle/>
          <a:p>
            <a:pPr marL="457200" indent="-457200">
              <a:buClr>
                <a:schemeClr val="bg1"/>
              </a:buClr>
              <a:buSzPct val="125000"/>
            </a:pPr>
            <a:endParaRPr lang="en-US" sz="2000" b="1">
              <a:latin typeface="Arial" charset="0"/>
            </a:endParaRPr>
          </a:p>
        </p:txBody>
      </p:sp>
      <p:grpSp>
        <p:nvGrpSpPr>
          <p:cNvPr id="5" name="Group 18"/>
          <p:cNvGrpSpPr>
            <a:grpSpLocks/>
          </p:cNvGrpSpPr>
          <p:nvPr/>
        </p:nvGrpSpPr>
        <p:grpSpPr bwMode="auto">
          <a:xfrm>
            <a:off x="971600" y="3435846"/>
            <a:ext cx="3876675" cy="1435894"/>
            <a:chOff x="3357554" y="2014542"/>
            <a:chExt cx="6019800" cy="2209800"/>
          </a:xfrm>
        </p:grpSpPr>
        <p:sp>
          <p:nvSpPr>
            <p:cNvPr id="10249" name="Line 9"/>
            <p:cNvSpPr>
              <a:spLocks noChangeShapeType="1"/>
            </p:cNvSpPr>
            <p:nvPr/>
          </p:nvSpPr>
          <p:spPr bwMode="auto">
            <a:xfrm flipV="1">
              <a:off x="3357554" y="2014542"/>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0250" name="Line 10"/>
            <p:cNvSpPr>
              <a:spLocks noChangeShapeType="1"/>
            </p:cNvSpPr>
            <p:nvPr/>
          </p:nvSpPr>
          <p:spPr bwMode="auto">
            <a:xfrm>
              <a:off x="3357554" y="4071942"/>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0251" name="Freeform 11"/>
            <p:cNvSpPr>
              <a:spLocks/>
            </p:cNvSpPr>
            <p:nvPr/>
          </p:nvSpPr>
          <p:spPr bwMode="auto">
            <a:xfrm>
              <a:off x="3433754" y="3081342"/>
              <a:ext cx="1909762" cy="682625"/>
            </a:xfrm>
            <a:custGeom>
              <a:avLst/>
              <a:gdLst>
                <a:gd name="T0" fmla="*/ 0 w 1203"/>
                <a:gd name="T1" fmla="*/ 2147483647 h 639"/>
                <a:gd name="T2" fmla="*/ 2147483647 w 1203"/>
                <a:gd name="T3" fmla="*/ 2147483647 h 639"/>
                <a:gd name="T4" fmla="*/ 2147483647 w 1203"/>
                <a:gd name="T5" fmla="*/ 2147483647 h 639"/>
                <a:gd name="T6" fmla="*/ 2147483647 w 1203"/>
                <a:gd name="T7" fmla="*/ 2147483647 h 639"/>
                <a:gd name="T8" fmla="*/ 2147483647 w 1203"/>
                <a:gd name="T9" fmla="*/ 2147483647 h 639"/>
                <a:gd name="T10" fmla="*/ 2147483647 w 1203"/>
                <a:gd name="T11" fmla="*/ 2147483647 h 639"/>
                <a:gd name="T12" fmla="*/ 2147483647 w 1203"/>
                <a:gd name="T13" fmla="*/ 2147483647 h 639"/>
                <a:gd name="T14" fmla="*/ 2147483647 w 1203"/>
                <a:gd name="T15" fmla="*/ 2147483647 h 639"/>
                <a:gd name="T16" fmla="*/ 2147483647 w 1203"/>
                <a:gd name="T17" fmla="*/ 2147483647 h 639"/>
                <a:gd name="T18" fmla="*/ 2147483647 w 1203"/>
                <a:gd name="T19" fmla="*/ 2147483647 h 639"/>
                <a:gd name="T20" fmla="*/ 2147483647 w 1203"/>
                <a:gd name="T21" fmla="*/ 2147483647 h 639"/>
                <a:gd name="T22" fmla="*/ 2147483647 w 1203"/>
                <a:gd name="T23" fmla="*/ 2147483647 h 639"/>
                <a:gd name="T24" fmla="*/ 2147483647 w 1203"/>
                <a:gd name="T25" fmla="*/ 2147483647 h 639"/>
                <a:gd name="T26" fmla="*/ 2147483647 w 1203"/>
                <a:gd name="T27" fmla="*/ 2147483647 h 639"/>
                <a:gd name="T28" fmla="*/ 2147483647 w 1203"/>
                <a:gd name="T29" fmla="*/ 2147483647 h 639"/>
                <a:gd name="T30" fmla="*/ 2147483647 w 1203"/>
                <a:gd name="T31" fmla="*/ 2147483647 h 639"/>
                <a:gd name="T32" fmla="*/ 2147483647 w 1203"/>
                <a:gd name="T33" fmla="*/ 2147483647 h 639"/>
                <a:gd name="T34" fmla="*/ 2147483647 w 1203"/>
                <a:gd name="T35" fmla="*/ 2147483647 h 639"/>
                <a:gd name="T36" fmla="*/ 2147483647 w 1203"/>
                <a:gd name="T37" fmla="*/ 2147483647 h 639"/>
                <a:gd name="T38" fmla="*/ 2147483647 w 1203"/>
                <a:gd name="T39" fmla="*/ 2147483647 h 639"/>
                <a:gd name="T40" fmla="*/ 2147483647 w 1203"/>
                <a:gd name="T41" fmla="*/ 2147483647 h 639"/>
                <a:gd name="T42" fmla="*/ 2147483647 w 1203"/>
                <a:gd name="T43" fmla="*/ 2147483647 h 6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3"/>
                <a:gd name="T67" fmla="*/ 0 h 639"/>
                <a:gd name="T68" fmla="*/ 1203 w 1203"/>
                <a:gd name="T69" fmla="*/ 639 h 6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3" h="639">
                  <a:moveTo>
                    <a:pt x="0" y="455"/>
                  </a:moveTo>
                  <a:cubicBezTo>
                    <a:pt x="30" y="330"/>
                    <a:pt x="92" y="223"/>
                    <a:pt x="158" y="114"/>
                  </a:cubicBezTo>
                  <a:cubicBezTo>
                    <a:pt x="184" y="72"/>
                    <a:pt x="202" y="37"/>
                    <a:pt x="253" y="25"/>
                  </a:cubicBezTo>
                  <a:cubicBezTo>
                    <a:pt x="290" y="0"/>
                    <a:pt x="297" y="7"/>
                    <a:pt x="348" y="12"/>
                  </a:cubicBezTo>
                  <a:cubicBezTo>
                    <a:pt x="382" y="20"/>
                    <a:pt x="390" y="32"/>
                    <a:pt x="418" y="50"/>
                  </a:cubicBezTo>
                  <a:cubicBezTo>
                    <a:pt x="449" y="96"/>
                    <a:pt x="461" y="152"/>
                    <a:pt x="494" y="196"/>
                  </a:cubicBezTo>
                  <a:cubicBezTo>
                    <a:pt x="497" y="207"/>
                    <a:pt x="501" y="229"/>
                    <a:pt x="507" y="240"/>
                  </a:cubicBezTo>
                  <a:cubicBezTo>
                    <a:pt x="514" y="253"/>
                    <a:pt x="532" y="278"/>
                    <a:pt x="532" y="278"/>
                  </a:cubicBezTo>
                  <a:cubicBezTo>
                    <a:pt x="540" y="311"/>
                    <a:pt x="569" y="376"/>
                    <a:pt x="589" y="405"/>
                  </a:cubicBezTo>
                  <a:cubicBezTo>
                    <a:pt x="597" y="431"/>
                    <a:pt x="613" y="457"/>
                    <a:pt x="627" y="481"/>
                  </a:cubicBezTo>
                  <a:cubicBezTo>
                    <a:pt x="634" y="494"/>
                    <a:pt x="652" y="519"/>
                    <a:pt x="652" y="519"/>
                  </a:cubicBezTo>
                  <a:cubicBezTo>
                    <a:pt x="664" y="556"/>
                    <a:pt x="649" y="522"/>
                    <a:pt x="677" y="550"/>
                  </a:cubicBezTo>
                  <a:cubicBezTo>
                    <a:pt x="683" y="555"/>
                    <a:pt x="685" y="563"/>
                    <a:pt x="690" y="569"/>
                  </a:cubicBezTo>
                  <a:cubicBezTo>
                    <a:pt x="696" y="576"/>
                    <a:pt x="702" y="582"/>
                    <a:pt x="709" y="588"/>
                  </a:cubicBezTo>
                  <a:cubicBezTo>
                    <a:pt x="737" y="612"/>
                    <a:pt x="801" y="632"/>
                    <a:pt x="836" y="639"/>
                  </a:cubicBezTo>
                  <a:cubicBezTo>
                    <a:pt x="914" y="634"/>
                    <a:pt x="965" y="623"/>
                    <a:pt x="1032" y="588"/>
                  </a:cubicBezTo>
                  <a:cubicBezTo>
                    <a:pt x="1036" y="582"/>
                    <a:pt x="1039" y="574"/>
                    <a:pt x="1045" y="569"/>
                  </a:cubicBezTo>
                  <a:cubicBezTo>
                    <a:pt x="1050" y="565"/>
                    <a:pt x="1059" y="568"/>
                    <a:pt x="1064" y="563"/>
                  </a:cubicBezTo>
                  <a:cubicBezTo>
                    <a:pt x="1069" y="558"/>
                    <a:pt x="1067" y="550"/>
                    <a:pt x="1070" y="544"/>
                  </a:cubicBezTo>
                  <a:cubicBezTo>
                    <a:pt x="1089" y="510"/>
                    <a:pt x="1091" y="510"/>
                    <a:pt x="1114" y="487"/>
                  </a:cubicBezTo>
                  <a:cubicBezTo>
                    <a:pt x="1129" y="441"/>
                    <a:pt x="1155" y="397"/>
                    <a:pt x="1177" y="354"/>
                  </a:cubicBezTo>
                  <a:cubicBezTo>
                    <a:pt x="1188" y="332"/>
                    <a:pt x="1191" y="306"/>
                    <a:pt x="1203" y="284"/>
                  </a:cubicBezTo>
                </a:path>
              </a:pathLst>
            </a:custGeom>
            <a:noFill/>
            <a:ln w="76200">
              <a:solidFill>
                <a:srgbClr val="FF3300"/>
              </a:solidFill>
              <a:round/>
              <a:headEnd/>
              <a:tailEnd/>
            </a:ln>
          </p:spPr>
          <p:txBody>
            <a:bodyPr wrap="none" anchor="ctr"/>
            <a:lstStyle/>
            <a:p>
              <a:endParaRPr lang="en-US"/>
            </a:p>
          </p:txBody>
        </p:sp>
        <p:sp>
          <p:nvSpPr>
            <p:cNvPr id="10252" name="Line 21"/>
            <p:cNvSpPr>
              <a:spLocks noChangeShapeType="1"/>
            </p:cNvSpPr>
            <p:nvPr/>
          </p:nvSpPr>
          <p:spPr bwMode="auto">
            <a:xfrm flipV="1">
              <a:off x="6938954" y="2166942"/>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0253" name="Line 22"/>
            <p:cNvSpPr>
              <a:spLocks noChangeShapeType="1"/>
            </p:cNvSpPr>
            <p:nvPr/>
          </p:nvSpPr>
          <p:spPr bwMode="auto">
            <a:xfrm>
              <a:off x="6938954" y="4224342"/>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0254" name="Freeform 23"/>
            <p:cNvSpPr>
              <a:spLocks/>
            </p:cNvSpPr>
            <p:nvPr/>
          </p:nvSpPr>
          <p:spPr bwMode="auto">
            <a:xfrm>
              <a:off x="6946891" y="2166942"/>
              <a:ext cx="1909763" cy="1978025"/>
            </a:xfrm>
            <a:custGeom>
              <a:avLst/>
              <a:gdLst>
                <a:gd name="T0" fmla="*/ 0 w 1203"/>
                <a:gd name="T1" fmla="*/ 2147483647 h 639"/>
                <a:gd name="T2" fmla="*/ 2147483647 w 1203"/>
                <a:gd name="T3" fmla="*/ 2147483647 h 639"/>
                <a:gd name="T4" fmla="*/ 2147483647 w 1203"/>
                <a:gd name="T5" fmla="*/ 2147483647 h 639"/>
                <a:gd name="T6" fmla="*/ 2147483647 w 1203"/>
                <a:gd name="T7" fmla="*/ 2147483647 h 639"/>
                <a:gd name="T8" fmla="*/ 2147483647 w 1203"/>
                <a:gd name="T9" fmla="*/ 2147483647 h 639"/>
                <a:gd name="T10" fmla="*/ 2147483647 w 1203"/>
                <a:gd name="T11" fmla="*/ 2147483647 h 639"/>
                <a:gd name="T12" fmla="*/ 2147483647 w 1203"/>
                <a:gd name="T13" fmla="*/ 2147483647 h 639"/>
                <a:gd name="T14" fmla="*/ 2147483647 w 1203"/>
                <a:gd name="T15" fmla="*/ 2147483647 h 639"/>
                <a:gd name="T16" fmla="*/ 2147483647 w 1203"/>
                <a:gd name="T17" fmla="*/ 2147483647 h 639"/>
                <a:gd name="T18" fmla="*/ 2147483647 w 1203"/>
                <a:gd name="T19" fmla="*/ 2147483647 h 639"/>
                <a:gd name="T20" fmla="*/ 2147483647 w 1203"/>
                <a:gd name="T21" fmla="*/ 2147483647 h 639"/>
                <a:gd name="T22" fmla="*/ 2147483647 w 1203"/>
                <a:gd name="T23" fmla="*/ 2147483647 h 639"/>
                <a:gd name="T24" fmla="*/ 2147483647 w 1203"/>
                <a:gd name="T25" fmla="*/ 2147483647 h 639"/>
                <a:gd name="T26" fmla="*/ 2147483647 w 1203"/>
                <a:gd name="T27" fmla="*/ 2147483647 h 639"/>
                <a:gd name="T28" fmla="*/ 2147483647 w 1203"/>
                <a:gd name="T29" fmla="*/ 2147483647 h 639"/>
                <a:gd name="T30" fmla="*/ 2147483647 w 1203"/>
                <a:gd name="T31" fmla="*/ 2147483647 h 639"/>
                <a:gd name="T32" fmla="*/ 2147483647 w 1203"/>
                <a:gd name="T33" fmla="*/ 2147483647 h 639"/>
                <a:gd name="T34" fmla="*/ 2147483647 w 1203"/>
                <a:gd name="T35" fmla="*/ 2147483647 h 639"/>
                <a:gd name="T36" fmla="*/ 2147483647 w 1203"/>
                <a:gd name="T37" fmla="*/ 2147483647 h 639"/>
                <a:gd name="T38" fmla="*/ 2147483647 w 1203"/>
                <a:gd name="T39" fmla="*/ 2147483647 h 639"/>
                <a:gd name="T40" fmla="*/ 2147483647 w 1203"/>
                <a:gd name="T41" fmla="*/ 2147483647 h 639"/>
                <a:gd name="T42" fmla="*/ 2147483647 w 1203"/>
                <a:gd name="T43" fmla="*/ 2147483647 h 6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3"/>
                <a:gd name="T67" fmla="*/ 0 h 639"/>
                <a:gd name="T68" fmla="*/ 1203 w 1203"/>
                <a:gd name="T69" fmla="*/ 639 h 6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3" h="639">
                  <a:moveTo>
                    <a:pt x="0" y="455"/>
                  </a:moveTo>
                  <a:cubicBezTo>
                    <a:pt x="30" y="330"/>
                    <a:pt x="92" y="223"/>
                    <a:pt x="158" y="114"/>
                  </a:cubicBezTo>
                  <a:cubicBezTo>
                    <a:pt x="184" y="72"/>
                    <a:pt x="202" y="37"/>
                    <a:pt x="253" y="25"/>
                  </a:cubicBezTo>
                  <a:cubicBezTo>
                    <a:pt x="290" y="0"/>
                    <a:pt x="297" y="7"/>
                    <a:pt x="348" y="12"/>
                  </a:cubicBezTo>
                  <a:cubicBezTo>
                    <a:pt x="382" y="20"/>
                    <a:pt x="390" y="32"/>
                    <a:pt x="418" y="50"/>
                  </a:cubicBezTo>
                  <a:cubicBezTo>
                    <a:pt x="449" y="96"/>
                    <a:pt x="461" y="152"/>
                    <a:pt x="494" y="196"/>
                  </a:cubicBezTo>
                  <a:cubicBezTo>
                    <a:pt x="497" y="207"/>
                    <a:pt x="501" y="229"/>
                    <a:pt x="507" y="240"/>
                  </a:cubicBezTo>
                  <a:cubicBezTo>
                    <a:pt x="514" y="253"/>
                    <a:pt x="532" y="278"/>
                    <a:pt x="532" y="278"/>
                  </a:cubicBezTo>
                  <a:cubicBezTo>
                    <a:pt x="540" y="311"/>
                    <a:pt x="569" y="376"/>
                    <a:pt x="589" y="405"/>
                  </a:cubicBezTo>
                  <a:cubicBezTo>
                    <a:pt x="597" y="431"/>
                    <a:pt x="613" y="457"/>
                    <a:pt x="627" y="481"/>
                  </a:cubicBezTo>
                  <a:cubicBezTo>
                    <a:pt x="634" y="494"/>
                    <a:pt x="652" y="519"/>
                    <a:pt x="652" y="519"/>
                  </a:cubicBezTo>
                  <a:cubicBezTo>
                    <a:pt x="664" y="556"/>
                    <a:pt x="649" y="522"/>
                    <a:pt x="677" y="550"/>
                  </a:cubicBezTo>
                  <a:cubicBezTo>
                    <a:pt x="683" y="555"/>
                    <a:pt x="685" y="563"/>
                    <a:pt x="690" y="569"/>
                  </a:cubicBezTo>
                  <a:cubicBezTo>
                    <a:pt x="696" y="576"/>
                    <a:pt x="702" y="582"/>
                    <a:pt x="709" y="588"/>
                  </a:cubicBezTo>
                  <a:cubicBezTo>
                    <a:pt x="737" y="612"/>
                    <a:pt x="801" y="632"/>
                    <a:pt x="836" y="639"/>
                  </a:cubicBezTo>
                  <a:cubicBezTo>
                    <a:pt x="914" y="634"/>
                    <a:pt x="965" y="623"/>
                    <a:pt x="1032" y="588"/>
                  </a:cubicBezTo>
                  <a:cubicBezTo>
                    <a:pt x="1036" y="582"/>
                    <a:pt x="1039" y="574"/>
                    <a:pt x="1045" y="569"/>
                  </a:cubicBezTo>
                  <a:cubicBezTo>
                    <a:pt x="1050" y="565"/>
                    <a:pt x="1059" y="568"/>
                    <a:pt x="1064" y="563"/>
                  </a:cubicBezTo>
                  <a:cubicBezTo>
                    <a:pt x="1069" y="558"/>
                    <a:pt x="1067" y="550"/>
                    <a:pt x="1070" y="544"/>
                  </a:cubicBezTo>
                  <a:cubicBezTo>
                    <a:pt x="1089" y="510"/>
                    <a:pt x="1091" y="510"/>
                    <a:pt x="1114" y="487"/>
                  </a:cubicBezTo>
                  <a:cubicBezTo>
                    <a:pt x="1129" y="441"/>
                    <a:pt x="1155" y="397"/>
                    <a:pt x="1177" y="354"/>
                  </a:cubicBezTo>
                  <a:cubicBezTo>
                    <a:pt x="1188" y="332"/>
                    <a:pt x="1191" y="306"/>
                    <a:pt x="1203" y="284"/>
                  </a:cubicBezTo>
                </a:path>
              </a:pathLst>
            </a:custGeom>
            <a:noFill/>
            <a:ln w="76200">
              <a:solidFill>
                <a:srgbClr val="FF3300"/>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52D12ED-0941-4F84-86E5-0980710211B7}" type="slidenum">
              <a:rPr lang="en-GB"/>
              <a:pPr>
                <a:defRPr/>
              </a:pPr>
              <a:t>192</a:t>
            </a:fld>
            <a:endParaRPr lang="en-GB"/>
          </a:p>
        </p:txBody>
      </p:sp>
      <p:sp>
        <p:nvSpPr>
          <p:cNvPr id="11266" name="Date Placeholder 1"/>
          <p:cNvSpPr>
            <a:spLocks noGrp="1"/>
          </p:cNvSpPr>
          <p:nvPr>
            <p:ph type="dt" sz="quarter" idx="4294967295"/>
          </p:nvPr>
        </p:nvSpPr>
        <p:spPr>
          <a:xfrm>
            <a:off x="0" y="4608513"/>
            <a:ext cx="1214438" cy="357187"/>
          </a:xfrm>
          <a:prstGeom prst="rect">
            <a:avLst/>
          </a:prstGeom>
          <a:noFill/>
        </p:spPr>
        <p:txBody>
          <a:bodyPr/>
          <a:lstStyle/>
          <a:p>
            <a:r>
              <a:rPr lang="en-US"/>
              <a:t>Sept 24, 2013</a:t>
            </a:r>
            <a:endParaRPr lang="en-GB"/>
          </a:p>
        </p:txBody>
      </p:sp>
      <p:sp>
        <p:nvSpPr>
          <p:cNvPr id="4" name="Rectangle 21"/>
          <p:cNvSpPr>
            <a:spLocks noChangeArrowheads="1"/>
          </p:cNvSpPr>
          <p:nvPr/>
        </p:nvSpPr>
        <p:spPr bwMode="auto">
          <a:xfrm>
            <a:off x="500064" y="214313"/>
            <a:ext cx="8008937" cy="750094"/>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a:lstStyle/>
          <a:p>
            <a:pPr marL="457200" indent="-457200" algn="ctr">
              <a:buClr>
                <a:schemeClr val="bg1"/>
              </a:buClr>
              <a:buSzPct val="125000"/>
              <a:defRPr/>
            </a:pPr>
            <a: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 SHAPE of the curve defines the </a:t>
            </a:r>
            <a:b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sound character</a:t>
            </a:r>
          </a:p>
          <a:p>
            <a:pPr marL="457200" indent="-457200" algn="ctr">
              <a:buClr>
                <a:schemeClr val="bg1"/>
              </a:buClr>
              <a:buSzPct val="125000"/>
              <a:defRPr/>
            </a:pPr>
            <a:endPar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nvGrpSpPr>
          <p:cNvPr id="2" name="Group 16"/>
          <p:cNvGrpSpPr>
            <a:grpSpLocks/>
          </p:cNvGrpSpPr>
          <p:nvPr/>
        </p:nvGrpSpPr>
        <p:grpSpPr bwMode="auto">
          <a:xfrm>
            <a:off x="857250" y="1178719"/>
            <a:ext cx="7772400" cy="3371850"/>
            <a:chOff x="1535112" y="2789238"/>
            <a:chExt cx="7772401" cy="4495800"/>
          </a:xfrm>
        </p:grpSpPr>
        <p:sp>
          <p:nvSpPr>
            <p:cNvPr id="11270" name="Line 22"/>
            <p:cNvSpPr>
              <a:spLocks noChangeShapeType="1"/>
            </p:cNvSpPr>
            <p:nvPr/>
          </p:nvSpPr>
          <p:spPr bwMode="auto">
            <a:xfrm flipV="1">
              <a:off x="1535112" y="28654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1271" name="Line 23"/>
            <p:cNvSpPr>
              <a:spLocks noChangeShapeType="1"/>
            </p:cNvSpPr>
            <p:nvPr/>
          </p:nvSpPr>
          <p:spPr bwMode="auto">
            <a:xfrm>
              <a:off x="1535112" y="4922838"/>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1272" name="Freeform 24"/>
            <p:cNvSpPr>
              <a:spLocks/>
            </p:cNvSpPr>
            <p:nvPr/>
          </p:nvSpPr>
          <p:spPr bwMode="auto">
            <a:xfrm>
              <a:off x="1543049" y="3829050"/>
              <a:ext cx="1909763" cy="1014413"/>
            </a:xfrm>
            <a:custGeom>
              <a:avLst/>
              <a:gdLst>
                <a:gd name="T0" fmla="*/ 0 w 1203"/>
                <a:gd name="T1" fmla="*/ 2147483647 h 639"/>
                <a:gd name="T2" fmla="*/ 2147483647 w 1203"/>
                <a:gd name="T3" fmla="*/ 2147483647 h 639"/>
                <a:gd name="T4" fmla="*/ 2147483647 w 1203"/>
                <a:gd name="T5" fmla="*/ 2147483647 h 639"/>
                <a:gd name="T6" fmla="*/ 2147483647 w 1203"/>
                <a:gd name="T7" fmla="*/ 2147483647 h 639"/>
                <a:gd name="T8" fmla="*/ 2147483647 w 1203"/>
                <a:gd name="T9" fmla="*/ 2147483647 h 639"/>
                <a:gd name="T10" fmla="*/ 2147483647 w 1203"/>
                <a:gd name="T11" fmla="*/ 2147483647 h 639"/>
                <a:gd name="T12" fmla="*/ 2147483647 w 1203"/>
                <a:gd name="T13" fmla="*/ 2147483647 h 639"/>
                <a:gd name="T14" fmla="*/ 2147483647 w 1203"/>
                <a:gd name="T15" fmla="*/ 2147483647 h 639"/>
                <a:gd name="T16" fmla="*/ 2147483647 w 1203"/>
                <a:gd name="T17" fmla="*/ 2147483647 h 639"/>
                <a:gd name="T18" fmla="*/ 2147483647 w 1203"/>
                <a:gd name="T19" fmla="*/ 2147483647 h 639"/>
                <a:gd name="T20" fmla="*/ 2147483647 w 1203"/>
                <a:gd name="T21" fmla="*/ 2147483647 h 639"/>
                <a:gd name="T22" fmla="*/ 2147483647 w 1203"/>
                <a:gd name="T23" fmla="*/ 2147483647 h 639"/>
                <a:gd name="T24" fmla="*/ 2147483647 w 1203"/>
                <a:gd name="T25" fmla="*/ 2147483647 h 639"/>
                <a:gd name="T26" fmla="*/ 2147483647 w 1203"/>
                <a:gd name="T27" fmla="*/ 2147483647 h 639"/>
                <a:gd name="T28" fmla="*/ 2147483647 w 1203"/>
                <a:gd name="T29" fmla="*/ 2147483647 h 639"/>
                <a:gd name="T30" fmla="*/ 2147483647 w 1203"/>
                <a:gd name="T31" fmla="*/ 2147483647 h 639"/>
                <a:gd name="T32" fmla="*/ 2147483647 w 1203"/>
                <a:gd name="T33" fmla="*/ 2147483647 h 639"/>
                <a:gd name="T34" fmla="*/ 2147483647 w 1203"/>
                <a:gd name="T35" fmla="*/ 2147483647 h 639"/>
                <a:gd name="T36" fmla="*/ 2147483647 w 1203"/>
                <a:gd name="T37" fmla="*/ 2147483647 h 639"/>
                <a:gd name="T38" fmla="*/ 2147483647 w 1203"/>
                <a:gd name="T39" fmla="*/ 2147483647 h 639"/>
                <a:gd name="T40" fmla="*/ 2147483647 w 1203"/>
                <a:gd name="T41" fmla="*/ 2147483647 h 639"/>
                <a:gd name="T42" fmla="*/ 2147483647 w 1203"/>
                <a:gd name="T43" fmla="*/ 2147483647 h 6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3"/>
                <a:gd name="T67" fmla="*/ 0 h 639"/>
                <a:gd name="T68" fmla="*/ 1203 w 1203"/>
                <a:gd name="T69" fmla="*/ 639 h 6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3" h="639">
                  <a:moveTo>
                    <a:pt x="0" y="455"/>
                  </a:moveTo>
                  <a:cubicBezTo>
                    <a:pt x="30" y="330"/>
                    <a:pt x="92" y="223"/>
                    <a:pt x="158" y="114"/>
                  </a:cubicBezTo>
                  <a:cubicBezTo>
                    <a:pt x="184" y="72"/>
                    <a:pt x="202" y="37"/>
                    <a:pt x="253" y="25"/>
                  </a:cubicBezTo>
                  <a:cubicBezTo>
                    <a:pt x="290" y="0"/>
                    <a:pt x="297" y="7"/>
                    <a:pt x="348" y="12"/>
                  </a:cubicBezTo>
                  <a:cubicBezTo>
                    <a:pt x="382" y="20"/>
                    <a:pt x="390" y="32"/>
                    <a:pt x="418" y="50"/>
                  </a:cubicBezTo>
                  <a:cubicBezTo>
                    <a:pt x="449" y="96"/>
                    <a:pt x="461" y="152"/>
                    <a:pt x="494" y="196"/>
                  </a:cubicBezTo>
                  <a:cubicBezTo>
                    <a:pt x="497" y="207"/>
                    <a:pt x="501" y="229"/>
                    <a:pt x="507" y="240"/>
                  </a:cubicBezTo>
                  <a:cubicBezTo>
                    <a:pt x="514" y="253"/>
                    <a:pt x="532" y="278"/>
                    <a:pt x="532" y="278"/>
                  </a:cubicBezTo>
                  <a:cubicBezTo>
                    <a:pt x="540" y="311"/>
                    <a:pt x="569" y="376"/>
                    <a:pt x="589" y="405"/>
                  </a:cubicBezTo>
                  <a:cubicBezTo>
                    <a:pt x="597" y="431"/>
                    <a:pt x="613" y="457"/>
                    <a:pt x="627" y="481"/>
                  </a:cubicBezTo>
                  <a:cubicBezTo>
                    <a:pt x="634" y="494"/>
                    <a:pt x="652" y="519"/>
                    <a:pt x="652" y="519"/>
                  </a:cubicBezTo>
                  <a:cubicBezTo>
                    <a:pt x="664" y="556"/>
                    <a:pt x="649" y="522"/>
                    <a:pt x="677" y="550"/>
                  </a:cubicBezTo>
                  <a:cubicBezTo>
                    <a:pt x="683" y="555"/>
                    <a:pt x="685" y="563"/>
                    <a:pt x="690" y="569"/>
                  </a:cubicBezTo>
                  <a:cubicBezTo>
                    <a:pt x="696" y="576"/>
                    <a:pt x="702" y="582"/>
                    <a:pt x="709" y="588"/>
                  </a:cubicBezTo>
                  <a:cubicBezTo>
                    <a:pt x="737" y="612"/>
                    <a:pt x="801" y="632"/>
                    <a:pt x="836" y="639"/>
                  </a:cubicBezTo>
                  <a:cubicBezTo>
                    <a:pt x="914" y="634"/>
                    <a:pt x="965" y="623"/>
                    <a:pt x="1032" y="588"/>
                  </a:cubicBezTo>
                  <a:cubicBezTo>
                    <a:pt x="1036" y="582"/>
                    <a:pt x="1039" y="574"/>
                    <a:pt x="1045" y="569"/>
                  </a:cubicBezTo>
                  <a:cubicBezTo>
                    <a:pt x="1050" y="565"/>
                    <a:pt x="1059" y="568"/>
                    <a:pt x="1064" y="563"/>
                  </a:cubicBezTo>
                  <a:cubicBezTo>
                    <a:pt x="1069" y="558"/>
                    <a:pt x="1067" y="550"/>
                    <a:pt x="1070" y="544"/>
                  </a:cubicBezTo>
                  <a:cubicBezTo>
                    <a:pt x="1089" y="510"/>
                    <a:pt x="1091" y="510"/>
                    <a:pt x="1114" y="487"/>
                  </a:cubicBezTo>
                  <a:cubicBezTo>
                    <a:pt x="1129" y="441"/>
                    <a:pt x="1155" y="397"/>
                    <a:pt x="1177" y="354"/>
                  </a:cubicBezTo>
                  <a:cubicBezTo>
                    <a:pt x="1188" y="332"/>
                    <a:pt x="1191" y="306"/>
                    <a:pt x="1203" y="284"/>
                  </a:cubicBezTo>
                </a:path>
              </a:pathLst>
            </a:custGeom>
            <a:noFill/>
            <a:ln w="76200">
              <a:solidFill>
                <a:srgbClr val="FF3300"/>
              </a:solidFill>
              <a:round/>
              <a:headEnd/>
              <a:tailEnd/>
            </a:ln>
          </p:spPr>
          <p:txBody>
            <a:bodyPr wrap="none" anchor="ctr"/>
            <a:lstStyle/>
            <a:p>
              <a:endParaRPr lang="en-US" b="1">
                <a:latin typeface="Comic Sans MS" pitchFamily="66" charset="0"/>
              </a:endParaRPr>
            </a:p>
          </p:txBody>
        </p:sp>
        <p:sp>
          <p:nvSpPr>
            <p:cNvPr id="11273" name="Line 25"/>
            <p:cNvSpPr>
              <a:spLocks noChangeShapeType="1"/>
            </p:cNvSpPr>
            <p:nvPr/>
          </p:nvSpPr>
          <p:spPr bwMode="auto">
            <a:xfrm flipV="1">
              <a:off x="6869113" y="27892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1274" name="Line 26"/>
            <p:cNvSpPr>
              <a:spLocks noChangeShapeType="1"/>
            </p:cNvSpPr>
            <p:nvPr/>
          </p:nvSpPr>
          <p:spPr bwMode="auto">
            <a:xfrm>
              <a:off x="6869113" y="4846638"/>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1275" name="Freeform 27"/>
            <p:cNvSpPr>
              <a:spLocks/>
            </p:cNvSpPr>
            <p:nvPr/>
          </p:nvSpPr>
          <p:spPr bwMode="auto">
            <a:xfrm>
              <a:off x="6945313" y="3627438"/>
              <a:ext cx="1371600" cy="1219200"/>
            </a:xfrm>
            <a:custGeom>
              <a:avLst/>
              <a:gdLst>
                <a:gd name="T0" fmla="*/ 0 w 864"/>
                <a:gd name="T1" fmla="*/ 2147483647 h 768"/>
                <a:gd name="T2" fmla="*/ 0 w 864"/>
                <a:gd name="T3" fmla="*/ 0 h 768"/>
                <a:gd name="T4" fmla="*/ 2147483647 w 864"/>
                <a:gd name="T5" fmla="*/ 2147483647 h 768"/>
                <a:gd name="T6" fmla="*/ 2147483647 w 864"/>
                <a:gd name="T7" fmla="*/ 2147483647 h 768"/>
                <a:gd name="T8" fmla="*/ 2147483647 w 864"/>
                <a:gd name="T9" fmla="*/ 2147483647 h 768"/>
                <a:gd name="T10" fmla="*/ 0 60000 65536"/>
                <a:gd name="T11" fmla="*/ 0 60000 65536"/>
                <a:gd name="T12" fmla="*/ 0 60000 65536"/>
                <a:gd name="T13" fmla="*/ 0 60000 65536"/>
                <a:gd name="T14" fmla="*/ 0 60000 65536"/>
                <a:gd name="T15" fmla="*/ 0 w 864"/>
                <a:gd name="T16" fmla="*/ 0 h 768"/>
                <a:gd name="T17" fmla="*/ 864 w 864"/>
                <a:gd name="T18" fmla="*/ 768 h 768"/>
              </a:gdLst>
              <a:ahLst/>
              <a:cxnLst>
                <a:cxn ang="T10">
                  <a:pos x="T0" y="T1"/>
                </a:cxn>
                <a:cxn ang="T11">
                  <a:pos x="T2" y="T3"/>
                </a:cxn>
                <a:cxn ang="T12">
                  <a:pos x="T4" y="T5"/>
                </a:cxn>
                <a:cxn ang="T13">
                  <a:pos x="T6" y="T7"/>
                </a:cxn>
                <a:cxn ang="T14">
                  <a:pos x="T8" y="T9"/>
                </a:cxn>
              </a:cxnLst>
              <a:rect l="T15" t="T16" r="T17" b="T18"/>
              <a:pathLst>
                <a:path w="864" h="768">
                  <a:moveTo>
                    <a:pt x="0" y="768"/>
                  </a:moveTo>
                  <a:lnTo>
                    <a:pt x="0" y="0"/>
                  </a:lnTo>
                  <a:lnTo>
                    <a:pt x="432" y="768"/>
                  </a:lnTo>
                  <a:lnTo>
                    <a:pt x="432" y="48"/>
                  </a:lnTo>
                  <a:lnTo>
                    <a:pt x="864" y="768"/>
                  </a:lnTo>
                </a:path>
              </a:pathLst>
            </a:custGeom>
            <a:noFill/>
            <a:ln w="76200">
              <a:solidFill>
                <a:srgbClr val="FF3300"/>
              </a:solidFill>
              <a:round/>
              <a:headEnd/>
              <a:tailEnd/>
            </a:ln>
          </p:spPr>
          <p:txBody>
            <a:bodyPr wrap="none" anchor="ctr"/>
            <a:lstStyle/>
            <a:p>
              <a:endParaRPr lang="en-US" b="1">
                <a:latin typeface="Comic Sans MS" pitchFamily="66" charset="0"/>
              </a:endParaRPr>
            </a:p>
          </p:txBody>
        </p:sp>
        <p:sp>
          <p:nvSpPr>
            <p:cNvPr id="11276" name="Text Box 28"/>
            <p:cNvSpPr txBox="1">
              <a:spLocks noChangeArrowheads="1"/>
            </p:cNvSpPr>
            <p:nvPr/>
          </p:nvSpPr>
          <p:spPr bwMode="auto">
            <a:xfrm>
              <a:off x="1687512" y="2865438"/>
              <a:ext cx="622286" cy="410369"/>
            </a:xfrm>
            <a:prstGeom prst="rect">
              <a:avLst/>
            </a:prstGeom>
            <a:noFill/>
            <a:ln w="76200">
              <a:noFill/>
              <a:miter lim="800000"/>
              <a:headEnd/>
              <a:tailEnd/>
            </a:ln>
          </p:spPr>
          <p:txBody>
            <a:bodyPr wrap="none">
              <a:spAutoFit/>
            </a:bodyPr>
            <a:lstStyle/>
            <a:p>
              <a:r>
                <a:rPr lang="en-US" b="1" dirty="0">
                  <a:latin typeface="Comic Sans MS" pitchFamily="66" charset="0"/>
                </a:rPr>
                <a:t>Flute</a:t>
              </a:r>
            </a:p>
          </p:txBody>
        </p:sp>
        <p:sp>
          <p:nvSpPr>
            <p:cNvPr id="11277" name="Text Box 29"/>
            <p:cNvSpPr txBox="1">
              <a:spLocks noChangeArrowheads="1"/>
            </p:cNvSpPr>
            <p:nvPr/>
          </p:nvSpPr>
          <p:spPr bwMode="auto">
            <a:xfrm>
              <a:off x="6945313" y="2789238"/>
              <a:ext cx="720069" cy="410369"/>
            </a:xfrm>
            <a:prstGeom prst="rect">
              <a:avLst/>
            </a:prstGeom>
            <a:noFill/>
            <a:ln w="76200">
              <a:noFill/>
              <a:miter lim="800000"/>
              <a:headEnd/>
              <a:tailEnd/>
            </a:ln>
          </p:spPr>
          <p:txBody>
            <a:bodyPr wrap="none">
              <a:spAutoFit/>
            </a:bodyPr>
            <a:lstStyle/>
            <a:p>
              <a:r>
                <a:rPr lang="en-US" b="1" dirty="0">
                  <a:latin typeface="Comic Sans MS" pitchFamily="66" charset="0"/>
                </a:rPr>
                <a:t>String</a:t>
              </a:r>
            </a:p>
          </p:txBody>
        </p:sp>
        <p:sp>
          <p:nvSpPr>
            <p:cNvPr id="11278" name="Line 30"/>
            <p:cNvSpPr>
              <a:spLocks noChangeShapeType="1"/>
            </p:cNvSpPr>
            <p:nvPr/>
          </p:nvSpPr>
          <p:spPr bwMode="auto">
            <a:xfrm flipV="1">
              <a:off x="4354512" y="52276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1279" name="Line 31"/>
            <p:cNvSpPr>
              <a:spLocks noChangeShapeType="1"/>
            </p:cNvSpPr>
            <p:nvPr/>
          </p:nvSpPr>
          <p:spPr bwMode="auto">
            <a:xfrm>
              <a:off x="4354512" y="7285038"/>
              <a:ext cx="2438400" cy="0"/>
            </a:xfrm>
            <a:prstGeom prst="line">
              <a:avLst/>
            </a:prstGeom>
            <a:noFill/>
            <a:ln w="76200">
              <a:solidFill>
                <a:schemeClr val="accent1"/>
              </a:solidFill>
              <a:round/>
              <a:headEnd/>
              <a:tailEnd type="triangle" w="med" len="med"/>
            </a:ln>
          </p:spPr>
          <p:txBody>
            <a:bodyPr wrap="none" anchor="ctr"/>
            <a:lstStyle/>
            <a:p>
              <a:endParaRPr lang="en-IN"/>
            </a:p>
          </p:txBody>
        </p:sp>
        <p:sp>
          <p:nvSpPr>
            <p:cNvPr id="11280" name="Text Box 32"/>
            <p:cNvSpPr txBox="1">
              <a:spLocks noChangeArrowheads="1"/>
            </p:cNvSpPr>
            <p:nvPr/>
          </p:nvSpPr>
          <p:spPr bwMode="auto">
            <a:xfrm>
              <a:off x="4506912" y="5227638"/>
              <a:ext cx="660758" cy="410369"/>
            </a:xfrm>
            <a:prstGeom prst="rect">
              <a:avLst/>
            </a:prstGeom>
            <a:noFill/>
            <a:ln w="76200">
              <a:noFill/>
              <a:miter lim="800000"/>
              <a:headEnd/>
              <a:tailEnd/>
            </a:ln>
          </p:spPr>
          <p:txBody>
            <a:bodyPr wrap="none">
              <a:spAutoFit/>
            </a:bodyPr>
            <a:lstStyle/>
            <a:p>
              <a:r>
                <a:rPr lang="en-US" b="1" dirty="0">
                  <a:latin typeface="Comic Sans MS" pitchFamily="66" charset="0"/>
                </a:rPr>
                <a:t>Brass</a:t>
              </a:r>
            </a:p>
          </p:txBody>
        </p:sp>
        <p:sp>
          <p:nvSpPr>
            <p:cNvPr id="11281" name="Freeform 33"/>
            <p:cNvSpPr>
              <a:spLocks/>
            </p:cNvSpPr>
            <p:nvPr/>
          </p:nvSpPr>
          <p:spPr bwMode="auto">
            <a:xfrm>
              <a:off x="4354512" y="6065838"/>
              <a:ext cx="2133600" cy="1143000"/>
            </a:xfrm>
            <a:custGeom>
              <a:avLst/>
              <a:gdLst>
                <a:gd name="T0" fmla="*/ 0 w 1344"/>
                <a:gd name="T1" fmla="*/ 0 h 720"/>
                <a:gd name="T2" fmla="*/ 2147483647 w 1344"/>
                <a:gd name="T3" fmla="*/ 0 h 720"/>
                <a:gd name="T4" fmla="*/ 2147483647 w 1344"/>
                <a:gd name="T5" fmla="*/ 2147483647 h 720"/>
                <a:gd name="T6" fmla="*/ 2147483647 w 1344"/>
                <a:gd name="T7" fmla="*/ 2147483647 h 720"/>
                <a:gd name="T8" fmla="*/ 2147483647 w 1344"/>
                <a:gd name="T9" fmla="*/ 0 h 720"/>
                <a:gd name="T10" fmla="*/ 2147483647 w 1344"/>
                <a:gd name="T11" fmla="*/ 0 h 720"/>
                <a:gd name="T12" fmla="*/ 2147483647 w 1344"/>
                <a:gd name="T13" fmla="*/ 2147483647 h 720"/>
                <a:gd name="T14" fmla="*/ 2147483647 w 1344"/>
                <a:gd name="T15" fmla="*/ 2147483647 h 720"/>
                <a:gd name="T16" fmla="*/ 0 60000 65536"/>
                <a:gd name="T17" fmla="*/ 0 60000 65536"/>
                <a:gd name="T18" fmla="*/ 0 60000 65536"/>
                <a:gd name="T19" fmla="*/ 0 60000 65536"/>
                <a:gd name="T20" fmla="*/ 0 60000 65536"/>
                <a:gd name="T21" fmla="*/ 0 60000 65536"/>
                <a:gd name="T22" fmla="*/ 0 60000 65536"/>
                <a:gd name="T23" fmla="*/ 0 60000 65536"/>
                <a:gd name="T24" fmla="*/ 0 w 1344"/>
                <a:gd name="T25" fmla="*/ 0 h 720"/>
                <a:gd name="T26" fmla="*/ 1344 w 1344"/>
                <a:gd name="T27" fmla="*/ 720 h 7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4" h="720">
                  <a:moveTo>
                    <a:pt x="0" y="0"/>
                  </a:moveTo>
                  <a:lnTo>
                    <a:pt x="336" y="0"/>
                  </a:lnTo>
                  <a:lnTo>
                    <a:pt x="336" y="720"/>
                  </a:lnTo>
                  <a:lnTo>
                    <a:pt x="672" y="720"/>
                  </a:lnTo>
                  <a:lnTo>
                    <a:pt x="672" y="0"/>
                  </a:lnTo>
                  <a:lnTo>
                    <a:pt x="1008" y="0"/>
                  </a:lnTo>
                  <a:lnTo>
                    <a:pt x="1008" y="720"/>
                  </a:lnTo>
                  <a:lnTo>
                    <a:pt x="1344" y="720"/>
                  </a:lnTo>
                </a:path>
              </a:pathLst>
            </a:custGeom>
            <a:noFill/>
            <a:ln w="76200">
              <a:solidFill>
                <a:srgbClr val="FF3300"/>
              </a:solidFill>
              <a:round/>
              <a:headEnd/>
              <a:tailEnd/>
            </a:ln>
          </p:spPr>
          <p:txBody>
            <a:bodyPr wrap="none" anchor="ctr"/>
            <a:lstStyle/>
            <a:p>
              <a:endParaRPr lang="en-US" b="1">
                <a:latin typeface="Comic Sans MS" pitchFamily="66" charset="0"/>
              </a:endParaRPr>
            </a:p>
          </p:txBody>
        </p:sp>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C94D6B65-7D83-433C-BEBD-9063EA88E5C8}" type="slidenum">
              <a:rPr lang="en-GB"/>
              <a:pPr>
                <a:defRPr/>
              </a:pPr>
              <a:t>193</a:t>
            </a:fld>
            <a:endParaRPr lang="en-GB"/>
          </a:p>
        </p:txBody>
      </p:sp>
      <p:sp>
        <p:nvSpPr>
          <p:cNvPr id="12290" name="Date Placeholder 1"/>
          <p:cNvSpPr>
            <a:spLocks noGrp="1"/>
          </p:cNvSpPr>
          <p:nvPr>
            <p:ph type="dt" sz="quarter" idx="4294967295"/>
          </p:nvPr>
        </p:nvSpPr>
        <p:spPr>
          <a:xfrm>
            <a:off x="0" y="4608513"/>
            <a:ext cx="1214438" cy="357187"/>
          </a:xfrm>
          <a:prstGeom prst="rect">
            <a:avLst/>
          </a:prstGeom>
          <a:noFill/>
        </p:spPr>
        <p:txBody>
          <a:bodyPr/>
          <a:lstStyle/>
          <a:p>
            <a:r>
              <a:rPr lang="en-US"/>
              <a:t>Sept 24, 2013</a:t>
            </a:r>
            <a:endParaRPr lang="en-GB"/>
          </a:p>
        </p:txBody>
      </p:sp>
      <p:sp>
        <p:nvSpPr>
          <p:cNvPr id="4" name="Rectangle 8"/>
          <p:cNvSpPr>
            <a:spLocks noChangeArrowheads="1"/>
          </p:cNvSpPr>
          <p:nvPr/>
        </p:nvSpPr>
        <p:spPr bwMode="auto">
          <a:xfrm>
            <a:off x="428626" y="214313"/>
            <a:ext cx="8143875" cy="117871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p>
            <a:pPr algn="just">
              <a:buClr>
                <a:schemeClr val="bg1"/>
              </a:buClr>
              <a:buSzPct val="125000"/>
              <a:defRPr/>
            </a:pPr>
            <a:r>
              <a:rPr lang="en-GB" sz="2400" dirty="0"/>
              <a:t>Listening to an orchestra, you can distinguish between different instruments, although the sound is a SINGLE FUNCTION !</a:t>
            </a:r>
          </a:p>
          <a:p>
            <a:pPr marL="457200" indent="-457200">
              <a:buClr>
                <a:schemeClr val="bg1"/>
              </a:buClr>
              <a:buSzPct val="125000"/>
              <a:defRPr/>
            </a:pPr>
            <a:endParaRPr lang="en-GB" sz="2800" dirty="0"/>
          </a:p>
        </p:txBody>
      </p:sp>
      <p:grpSp>
        <p:nvGrpSpPr>
          <p:cNvPr id="2" name="Group 22"/>
          <p:cNvGrpSpPr>
            <a:grpSpLocks/>
          </p:cNvGrpSpPr>
          <p:nvPr/>
        </p:nvGrpSpPr>
        <p:grpSpPr bwMode="auto">
          <a:xfrm>
            <a:off x="755576" y="1707654"/>
            <a:ext cx="7848600" cy="2972991"/>
            <a:chOff x="1077913" y="3322638"/>
            <a:chExt cx="7848600" cy="3963987"/>
          </a:xfrm>
        </p:grpSpPr>
        <p:sp>
          <p:nvSpPr>
            <p:cNvPr id="12294" name="Line 9"/>
            <p:cNvSpPr>
              <a:spLocks noChangeShapeType="1"/>
            </p:cNvSpPr>
            <p:nvPr/>
          </p:nvSpPr>
          <p:spPr bwMode="auto">
            <a:xfrm flipV="1">
              <a:off x="1087438" y="3494088"/>
              <a:ext cx="1587" cy="741362"/>
            </a:xfrm>
            <a:prstGeom prst="line">
              <a:avLst/>
            </a:prstGeom>
            <a:noFill/>
            <a:ln w="76200">
              <a:solidFill>
                <a:schemeClr val="accent1"/>
              </a:solidFill>
              <a:round/>
              <a:headEnd/>
              <a:tailEnd type="triangle" w="med" len="med"/>
            </a:ln>
          </p:spPr>
          <p:txBody>
            <a:bodyPr wrap="none" anchor="ctr"/>
            <a:lstStyle/>
            <a:p>
              <a:endParaRPr lang="en-IN"/>
            </a:p>
          </p:txBody>
        </p:sp>
        <p:sp>
          <p:nvSpPr>
            <p:cNvPr id="12295" name="Line 10"/>
            <p:cNvSpPr>
              <a:spLocks noChangeShapeType="1"/>
            </p:cNvSpPr>
            <p:nvPr/>
          </p:nvSpPr>
          <p:spPr bwMode="auto">
            <a:xfrm>
              <a:off x="1077913" y="4235450"/>
              <a:ext cx="1431925" cy="3175"/>
            </a:xfrm>
            <a:prstGeom prst="line">
              <a:avLst/>
            </a:prstGeom>
            <a:noFill/>
            <a:ln w="76200">
              <a:solidFill>
                <a:schemeClr val="accent1"/>
              </a:solidFill>
              <a:round/>
              <a:headEnd/>
              <a:tailEnd type="triangle" w="med" len="med"/>
            </a:ln>
          </p:spPr>
          <p:txBody>
            <a:bodyPr wrap="none" anchor="ctr"/>
            <a:lstStyle/>
            <a:p>
              <a:endParaRPr lang="en-IN"/>
            </a:p>
          </p:txBody>
        </p:sp>
        <p:sp>
          <p:nvSpPr>
            <p:cNvPr id="12296" name="Freeform 11"/>
            <p:cNvSpPr>
              <a:spLocks/>
            </p:cNvSpPr>
            <p:nvPr/>
          </p:nvSpPr>
          <p:spPr bwMode="auto">
            <a:xfrm>
              <a:off x="1087438" y="3790950"/>
              <a:ext cx="1122362" cy="365125"/>
            </a:xfrm>
            <a:custGeom>
              <a:avLst/>
              <a:gdLst>
                <a:gd name="T0" fmla="*/ 0 w 1203"/>
                <a:gd name="T1" fmla="*/ 2147483647 h 639"/>
                <a:gd name="T2" fmla="*/ 2147483647 w 1203"/>
                <a:gd name="T3" fmla="*/ 2147483647 h 639"/>
                <a:gd name="T4" fmla="*/ 2147483647 w 1203"/>
                <a:gd name="T5" fmla="*/ 2147483647 h 639"/>
                <a:gd name="T6" fmla="*/ 2147483647 w 1203"/>
                <a:gd name="T7" fmla="*/ 2147483647 h 639"/>
                <a:gd name="T8" fmla="*/ 2147483647 w 1203"/>
                <a:gd name="T9" fmla="*/ 2147483647 h 639"/>
                <a:gd name="T10" fmla="*/ 2147483647 w 1203"/>
                <a:gd name="T11" fmla="*/ 2147483647 h 639"/>
                <a:gd name="T12" fmla="*/ 2147483647 w 1203"/>
                <a:gd name="T13" fmla="*/ 2147483647 h 639"/>
                <a:gd name="T14" fmla="*/ 2147483647 w 1203"/>
                <a:gd name="T15" fmla="*/ 2147483647 h 639"/>
                <a:gd name="T16" fmla="*/ 2147483647 w 1203"/>
                <a:gd name="T17" fmla="*/ 2147483647 h 639"/>
                <a:gd name="T18" fmla="*/ 2147483647 w 1203"/>
                <a:gd name="T19" fmla="*/ 2147483647 h 639"/>
                <a:gd name="T20" fmla="*/ 2147483647 w 1203"/>
                <a:gd name="T21" fmla="*/ 2147483647 h 639"/>
                <a:gd name="T22" fmla="*/ 2147483647 w 1203"/>
                <a:gd name="T23" fmla="*/ 2147483647 h 639"/>
                <a:gd name="T24" fmla="*/ 2147483647 w 1203"/>
                <a:gd name="T25" fmla="*/ 2147483647 h 639"/>
                <a:gd name="T26" fmla="*/ 2147483647 w 1203"/>
                <a:gd name="T27" fmla="*/ 2147483647 h 639"/>
                <a:gd name="T28" fmla="*/ 2147483647 w 1203"/>
                <a:gd name="T29" fmla="*/ 2147483647 h 639"/>
                <a:gd name="T30" fmla="*/ 2147483647 w 1203"/>
                <a:gd name="T31" fmla="*/ 2147483647 h 639"/>
                <a:gd name="T32" fmla="*/ 2147483647 w 1203"/>
                <a:gd name="T33" fmla="*/ 2147483647 h 639"/>
                <a:gd name="T34" fmla="*/ 2147483647 w 1203"/>
                <a:gd name="T35" fmla="*/ 2147483647 h 639"/>
                <a:gd name="T36" fmla="*/ 2147483647 w 1203"/>
                <a:gd name="T37" fmla="*/ 2147483647 h 639"/>
                <a:gd name="T38" fmla="*/ 2147483647 w 1203"/>
                <a:gd name="T39" fmla="*/ 2147483647 h 639"/>
                <a:gd name="T40" fmla="*/ 2147483647 w 1203"/>
                <a:gd name="T41" fmla="*/ 2147483647 h 639"/>
                <a:gd name="T42" fmla="*/ 2147483647 w 1203"/>
                <a:gd name="T43" fmla="*/ 2147483647 h 6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3"/>
                <a:gd name="T67" fmla="*/ 0 h 639"/>
                <a:gd name="T68" fmla="*/ 1203 w 1203"/>
                <a:gd name="T69" fmla="*/ 639 h 6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3" h="639">
                  <a:moveTo>
                    <a:pt x="0" y="455"/>
                  </a:moveTo>
                  <a:cubicBezTo>
                    <a:pt x="30" y="330"/>
                    <a:pt x="92" y="223"/>
                    <a:pt x="158" y="114"/>
                  </a:cubicBezTo>
                  <a:cubicBezTo>
                    <a:pt x="184" y="72"/>
                    <a:pt x="202" y="37"/>
                    <a:pt x="253" y="25"/>
                  </a:cubicBezTo>
                  <a:cubicBezTo>
                    <a:pt x="290" y="0"/>
                    <a:pt x="297" y="7"/>
                    <a:pt x="348" y="12"/>
                  </a:cubicBezTo>
                  <a:cubicBezTo>
                    <a:pt x="382" y="20"/>
                    <a:pt x="390" y="32"/>
                    <a:pt x="418" y="50"/>
                  </a:cubicBezTo>
                  <a:cubicBezTo>
                    <a:pt x="449" y="96"/>
                    <a:pt x="461" y="152"/>
                    <a:pt x="494" y="196"/>
                  </a:cubicBezTo>
                  <a:cubicBezTo>
                    <a:pt x="497" y="207"/>
                    <a:pt x="501" y="229"/>
                    <a:pt x="507" y="240"/>
                  </a:cubicBezTo>
                  <a:cubicBezTo>
                    <a:pt x="514" y="253"/>
                    <a:pt x="532" y="278"/>
                    <a:pt x="532" y="278"/>
                  </a:cubicBezTo>
                  <a:cubicBezTo>
                    <a:pt x="540" y="311"/>
                    <a:pt x="569" y="376"/>
                    <a:pt x="589" y="405"/>
                  </a:cubicBezTo>
                  <a:cubicBezTo>
                    <a:pt x="597" y="431"/>
                    <a:pt x="613" y="457"/>
                    <a:pt x="627" y="481"/>
                  </a:cubicBezTo>
                  <a:cubicBezTo>
                    <a:pt x="634" y="494"/>
                    <a:pt x="652" y="519"/>
                    <a:pt x="652" y="519"/>
                  </a:cubicBezTo>
                  <a:cubicBezTo>
                    <a:pt x="664" y="556"/>
                    <a:pt x="649" y="522"/>
                    <a:pt x="677" y="550"/>
                  </a:cubicBezTo>
                  <a:cubicBezTo>
                    <a:pt x="683" y="555"/>
                    <a:pt x="685" y="563"/>
                    <a:pt x="690" y="569"/>
                  </a:cubicBezTo>
                  <a:cubicBezTo>
                    <a:pt x="696" y="576"/>
                    <a:pt x="702" y="582"/>
                    <a:pt x="709" y="588"/>
                  </a:cubicBezTo>
                  <a:cubicBezTo>
                    <a:pt x="737" y="612"/>
                    <a:pt x="801" y="632"/>
                    <a:pt x="836" y="639"/>
                  </a:cubicBezTo>
                  <a:cubicBezTo>
                    <a:pt x="914" y="634"/>
                    <a:pt x="965" y="623"/>
                    <a:pt x="1032" y="588"/>
                  </a:cubicBezTo>
                  <a:cubicBezTo>
                    <a:pt x="1036" y="582"/>
                    <a:pt x="1039" y="574"/>
                    <a:pt x="1045" y="569"/>
                  </a:cubicBezTo>
                  <a:cubicBezTo>
                    <a:pt x="1050" y="565"/>
                    <a:pt x="1059" y="568"/>
                    <a:pt x="1064" y="563"/>
                  </a:cubicBezTo>
                  <a:cubicBezTo>
                    <a:pt x="1069" y="558"/>
                    <a:pt x="1067" y="550"/>
                    <a:pt x="1070" y="544"/>
                  </a:cubicBezTo>
                  <a:cubicBezTo>
                    <a:pt x="1089" y="510"/>
                    <a:pt x="1091" y="510"/>
                    <a:pt x="1114" y="487"/>
                  </a:cubicBezTo>
                  <a:cubicBezTo>
                    <a:pt x="1129" y="441"/>
                    <a:pt x="1155" y="397"/>
                    <a:pt x="1177" y="354"/>
                  </a:cubicBezTo>
                  <a:cubicBezTo>
                    <a:pt x="1188" y="332"/>
                    <a:pt x="1191" y="306"/>
                    <a:pt x="1203" y="284"/>
                  </a:cubicBezTo>
                </a:path>
              </a:pathLst>
            </a:custGeom>
            <a:noFill/>
            <a:ln w="76200">
              <a:solidFill>
                <a:srgbClr val="FF3300"/>
              </a:solidFill>
              <a:round/>
              <a:headEnd/>
              <a:tailEnd/>
            </a:ln>
          </p:spPr>
          <p:txBody>
            <a:bodyPr wrap="none" anchor="ctr"/>
            <a:lstStyle/>
            <a:p>
              <a:endParaRPr lang="en-US" sz="2000">
                <a:latin typeface="Comic Sans MS" pitchFamily="66" charset="0"/>
              </a:endParaRPr>
            </a:p>
          </p:txBody>
        </p:sp>
        <p:sp>
          <p:nvSpPr>
            <p:cNvPr id="12297" name="Line 12"/>
            <p:cNvSpPr>
              <a:spLocks noChangeShapeType="1"/>
            </p:cNvSpPr>
            <p:nvPr/>
          </p:nvSpPr>
          <p:spPr bwMode="auto">
            <a:xfrm flipV="1">
              <a:off x="1077913" y="6434138"/>
              <a:ext cx="1587" cy="849312"/>
            </a:xfrm>
            <a:prstGeom prst="line">
              <a:avLst/>
            </a:prstGeom>
            <a:noFill/>
            <a:ln w="76200">
              <a:solidFill>
                <a:schemeClr val="accent1"/>
              </a:solidFill>
              <a:round/>
              <a:headEnd/>
              <a:tailEnd type="triangle" w="med" len="med"/>
            </a:ln>
          </p:spPr>
          <p:txBody>
            <a:bodyPr wrap="none" anchor="ctr"/>
            <a:lstStyle/>
            <a:p>
              <a:endParaRPr lang="en-IN"/>
            </a:p>
          </p:txBody>
        </p:sp>
        <p:sp>
          <p:nvSpPr>
            <p:cNvPr id="12298" name="Line 13"/>
            <p:cNvSpPr>
              <a:spLocks noChangeShapeType="1"/>
            </p:cNvSpPr>
            <p:nvPr/>
          </p:nvSpPr>
          <p:spPr bwMode="auto">
            <a:xfrm>
              <a:off x="1077913" y="7285038"/>
              <a:ext cx="1446212" cy="1587"/>
            </a:xfrm>
            <a:prstGeom prst="line">
              <a:avLst/>
            </a:prstGeom>
            <a:noFill/>
            <a:ln w="76200">
              <a:solidFill>
                <a:schemeClr val="accent1"/>
              </a:solidFill>
              <a:round/>
              <a:headEnd/>
              <a:tailEnd type="triangle" w="med" len="med"/>
            </a:ln>
          </p:spPr>
          <p:txBody>
            <a:bodyPr wrap="none" anchor="ctr"/>
            <a:lstStyle/>
            <a:p>
              <a:endParaRPr lang="en-IN"/>
            </a:p>
          </p:txBody>
        </p:sp>
        <p:sp>
          <p:nvSpPr>
            <p:cNvPr id="12299" name="Freeform 14"/>
            <p:cNvSpPr>
              <a:spLocks/>
            </p:cNvSpPr>
            <p:nvPr/>
          </p:nvSpPr>
          <p:spPr bwMode="auto">
            <a:xfrm>
              <a:off x="1154113" y="6780213"/>
              <a:ext cx="795337" cy="503237"/>
            </a:xfrm>
            <a:custGeom>
              <a:avLst/>
              <a:gdLst>
                <a:gd name="T0" fmla="*/ 0 w 864"/>
                <a:gd name="T1" fmla="*/ 2147483647 h 768"/>
                <a:gd name="T2" fmla="*/ 0 w 864"/>
                <a:gd name="T3" fmla="*/ 0 h 768"/>
                <a:gd name="T4" fmla="*/ 2147483647 w 864"/>
                <a:gd name="T5" fmla="*/ 2147483647 h 768"/>
                <a:gd name="T6" fmla="*/ 2147483647 w 864"/>
                <a:gd name="T7" fmla="*/ 2147483647 h 768"/>
                <a:gd name="T8" fmla="*/ 2147483647 w 864"/>
                <a:gd name="T9" fmla="*/ 2147483647 h 768"/>
                <a:gd name="T10" fmla="*/ 0 60000 65536"/>
                <a:gd name="T11" fmla="*/ 0 60000 65536"/>
                <a:gd name="T12" fmla="*/ 0 60000 65536"/>
                <a:gd name="T13" fmla="*/ 0 60000 65536"/>
                <a:gd name="T14" fmla="*/ 0 60000 65536"/>
                <a:gd name="T15" fmla="*/ 0 w 864"/>
                <a:gd name="T16" fmla="*/ 0 h 768"/>
                <a:gd name="T17" fmla="*/ 864 w 864"/>
                <a:gd name="T18" fmla="*/ 768 h 768"/>
              </a:gdLst>
              <a:ahLst/>
              <a:cxnLst>
                <a:cxn ang="T10">
                  <a:pos x="T0" y="T1"/>
                </a:cxn>
                <a:cxn ang="T11">
                  <a:pos x="T2" y="T3"/>
                </a:cxn>
                <a:cxn ang="T12">
                  <a:pos x="T4" y="T5"/>
                </a:cxn>
                <a:cxn ang="T13">
                  <a:pos x="T6" y="T7"/>
                </a:cxn>
                <a:cxn ang="T14">
                  <a:pos x="T8" y="T9"/>
                </a:cxn>
              </a:cxnLst>
              <a:rect l="T15" t="T16" r="T17" b="T18"/>
              <a:pathLst>
                <a:path w="864" h="768">
                  <a:moveTo>
                    <a:pt x="0" y="768"/>
                  </a:moveTo>
                  <a:lnTo>
                    <a:pt x="0" y="0"/>
                  </a:lnTo>
                  <a:lnTo>
                    <a:pt x="432" y="768"/>
                  </a:lnTo>
                  <a:lnTo>
                    <a:pt x="432" y="48"/>
                  </a:lnTo>
                  <a:lnTo>
                    <a:pt x="864" y="768"/>
                  </a:lnTo>
                </a:path>
              </a:pathLst>
            </a:custGeom>
            <a:noFill/>
            <a:ln w="76200">
              <a:solidFill>
                <a:srgbClr val="FF3300"/>
              </a:solidFill>
              <a:round/>
              <a:headEnd/>
              <a:tailEnd/>
            </a:ln>
          </p:spPr>
          <p:txBody>
            <a:bodyPr wrap="none" anchor="ctr"/>
            <a:lstStyle/>
            <a:p>
              <a:endParaRPr lang="en-US" sz="2000">
                <a:latin typeface="Comic Sans MS" pitchFamily="66" charset="0"/>
              </a:endParaRPr>
            </a:p>
          </p:txBody>
        </p:sp>
        <p:sp>
          <p:nvSpPr>
            <p:cNvPr id="12300" name="Text Box 15"/>
            <p:cNvSpPr txBox="1">
              <a:spLocks noChangeArrowheads="1"/>
            </p:cNvSpPr>
            <p:nvPr/>
          </p:nvSpPr>
          <p:spPr bwMode="auto">
            <a:xfrm>
              <a:off x="1306513" y="3322638"/>
              <a:ext cx="805029" cy="533480"/>
            </a:xfrm>
            <a:prstGeom prst="rect">
              <a:avLst/>
            </a:prstGeom>
            <a:noFill/>
            <a:ln w="76200">
              <a:noFill/>
              <a:miter lim="800000"/>
              <a:headEnd/>
              <a:tailEnd/>
            </a:ln>
          </p:spPr>
          <p:txBody>
            <a:bodyPr wrap="none">
              <a:spAutoFit/>
            </a:bodyPr>
            <a:lstStyle/>
            <a:p>
              <a:r>
                <a:rPr lang="en-US" sz="2000">
                  <a:latin typeface="Comic Sans MS" pitchFamily="66" charset="0"/>
                </a:rPr>
                <a:t>Flute</a:t>
              </a:r>
            </a:p>
          </p:txBody>
        </p:sp>
        <p:sp>
          <p:nvSpPr>
            <p:cNvPr id="12301" name="Text Box 16"/>
            <p:cNvSpPr txBox="1">
              <a:spLocks noChangeArrowheads="1"/>
            </p:cNvSpPr>
            <p:nvPr/>
          </p:nvSpPr>
          <p:spPr bwMode="auto">
            <a:xfrm>
              <a:off x="1285875" y="6294439"/>
              <a:ext cx="949299" cy="533480"/>
            </a:xfrm>
            <a:prstGeom prst="rect">
              <a:avLst/>
            </a:prstGeom>
            <a:noFill/>
            <a:ln w="76200">
              <a:noFill/>
              <a:miter lim="800000"/>
              <a:headEnd/>
              <a:tailEnd/>
            </a:ln>
          </p:spPr>
          <p:txBody>
            <a:bodyPr wrap="none">
              <a:spAutoFit/>
            </a:bodyPr>
            <a:lstStyle/>
            <a:p>
              <a:r>
                <a:rPr lang="en-US" sz="2000">
                  <a:latin typeface="Comic Sans MS" pitchFamily="66" charset="0"/>
                </a:rPr>
                <a:t>String</a:t>
              </a:r>
            </a:p>
          </p:txBody>
        </p:sp>
        <p:sp>
          <p:nvSpPr>
            <p:cNvPr id="12302" name="Line 17"/>
            <p:cNvSpPr>
              <a:spLocks noChangeShapeType="1"/>
            </p:cNvSpPr>
            <p:nvPr/>
          </p:nvSpPr>
          <p:spPr bwMode="auto">
            <a:xfrm flipV="1">
              <a:off x="1077913" y="4830763"/>
              <a:ext cx="1587" cy="930275"/>
            </a:xfrm>
            <a:prstGeom prst="line">
              <a:avLst/>
            </a:prstGeom>
            <a:noFill/>
            <a:ln w="76200">
              <a:solidFill>
                <a:schemeClr val="accent1"/>
              </a:solidFill>
              <a:round/>
              <a:headEnd/>
              <a:tailEnd type="triangle" w="med" len="med"/>
            </a:ln>
          </p:spPr>
          <p:txBody>
            <a:bodyPr wrap="none" anchor="ctr"/>
            <a:lstStyle/>
            <a:p>
              <a:endParaRPr lang="en-IN"/>
            </a:p>
          </p:txBody>
        </p:sp>
        <p:sp>
          <p:nvSpPr>
            <p:cNvPr id="12303" name="Line 18"/>
            <p:cNvSpPr>
              <a:spLocks noChangeShapeType="1"/>
            </p:cNvSpPr>
            <p:nvPr/>
          </p:nvSpPr>
          <p:spPr bwMode="auto">
            <a:xfrm>
              <a:off x="1077913" y="5761038"/>
              <a:ext cx="1400175" cy="1587"/>
            </a:xfrm>
            <a:prstGeom prst="line">
              <a:avLst/>
            </a:prstGeom>
            <a:noFill/>
            <a:ln w="76200">
              <a:solidFill>
                <a:schemeClr val="accent1"/>
              </a:solidFill>
              <a:round/>
              <a:headEnd/>
              <a:tailEnd type="triangle" w="med" len="med"/>
            </a:ln>
          </p:spPr>
          <p:txBody>
            <a:bodyPr wrap="none" anchor="ctr"/>
            <a:lstStyle/>
            <a:p>
              <a:endParaRPr lang="en-IN"/>
            </a:p>
          </p:txBody>
        </p:sp>
        <p:sp>
          <p:nvSpPr>
            <p:cNvPr id="12304" name="Text Box 19"/>
            <p:cNvSpPr txBox="1">
              <a:spLocks noChangeArrowheads="1"/>
            </p:cNvSpPr>
            <p:nvPr/>
          </p:nvSpPr>
          <p:spPr bwMode="auto">
            <a:xfrm>
              <a:off x="1162050" y="4541838"/>
              <a:ext cx="851515" cy="533480"/>
            </a:xfrm>
            <a:prstGeom prst="rect">
              <a:avLst/>
            </a:prstGeom>
            <a:noFill/>
            <a:ln w="76200">
              <a:noFill/>
              <a:miter lim="800000"/>
              <a:headEnd/>
              <a:tailEnd/>
            </a:ln>
          </p:spPr>
          <p:txBody>
            <a:bodyPr wrap="none">
              <a:spAutoFit/>
            </a:bodyPr>
            <a:lstStyle/>
            <a:p>
              <a:r>
                <a:rPr lang="en-US" sz="2000" dirty="0">
                  <a:latin typeface="Comic Sans MS" pitchFamily="66" charset="0"/>
                </a:rPr>
                <a:t>Brass</a:t>
              </a:r>
            </a:p>
          </p:txBody>
        </p:sp>
        <p:sp>
          <p:nvSpPr>
            <p:cNvPr id="12305" name="Freeform 20"/>
            <p:cNvSpPr>
              <a:spLocks/>
            </p:cNvSpPr>
            <p:nvPr/>
          </p:nvSpPr>
          <p:spPr bwMode="auto">
            <a:xfrm>
              <a:off x="1077913" y="5167313"/>
              <a:ext cx="1225550" cy="517525"/>
            </a:xfrm>
            <a:custGeom>
              <a:avLst/>
              <a:gdLst>
                <a:gd name="T0" fmla="*/ 0 w 1344"/>
                <a:gd name="T1" fmla="*/ 0 h 720"/>
                <a:gd name="T2" fmla="*/ 2147483647 w 1344"/>
                <a:gd name="T3" fmla="*/ 0 h 720"/>
                <a:gd name="T4" fmla="*/ 2147483647 w 1344"/>
                <a:gd name="T5" fmla="*/ 2147483647 h 720"/>
                <a:gd name="T6" fmla="*/ 2147483647 w 1344"/>
                <a:gd name="T7" fmla="*/ 2147483647 h 720"/>
                <a:gd name="T8" fmla="*/ 2147483647 w 1344"/>
                <a:gd name="T9" fmla="*/ 0 h 720"/>
                <a:gd name="T10" fmla="*/ 2147483647 w 1344"/>
                <a:gd name="T11" fmla="*/ 0 h 720"/>
                <a:gd name="T12" fmla="*/ 2147483647 w 1344"/>
                <a:gd name="T13" fmla="*/ 2147483647 h 720"/>
                <a:gd name="T14" fmla="*/ 2147483647 w 1344"/>
                <a:gd name="T15" fmla="*/ 2147483647 h 720"/>
                <a:gd name="T16" fmla="*/ 0 60000 65536"/>
                <a:gd name="T17" fmla="*/ 0 60000 65536"/>
                <a:gd name="T18" fmla="*/ 0 60000 65536"/>
                <a:gd name="T19" fmla="*/ 0 60000 65536"/>
                <a:gd name="T20" fmla="*/ 0 60000 65536"/>
                <a:gd name="T21" fmla="*/ 0 60000 65536"/>
                <a:gd name="T22" fmla="*/ 0 60000 65536"/>
                <a:gd name="T23" fmla="*/ 0 60000 65536"/>
                <a:gd name="T24" fmla="*/ 0 w 1344"/>
                <a:gd name="T25" fmla="*/ 0 h 720"/>
                <a:gd name="T26" fmla="*/ 1344 w 1344"/>
                <a:gd name="T27" fmla="*/ 720 h 7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4" h="720">
                  <a:moveTo>
                    <a:pt x="0" y="0"/>
                  </a:moveTo>
                  <a:lnTo>
                    <a:pt x="336" y="0"/>
                  </a:lnTo>
                  <a:lnTo>
                    <a:pt x="336" y="720"/>
                  </a:lnTo>
                  <a:lnTo>
                    <a:pt x="672" y="720"/>
                  </a:lnTo>
                  <a:lnTo>
                    <a:pt x="672" y="0"/>
                  </a:lnTo>
                  <a:lnTo>
                    <a:pt x="1008" y="0"/>
                  </a:lnTo>
                  <a:lnTo>
                    <a:pt x="1008" y="720"/>
                  </a:lnTo>
                  <a:lnTo>
                    <a:pt x="1344" y="720"/>
                  </a:lnTo>
                </a:path>
              </a:pathLst>
            </a:custGeom>
            <a:noFill/>
            <a:ln w="76200">
              <a:solidFill>
                <a:srgbClr val="FF3300"/>
              </a:solidFill>
              <a:round/>
              <a:headEnd/>
              <a:tailEnd/>
            </a:ln>
          </p:spPr>
          <p:txBody>
            <a:bodyPr wrap="none" anchor="ctr"/>
            <a:lstStyle/>
            <a:p>
              <a:endParaRPr lang="en-US" sz="2000">
                <a:latin typeface="Comic Sans MS" pitchFamily="66" charset="0"/>
              </a:endParaRPr>
            </a:p>
          </p:txBody>
        </p:sp>
        <p:sp>
          <p:nvSpPr>
            <p:cNvPr id="12306" name="Line 21"/>
            <p:cNvSpPr>
              <a:spLocks noChangeShapeType="1"/>
            </p:cNvSpPr>
            <p:nvPr/>
          </p:nvSpPr>
          <p:spPr bwMode="auto">
            <a:xfrm flipV="1">
              <a:off x="5421313" y="4237038"/>
              <a:ext cx="0" cy="2057400"/>
            </a:xfrm>
            <a:prstGeom prst="line">
              <a:avLst/>
            </a:prstGeom>
            <a:noFill/>
            <a:ln w="76200">
              <a:solidFill>
                <a:schemeClr val="accent1"/>
              </a:solidFill>
              <a:round/>
              <a:headEnd/>
              <a:tailEnd type="triangle" w="med" len="med"/>
            </a:ln>
          </p:spPr>
          <p:txBody>
            <a:bodyPr wrap="none" anchor="ctr"/>
            <a:lstStyle/>
            <a:p>
              <a:endParaRPr lang="en-IN"/>
            </a:p>
          </p:txBody>
        </p:sp>
        <p:sp>
          <p:nvSpPr>
            <p:cNvPr id="12307" name="Line 22"/>
            <p:cNvSpPr>
              <a:spLocks noChangeShapeType="1"/>
            </p:cNvSpPr>
            <p:nvPr/>
          </p:nvSpPr>
          <p:spPr bwMode="auto">
            <a:xfrm>
              <a:off x="5421313" y="6294438"/>
              <a:ext cx="3505200" cy="0"/>
            </a:xfrm>
            <a:prstGeom prst="line">
              <a:avLst/>
            </a:prstGeom>
            <a:noFill/>
            <a:ln w="76200">
              <a:solidFill>
                <a:schemeClr val="accent1"/>
              </a:solidFill>
              <a:round/>
              <a:headEnd/>
              <a:tailEnd type="triangle" w="med" len="med"/>
            </a:ln>
          </p:spPr>
          <p:txBody>
            <a:bodyPr wrap="none" anchor="ctr"/>
            <a:lstStyle/>
            <a:p>
              <a:endParaRPr lang="en-IN"/>
            </a:p>
          </p:txBody>
        </p:sp>
        <p:sp>
          <p:nvSpPr>
            <p:cNvPr id="12308" name="Freeform 25"/>
            <p:cNvSpPr>
              <a:spLocks/>
            </p:cNvSpPr>
            <p:nvPr/>
          </p:nvSpPr>
          <p:spPr bwMode="auto">
            <a:xfrm>
              <a:off x="5421313" y="5062538"/>
              <a:ext cx="3289300" cy="901700"/>
            </a:xfrm>
            <a:custGeom>
              <a:avLst/>
              <a:gdLst>
                <a:gd name="T0" fmla="*/ 0 w 2072"/>
                <a:gd name="T1" fmla="*/ 2147483647 h 568"/>
                <a:gd name="T2" fmla="*/ 2147483647 w 2072"/>
                <a:gd name="T3" fmla="*/ 2147483647 h 568"/>
                <a:gd name="T4" fmla="*/ 2147483647 w 2072"/>
                <a:gd name="T5" fmla="*/ 2147483647 h 568"/>
                <a:gd name="T6" fmla="*/ 2147483647 w 2072"/>
                <a:gd name="T7" fmla="*/ 2147483647 h 568"/>
                <a:gd name="T8" fmla="*/ 2147483647 w 2072"/>
                <a:gd name="T9" fmla="*/ 2147483647 h 568"/>
                <a:gd name="T10" fmla="*/ 2147483647 w 2072"/>
                <a:gd name="T11" fmla="*/ 2147483647 h 568"/>
                <a:gd name="T12" fmla="*/ 2147483647 w 2072"/>
                <a:gd name="T13" fmla="*/ 2147483647 h 568"/>
                <a:gd name="T14" fmla="*/ 2147483647 w 2072"/>
                <a:gd name="T15" fmla="*/ 2147483647 h 568"/>
                <a:gd name="T16" fmla="*/ 2147483647 w 2072"/>
                <a:gd name="T17" fmla="*/ 2147483647 h 568"/>
                <a:gd name="T18" fmla="*/ 2147483647 w 2072"/>
                <a:gd name="T19" fmla="*/ 2147483647 h 568"/>
                <a:gd name="T20" fmla="*/ 2147483647 w 2072"/>
                <a:gd name="T21" fmla="*/ 2147483647 h 568"/>
                <a:gd name="T22" fmla="*/ 2147483647 w 2072"/>
                <a:gd name="T23" fmla="*/ 2147483647 h 568"/>
                <a:gd name="T24" fmla="*/ 2147483647 w 2072"/>
                <a:gd name="T25" fmla="*/ 2147483647 h 5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72"/>
                <a:gd name="T40" fmla="*/ 0 h 568"/>
                <a:gd name="T41" fmla="*/ 2072 w 2072"/>
                <a:gd name="T42" fmla="*/ 568 h 5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72" h="568">
                  <a:moveTo>
                    <a:pt x="0" y="488"/>
                  </a:moveTo>
                  <a:cubicBezTo>
                    <a:pt x="168" y="424"/>
                    <a:pt x="336" y="360"/>
                    <a:pt x="432" y="344"/>
                  </a:cubicBezTo>
                  <a:cubicBezTo>
                    <a:pt x="528" y="328"/>
                    <a:pt x="536" y="368"/>
                    <a:pt x="576" y="392"/>
                  </a:cubicBezTo>
                  <a:cubicBezTo>
                    <a:pt x="616" y="416"/>
                    <a:pt x="632" y="472"/>
                    <a:pt x="672" y="488"/>
                  </a:cubicBezTo>
                  <a:cubicBezTo>
                    <a:pt x="712" y="504"/>
                    <a:pt x="768" y="488"/>
                    <a:pt x="816" y="488"/>
                  </a:cubicBezTo>
                  <a:cubicBezTo>
                    <a:pt x="864" y="488"/>
                    <a:pt x="904" y="496"/>
                    <a:pt x="960" y="488"/>
                  </a:cubicBezTo>
                  <a:cubicBezTo>
                    <a:pt x="1016" y="480"/>
                    <a:pt x="1104" y="456"/>
                    <a:pt x="1152" y="440"/>
                  </a:cubicBezTo>
                  <a:cubicBezTo>
                    <a:pt x="1200" y="424"/>
                    <a:pt x="1200" y="424"/>
                    <a:pt x="1248" y="392"/>
                  </a:cubicBezTo>
                  <a:cubicBezTo>
                    <a:pt x="1296" y="360"/>
                    <a:pt x="1392" y="288"/>
                    <a:pt x="1440" y="248"/>
                  </a:cubicBezTo>
                  <a:cubicBezTo>
                    <a:pt x="1488" y="208"/>
                    <a:pt x="1488" y="184"/>
                    <a:pt x="1536" y="152"/>
                  </a:cubicBezTo>
                  <a:cubicBezTo>
                    <a:pt x="1584" y="120"/>
                    <a:pt x="1648" y="0"/>
                    <a:pt x="1728" y="56"/>
                  </a:cubicBezTo>
                  <a:cubicBezTo>
                    <a:pt x="1808" y="112"/>
                    <a:pt x="1960" y="408"/>
                    <a:pt x="2016" y="488"/>
                  </a:cubicBezTo>
                  <a:cubicBezTo>
                    <a:pt x="2072" y="568"/>
                    <a:pt x="2068" y="552"/>
                    <a:pt x="2064" y="536"/>
                  </a:cubicBezTo>
                </a:path>
              </a:pathLst>
            </a:custGeom>
            <a:noFill/>
            <a:ln w="76200">
              <a:solidFill>
                <a:srgbClr val="FF3300"/>
              </a:solidFill>
              <a:round/>
              <a:headEnd/>
              <a:tailEnd/>
            </a:ln>
          </p:spPr>
          <p:txBody>
            <a:bodyPr wrap="none" anchor="ctr"/>
            <a:lstStyle/>
            <a:p>
              <a:endParaRPr lang="en-US" sz="2000">
                <a:latin typeface="Comic Sans MS" pitchFamily="66" charset="0"/>
              </a:endParaRPr>
            </a:p>
          </p:txBody>
        </p:sp>
        <p:sp>
          <p:nvSpPr>
            <p:cNvPr id="12309" name="Line 26"/>
            <p:cNvSpPr>
              <a:spLocks noChangeShapeType="1"/>
            </p:cNvSpPr>
            <p:nvPr/>
          </p:nvSpPr>
          <p:spPr bwMode="auto">
            <a:xfrm flipV="1">
              <a:off x="2525713" y="5227638"/>
              <a:ext cx="2590800" cy="1600200"/>
            </a:xfrm>
            <a:prstGeom prst="line">
              <a:avLst/>
            </a:prstGeom>
            <a:noFill/>
            <a:ln w="76200">
              <a:solidFill>
                <a:schemeClr val="accent1"/>
              </a:solidFill>
              <a:round/>
              <a:headEnd/>
              <a:tailEnd type="triangle" w="med" len="med"/>
            </a:ln>
          </p:spPr>
          <p:txBody>
            <a:bodyPr wrap="none" anchor="ctr"/>
            <a:lstStyle/>
            <a:p>
              <a:endParaRPr lang="en-IN"/>
            </a:p>
          </p:txBody>
        </p:sp>
        <p:sp>
          <p:nvSpPr>
            <p:cNvPr id="12310" name="Line 27"/>
            <p:cNvSpPr>
              <a:spLocks noChangeShapeType="1"/>
            </p:cNvSpPr>
            <p:nvPr/>
          </p:nvSpPr>
          <p:spPr bwMode="auto">
            <a:xfrm>
              <a:off x="2525713" y="5227638"/>
              <a:ext cx="2819400" cy="0"/>
            </a:xfrm>
            <a:prstGeom prst="line">
              <a:avLst/>
            </a:prstGeom>
            <a:noFill/>
            <a:ln w="76200">
              <a:solidFill>
                <a:schemeClr val="accent1"/>
              </a:solidFill>
              <a:round/>
              <a:headEnd/>
              <a:tailEnd type="triangle" w="med" len="med"/>
            </a:ln>
          </p:spPr>
          <p:txBody>
            <a:bodyPr wrap="none" anchor="ctr"/>
            <a:lstStyle/>
            <a:p>
              <a:endParaRPr lang="en-IN"/>
            </a:p>
          </p:txBody>
        </p:sp>
        <p:sp>
          <p:nvSpPr>
            <p:cNvPr id="12311" name="Line 28"/>
            <p:cNvSpPr>
              <a:spLocks noChangeShapeType="1"/>
            </p:cNvSpPr>
            <p:nvPr/>
          </p:nvSpPr>
          <p:spPr bwMode="auto">
            <a:xfrm>
              <a:off x="2449513" y="3703638"/>
              <a:ext cx="2667000" cy="1524000"/>
            </a:xfrm>
            <a:prstGeom prst="line">
              <a:avLst/>
            </a:prstGeom>
            <a:noFill/>
            <a:ln w="76200">
              <a:solidFill>
                <a:schemeClr val="accent1"/>
              </a:solidFill>
              <a:round/>
              <a:headEnd/>
              <a:tailEnd type="triangle" w="med" len="med"/>
            </a:ln>
          </p:spPr>
          <p:txBody>
            <a:bodyPr wrap="none" anchor="ctr"/>
            <a:lstStyle/>
            <a:p>
              <a:endParaRPr lang="en-IN"/>
            </a:p>
          </p:txBody>
        </p:sp>
      </p:gr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pPr>
              <a:defRPr/>
            </a:pPr>
            <a:fld id="{B3635264-53F1-4DEB-807E-C49AC2A66732}" type="slidenum">
              <a:rPr lang="en-GB"/>
              <a:pPr>
                <a:defRPr/>
              </a:pPr>
              <a:t>194</a:t>
            </a:fld>
            <a:endParaRPr lang="en-GB"/>
          </a:p>
        </p:txBody>
      </p:sp>
      <p:sp>
        <p:nvSpPr>
          <p:cNvPr id="13314" name="Date Placeholder 1"/>
          <p:cNvSpPr>
            <a:spLocks noGrp="1"/>
          </p:cNvSpPr>
          <p:nvPr>
            <p:ph type="dt" sz="quarter" idx="4294967295"/>
          </p:nvPr>
        </p:nvSpPr>
        <p:spPr>
          <a:xfrm>
            <a:off x="0" y="4608513"/>
            <a:ext cx="1214438" cy="357187"/>
          </a:xfrm>
          <a:prstGeom prst="rect">
            <a:avLst/>
          </a:prstGeom>
          <a:noFill/>
        </p:spPr>
        <p:txBody>
          <a:bodyPr/>
          <a:lstStyle/>
          <a:p>
            <a:r>
              <a:rPr lang="en-US"/>
              <a:t>Sept 24, 2013</a:t>
            </a:r>
            <a:endParaRPr lang="en-GB"/>
          </a:p>
        </p:txBody>
      </p:sp>
      <p:sp>
        <p:nvSpPr>
          <p:cNvPr id="4" name="Rectangle 8"/>
          <p:cNvSpPr>
            <a:spLocks noChangeArrowheads="1"/>
          </p:cNvSpPr>
          <p:nvPr/>
        </p:nvSpPr>
        <p:spPr bwMode="auto">
          <a:xfrm>
            <a:off x="1979712" y="642938"/>
            <a:ext cx="6529289" cy="2362200"/>
          </a:xfrm>
          <a:prstGeom prst="rect">
            <a:avLst/>
          </a:prstGeom>
          <a:noFill/>
          <a:ln w="9525">
            <a:noFill/>
            <a:miter lim="800000"/>
            <a:headEnd/>
            <a:tailEnd/>
          </a:ln>
        </p:spPr>
        <p:txBody>
          <a:bodyPr/>
          <a:lstStyle/>
          <a:p>
            <a:pPr algn="just">
              <a:buClr>
                <a:schemeClr val="bg1"/>
              </a:buClr>
              <a:buSzPct val="125000"/>
              <a:defRPr/>
            </a:pPr>
            <a:r>
              <a:rPr lang="en-GB" sz="3200" dirty="0">
                <a:latin typeface="+mn-lt"/>
              </a:rPr>
              <a:t>If the sound produced by an orchestra is the sum of different instruments, </a:t>
            </a:r>
            <a:r>
              <a:rPr lang="en-GB" sz="3200" dirty="0">
                <a:solidFill>
                  <a:srgbClr val="0070C0"/>
                </a:solidFill>
                <a:latin typeface="+mn-lt"/>
              </a:rPr>
              <a:t>could it be possible that there are BASIC SOUNDS, that can be combined to produce every single sound </a:t>
            </a:r>
            <a:r>
              <a:rPr lang="en-GB" sz="3200" dirty="0">
                <a:latin typeface="+mn-lt"/>
              </a:rPr>
              <a:t>?</a:t>
            </a:r>
          </a:p>
          <a:p>
            <a:pPr marL="457200" indent="-457200">
              <a:buClr>
                <a:schemeClr val="bg1"/>
              </a:buClr>
              <a:buSzPct val="125000"/>
              <a:defRPr/>
            </a:pPr>
            <a:endParaRPr lang="en-GB" sz="2800" dirty="0">
              <a:latin typeface="+mn-lt"/>
            </a:endParaRPr>
          </a:p>
        </p:txBody>
      </p:sp>
      <p:pic>
        <p:nvPicPr>
          <p:cNvPr id="13317" name="Picture 2" descr="C:\Documents and Settings\SUPER\My Documents\My Pictures\Microsoft Clip Organizer\j0284171.gif"/>
          <p:cNvPicPr>
            <a:picLocks noChangeAspect="1" noChangeArrowheads="1" noCrop="1"/>
          </p:cNvPicPr>
          <p:nvPr/>
        </p:nvPicPr>
        <p:blipFill>
          <a:blip r:embed="rId3" cstate="print"/>
          <a:srcRect/>
          <a:stretch>
            <a:fillRect/>
          </a:stretch>
        </p:blipFill>
        <p:spPr bwMode="auto">
          <a:xfrm>
            <a:off x="4139952" y="3795886"/>
            <a:ext cx="942975" cy="857250"/>
          </a:xfrm>
          <a:prstGeom prst="rect">
            <a:avLst/>
          </a:prstGeom>
          <a:noFill/>
          <a:ln w="9525">
            <a:noFill/>
            <a:miter lim="800000"/>
            <a:headEnd/>
            <a:tailEnd/>
          </a:ln>
        </p:spPr>
      </p:pic>
      <p:pic>
        <p:nvPicPr>
          <p:cNvPr id="13318" name="Picture 3" descr="C:\Documents and Settings\SUPER\My Documents\My Pictures\Microsoft Clip Organizer\j0336780.gif"/>
          <p:cNvPicPr>
            <a:picLocks noChangeAspect="1" noChangeArrowheads="1" noCrop="1"/>
          </p:cNvPicPr>
          <p:nvPr/>
        </p:nvPicPr>
        <p:blipFill>
          <a:blip r:embed="rId4" cstate="print"/>
          <a:srcRect/>
          <a:stretch>
            <a:fillRect/>
          </a:stretch>
        </p:blipFill>
        <p:spPr bwMode="auto">
          <a:xfrm>
            <a:off x="4932040" y="4011910"/>
            <a:ext cx="819150" cy="464344"/>
          </a:xfrm>
          <a:prstGeom prst="rect">
            <a:avLst/>
          </a:prstGeom>
          <a:noFill/>
          <a:ln w="9525">
            <a:noFill/>
            <a:miter lim="800000"/>
            <a:headEnd/>
            <a:tailEnd/>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1"/>
          <p:cNvSpPr>
            <a:spLocks noGrp="1"/>
          </p:cNvSpPr>
          <p:nvPr>
            <p:ph type="dt" sz="quarter" idx="4294967295"/>
          </p:nvPr>
        </p:nvSpPr>
        <p:spPr>
          <a:xfrm>
            <a:off x="0" y="4608513"/>
            <a:ext cx="1214438" cy="357187"/>
          </a:xfrm>
          <a:prstGeom prst="rect">
            <a:avLst/>
          </a:prstGeom>
          <a:noFill/>
        </p:spPr>
        <p:txBody>
          <a:bodyPr/>
          <a:lstStyle/>
          <a:p>
            <a:r>
              <a:rPr lang="en-US"/>
              <a:t>Sept 24, 2013</a:t>
            </a:r>
            <a:endParaRPr lang="en-GB"/>
          </a:p>
        </p:txBody>
      </p:sp>
      <p:sp>
        <p:nvSpPr>
          <p:cNvPr id="3" name="Slide Number Placeholder 2"/>
          <p:cNvSpPr>
            <a:spLocks noGrp="1"/>
          </p:cNvSpPr>
          <p:nvPr>
            <p:ph type="sldNum" sz="quarter" idx="4294967295"/>
          </p:nvPr>
        </p:nvSpPr>
        <p:spPr>
          <a:xfrm>
            <a:off x="8215313" y="4608513"/>
            <a:ext cx="928687" cy="357187"/>
          </a:xfrm>
        </p:spPr>
        <p:txBody>
          <a:bodyPr/>
          <a:lstStyle/>
          <a:p>
            <a:pPr>
              <a:defRPr/>
            </a:pPr>
            <a:fld id="{2B54FC58-D825-43DD-8988-4442A6F43823}" type="slidenum">
              <a:rPr lang="en-GB"/>
              <a:pPr>
                <a:defRPr/>
              </a:pPr>
              <a:t>195</a:t>
            </a:fld>
            <a:endParaRPr lang="en-GB"/>
          </a:p>
        </p:txBody>
      </p:sp>
      <p:sp>
        <p:nvSpPr>
          <p:cNvPr id="4" name="Rectangle 8"/>
          <p:cNvSpPr>
            <a:spLocks noChangeArrowheads="1"/>
          </p:cNvSpPr>
          <p:nvPr/>
        </p:nvSpPr>
        <p:spPr bwMode="auto">
          <a:xfrm>
            <a:off x="539552" y="483518"/>
            <a:ext cx="8294687" cy="3536181"/>
          </a:xfrm>
          <a:prstGeom prst="rect">
            <a:avLst/>
          </a:prstGeom>
          <a:noFill/>
          <a:ln w="9525">
            <a:noFill/>
            <a:miter lim="800000"/>
            <a:headEnd/>
            <a:tailEnd/>
          </a:ln>
        </p:spPr>
        <p:txBody>
          <a:bodyPr/>
          <a:lstStyle/>
          <a:p>
            <a:pPr marL="457200" indent="-457200" algn="ctr">
              <a:buClr>
                <a:schemeClr val="bg1"/>
              </a:buClr>
              <a:buSzPct val="125000"/>
              <a:defRPr/>
            </a:pPr>
            <a:r>
              <a:rPr lang="en-GB" sz="3600" b="1" dirty="0">
                <a:effectLst>
                  <a:glow rad="228600">
                    <a:schemeClr val="accent4">
                      <a:satMod val="175000"/>
                      <a:alpha val="40000"/>
                    </a:schemeClr>
                  </a:glow>
                </a:effectLst>
                <a:latin typeface="Comic Sans MS" pitchFamily="66" charset="0"/>
              </a:rPr>
              <a:t>The answer </a:t>
            </a:r>
            <a:br>
              <a:rPr lang="en-GB" sz="3600" b="1" dirty="0">
                <a:effectLst>
                  <a:glow rad="228600">
                    <a:schemeClr val="accent4">
                      <a:satMod val="175000"/>
                      <a:alpha val="40000"/>
                    </a:schemeClr>
                  </a:glow>
                </a:effectLst>
                <a:latin typeface="Comic Sans MS" pitchFamily="66" charset="0"/>
              </a:rPr>
            </a:br>
            <a:r>
              <a:rPr lang="en-GB" sz="3600" b="1" dirty="0">
                <a:effectLst>
                  <a:glow rad="228600">
                    <a:schemeClr val="accent4">
                      <a:satMod val="175000"/>
                      <a:alpha val="40000"/>
                    </a:schemeClr>
                  </a:glow>
                </a:effectLst>
                <a:latin typeface="Comic Sans MS" pitchFamily="66" charset="0"/>
              </a:rPr>
              <a:t>(Charles Fourier, 1822):</a:t>
            </a:r>
          </a:p>
          <a:p>
            <a:pPr marL="457200" indent="-457200">
              <a:buClr>
                <a:schemeClr val="bg1"/>
              </a:buClr>
              <a:buSzPct val="125000"/>
              <a:defRPr/>
            </a:pPr>
            <a:endParaRPr lang="en-GB" sz="3200" b="1" dirty="0">
              <a:latin typeface="Comic Sans MS" pitchFamily="66" charset="0"/>
            </a:endParaRPr>
          </a:p>
          <a:p>
            <a:pPr algn="ctr">
              <a:buClr>
                <a:schemeClr val="bg1"/>
              </a:buClr>
              <a:buSzPct val="125000"/>
              <a:defRPr/>
            </a:pPr>
            <a:r>
              <a:rPr lang="en-GB" sz="3200" dirty="0">
                <a:solidFill>
                  <a:srgbClr val="0070C0"/>
                </a:solidFill>
                <a:latin typeface="Comic Sans MS" pitchFamily="66" charset="0"/>
              </a:rPr>
              <a:t>Any function that periodically repeats itself can be expressed as the sum of </a:t>
            </a:r>
            <a:r>
              <a:rPr lang="en-GB" sz="3200" dirty="0" err="1">
                <a:solidFill>
                  <a:srgbClr val="0070C0"/>
                </a:solidFill>
                <a:latin typeface="Comic Sans MS" pitchFamily="66" charset="0"/>
              </a:rPr>
              <a:t>sines</a:t>
            </a:r>
            <a:r>
              <a:rPr lang="en-GB" sz="3200" dirty="0">
                <a:solidFill>
                  <a:srgbClr val="0070C0"/>
                </a:solidFill>
                <a:latin typeface="Comic Sans MS" pitchFamily="66" charset="0"/>
              </a:rPr>
              <a:t> / cosines of different frequencies, each multiplied by a different coefficient</a:t>
            </a:r>
            <a:endParaRPr lang="en-GB" sz="2800" dirty="0">
              <a:solidFill>
                <a:srgbClr val="0070C0"/>
              </a:solidFill>
              <a:latin typeface="Comic Sans MS" pitchFamily="66"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idx="12"/>
          </p:nvPr>
        </p:nvSpPr>
        <p:spPr/>
        <p:txBody>
          <a:bodyPr/>
          <a:lstStyle/>
          <a:p>
            <a:pPr>
              <a:defRPr/>
            </a:pPr>
            <a:fld id="{762E6D72-D24A-476A-934B-0E6210592938}" type="slidenum">
              <a:rPr lang="en-GB" smtClean="0"/>
              <a:pPr>
                <a:defRPr/>
              </a:pPr>
              <a:t>196</a:t>
            </a:fld>
            <a:endParaRPr lang="en-GB"/>
          </a:p>
        </p:txBody>
      </p:sp>
      <p:sp>
        <p:nvSpPr>
          <p:cNvPr id="15363" name="Rectangle 3"/>
          <p:cNvSpPr>
            <a:spLocks noGrp="1" noChangeArrowheads="1"/>
          </p:cNvSpPr>
          <p:nvPr>
            <p:ph type="body" idx="4294967295"/>
          </p:nvPr>
        </p:nvSpPr>
        <p:spPr>
          <a:xfrm>
            <a:off x="0" y="628650"/>
            <a:ext cx="6084168" cy="4457700"/>
          </a:xfrm>
        </p:spPr>
        <p:txBody>
          <a:bodyPr/>
          <a:lstStyle/>
          <a:p>
            <a:pPr eaLnBrk="1" hangingPunct="1"/>
            <a:r>
              <a:rPr lang="en-US" sz="2000" b="1" dirty="0">
                <a:solidFill>
                  <a:srgbClr val="C00000"/>
                </a:solidFill>
                <a:latin typeface="+mn-lt"/>
              </a:rPr>
              <a:t>Had crazy idea (1807):</a:t>
            </a:r>
          </a:p>
          <a:p>
            <a:pPr eaLnBrk="1" hangingPunct="1">
              <a:buClr>
                <a:srgbClr val="002060"/>
              </a:buClr>
            </a:pPr>
            <a:r>
              <a:rPr lang="en-US" sz="2000" b="1" dirty="0">
                <a:solidFill>
                  <a:schemeClr val="tx1"/>
                </a:solidFill>
                <a:latin typeface="+mn-lt"/>
              </a:rPr>
              <a:t>Any periodic function can be rewritten as a weighted sum of </a:t>
            </a:r>
            <a:r>
              <a:rPr lang="en-US" sz="2000" b="1" dirty="0" err="1">
                <a:solidFill>
                  <a:schemeClr val="tx1"/>
                </a:solidFill>
                <a:latin typeface="+mn-lt"/>
              </a:rPr>
              <a:t>Sines</a:t>
            </a:r>
            <a:r>
              <a:rPr lang="en-US" sz="2000" b="1" dirty="0">
                <a:solidFill>
                  <a:schemeClr val="tx1"/>
                </a:solidFill>
                <a:latin typeface="+mn-lt"/>
              </a:rPr>
              <a:t> and Cosines of different frequencies. </a:t>
            </a:r>
          </a:p>
          <a:p>
            <a:pPr eaLnBrk="1" hangingPunct="1">
              <a:buClr>
                <a:srgbClr val="002060"/>
              </a:buClr>
            </a:pPr>
            <a:r>
              <a:rPr lang="en-US" sz="2000" dirty="0">
                <a:solidFill>
                  <a:schemeClr val="tx1"/>
                </a:solidFill>
                <a:latin typeface="+mn-lt"/>
              </a:rPr>
              <a:t>Don’t believe it?  </a:t>
            </a:r>
          </a:p>
          <a:p>
            <a:pPr lvl="1" eaLnBrk="1" hangingPunct="1">
              <a:buClr>
                <a:srgbClr val="002060"/>
              </a:buClr>
            </a:pPr>
            <a:r>
              <a:rPr lang="en-US" sz="2000" dirty="0">
                <a:solidFill>
                  <a:schemeClr val="tx1"/>
                </a:solidFill>
                <a:latin typeface="+mn-lt"/>
              </a:rPr>
              <a:t>Neither did Lagrange, Laplace, Poisson and other big wigs</a:t>
            </a:r>
          </a:p>
          <a:p>
            <a:pPr lvl="1" eaLnBrk="1" hangingPunct="1">
              <a:buClr>
                <a:srgbClr val="002060"/>
              </a:buClr>
            </a:pPr>
            <a:r>
              <a:rPr lang="en-US" sz="2000" dirty="0">
                <a:solidFill>
                  <a:schemeClr val="tx1"/>
                </a:solidFill>
                <a:latin typeface="+mn-lt"/>
              </a:rPr>
              <a:t>Not translated into English until 1878!</a:t>
            </a:r>
          </a:p>
          <a:p>
            <a:pPr eaLnBrk="1" hangingPunct="1">
              <a:buClr>
                <a:srgbClr val="002060"/>
              </a:buClr>
            </a:pPr>
            <a:r>
              <a:rPr lang="en-US" sz="2000" dirty="0">
                <a:solidFill>
                  <a:schemeClr val="tx1"/>
                </a:solidFill>
                <a:latin typeface="+mn-lt"/>
              </a:rPr>
              <a:t> But it’s true!</a:t>
            </a:r>
          </a:p>
          <a:p>
            <a:pPr lvl="1" eaLnBrk="1" hangingPunct="1">
              <a:buClr>
                <a:srgbClr val="002060"/>
              </a:buClr>
            </a:pPr>
            <a:r>
              <a:rPr lang="en-US" sz="2000" dirty="0">
                <a:solidFill>
                  <a:srgbClr val="C00000"/>
                </a:solidFill>
                <a:latin typeface="+mn-lt"/>
              </a:rPr>
              <a:t>called Fourier Series</a:t>
            </a:r>
          </a:p>
          <a:p>
            <a:pPr lvl="1" eaLnBrk="1" hangingPunct="1">
              <a:buClr>
                <a:srgbClr val="002060"/>
              </a:buClr>
            </a:pPr>
            <a:r>
              <a:rPr lang="en-US" sz="2000" dirty="0">
                <a:solidFill>
                  <a:schemeClr val="tx1"/>
                </a:solidFill>
                <a:latin typeface="+mn-lt"/>
              </a:rPr>
              <a:t>Possibly the greatest tool used in Engineering</a:t>
            </a:r>
          </a:p>
        </p:txBody>
      </p:sp>
      <p:sp>
        <p:nvSpPr>
          <p:cNvPr id="6" name="Date Placeholder 5"/>
          <p:cNvSpPr>
            <a:spLocks noGrp="1"/>
          </p:cNvSpPr>
          <p:nvPr>
            <p:ph type="dt" sz="half" idx="4294967295"/>
          </p:nvPr>
        </p:nvSpPr>
        <p:spPr>
          <a:xfrm>
            <a:off x="0" y="4973638"/>
            <a:ext cx="2001838" cy="169862"/>
          </a:xfrm>
          <a:prstGeom prst="rect">
            <a:avLst/>
          </a:prstGeom>
        </p:spPr>
        <p:txBody>
          <a:bodyPr/>
          <a:lstStyle/>
          <a:p>
            <a:pPr>
              <a:defRPr/>
            </a:pPr>
            <a:r>
              <a:rPr lang="en-US"/>
              <a:t>Sept 24, 2013</a:t>
            </a:r>
            <a:endParaRPr lang="en-GB"/>
          </a:p>
        </p:txBody>
      </p:sp>
      <p:sp>
        <p:nvSpPr>
          <p:cNvPr id="15362" name="Rectangle 2"/>
          <p:cNvSpPr>
            <a:spLocks noGrp="1" noChangeArrowheads="1"/>
          </p:cNvSpPr>
          <p:nvPr>
            <p:ph type="ctrTitle" idx="4294967295"/>
          </p:nvPr>
        </p:nvSpPr>
        <p:spPr>
          <a:xfrm>
            <a:off x="539552" y="1"/>
            <a:ext cx="7380486" cy="483518"/>
          </a:xfrm>
        </p:spPr>
        <p:txBody>
          <a:bodyPr/>
          <a:lstStyle/>
          <a:p>
            <a:pPr algn="ctr" eaLnBrk="1" hangingPunct="1"/>
            <a:r>
              <a:rPr lang="en-US" sz="2800" dirty="0">
                <a:solidFill>
                  <a:srgbClr val="0070C0"/>
                </a:solidFill>
                <a:latin typeface="+mn-lt"/>
              </a:rPr>
              <a:t>Jean </a:t>
            </a:r>
            <a:r>
              <a:rPr lang="en-US" sz="2800" dirty="0" err="1">
                <a:solidFill>
                  <a:srgbClr val="0070C0"/>
                </a:solidFill>
                <a:latin typeface="+mn-lt"/>
              </a:rPr>
              <a:t>Baptiste</a:t>
            </a:r>
            <a:r>
              <a:rPr lang="en-US" sz="2800" dirty="0">
                <a:solidFill>
                  <a:srgbClr val="0070C0"/>
                </a:solidFill>
                <a:latin typeface="+mn-lt"/>
              </a:rPr>
              <a:t> Joseph Fourier (1768-1830)</a:t>
            </a:r>
          </a:p>
        </p:txBody>
      </p:sp>
      <p:pic>
        <p:nvPicPr>
          <p:cNvPr id="15364" name="Picture 4" descr="J.B.J. Fourier (public domain image)"/>
          <p:cNvPicPr>
            <a:picLocks noChangeAspect="1" noChangeArrowheads="1"/>
          </p:cNvPicPr>
          <p:nvPr/>
        </p:nvPicPr>
        <p:blipFill>
          <a:blip r:embed="rId3" cstate="print"/>
          <a:srcRect/>
          <a:stretch>
            <a:fillRect/>
          </a:stretch>
        </p:blipFill>
        <p:spPr bwMode="auto">
          <a:xfrm>
            <a:off x="6084168" y="1347614"/>
            <a:ext cx="2764476" cy="2534022"/>
          </a:xfrm>
          <a:prstGeom prst="rect">
            <a:avLst/>
          </a:prstGeom>
          <a:noFill/>
          <a:ln w="9525">
            <a:noFill/>
            <a:miter lim="800000"/>
            <a:headEnd/>
            <a:tailEnd/>
          </a:ln>
        </p:spPr>
      </p:pic>
      <p:sp>
        <p:nvSpPr>
          <p:cNvPr id="15365" name="Rectangle 5"/>
          <p:cNvSpPr>
            <a:spLocks noChangeArrowheads="1"/>
          </p:cNvSpPr>
          <p:nvPr/>
        </p:nvSpPr>
        <p:spPr bwMode="auto">
          <a:xfrm>
            <a:off x="609600" y="514350"/>
            <a:ext cx="7848600" cy="57150"/>
          </a:xfrm>
          <a:prstGeom prst="rect">
            <a:avLst/>
          </a:prstGeom>
          <a:solidFill>
            <a:schemeClr val="tx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C6C452F5-A8F8-429B-AF34-EA5617796D98}" type="slidenum">
              <a:rPr lang="en-GB"/>
              <a:pPr>
                <a:defRPr/>
              </a:pPr>
              <a:t>197</a:t>
            </a:fld>
            <a:endParaRPr lang="en-GB"/>
          </a:p>
        </p:txBody>
      </p:sp>
      <p:sp>
        <p:nvSpPr>
          <p:cNvPr id="18434" name="Date Placeholder 1"/>
          <p:cNvSpPr>
            <a:spLocks noGrp="1"/>
          </p:cNvSpPr>
          <p:nvPr>
            <p:ph type="dt" sz="quarter" idx="4294967295"/>
          </p:nvPr>
        </p:nvSpPr>
        <p:spPr>
          <a:xfrm>
            <a:off x="0" y="4608513"/>
            <a:ext cx="1214438" cy="357187"/>
          </a:xfrm>
          <a:prstGeom prst="rect">
            <a:avLst/>
          </a:prstGeom>
          <a:noFill/>
        </p:spPr>
        <p:txBody>
          <a:bodyPr/>
          <a:lstStyle/>
          <a:p>
            <a:r>
              <a:rPr lang="en-US"/>
              <a:t>Sept 24, 2013</a:t>
            </a:r>
            <a:endParaRPr lang="en-GB"/>
          </a:p>
        </p:txBody>
      </p:sp>
      <p:sp>
        <p:nvSpPr>
          <p:cNvPr id="5" name="Rectangle 4"/>
          <p:cNvSpPr/>
          <p:nvPr/>
        </p:nvSpPr>
        <p:spPr>
          <a:xfrm>
            <a:off x="1691680" y="267494"/>
            <a:ext cx="6203941" cy="830997"/>
          </a:xfrm>
          <a:prstGeom prst="rect">
            <a:avLst/>
          </a:prstGeom>
          <a:noFill/>
        </p:spPr>
        <p:txBody>
          <a:bodyPr wrap="none">
            <a:spAutoFit/>
          </a:bodyPr>
          <a:lstStyle/>
          <a:p>
            <a:pPr algn="ctr">
              <a:defRPr/>
            </a:pPr>
            <a:r>
              <a:rPr lang="en-US" sz="4800" b="1" dirty="0">
                <a:ln w="31550" cmpd="sng">
                  <a:solidFill>
                    <a:schemeClr val="accent1">
                      <a:lumMod val="50000"/>
                    </a:schemeClr>
                  </a:solidFill>
                  <a:prstDash val="solid"/>
                </a:ln>
                <a:solidFill>
                  <a:srgbClr val="669900"/>
                </a:solidFill>
                <a:effectLst>
                  <a:outerShdw blurRad="41275" dist="12700" dir="12000000" algn="tl" rotWithShape="0">
                    <a:srgbClr val="000000">
                      <a:alpha val="40000"/>
                    </a:srgbClr>
                  </a:outerShdw>
                </a:effectLst>
                <a:latin typeface="+mn-lt"/>
              </a:rPr>
              <a:t>Fourier Transform</a:t>
            </a:r>
          </a:p>
        </p:txBody>
      </p:sp>
      <p:sp>
        <p:nvSpPr>
          <p:cNvPr id="18437" name="TextBox 5"/>
          <p:cNvSpPr txBox="1">
            <a:spLocks noChangeArrowheads="1"/>
          </p:cNvSpPr>
          <p:nvPr/>
        </p:nvSpPr>
        <p:spPr bwMode="auto">
          <a:xfrm>
            <a:off x="2051720" y="1419622"/>
            <a:ext cx="6520781" cy="2246769"/>
          </a:xfrm>
          <a:prstGeom prst="rect">
            <a:avLst/>
          </a:prstGeom>
          <a:noFill/>
          <a:ln w="9525">
            <a:noFill/>
            <a:miter lim="800000"/>
            <a:headEnd/>
            <a:tailEnd/>
          </a:ln>
        </p:spPr>
        <p:txBody>
          <a:bodyPr wrap="square">
            <a:spAutoFit/>
          </a:bodyPr>
          <a:lstStyle/>
          <a:p>
            <a:pPr algn="just"/>
            <a:r>
              <a:rPr lang="en-GB" sz="2800" dirty="0">
                <a:latin typeface="+mn-lt"/>
              </a:rPr>
              <a:t>Even functions that are not periodic (but whose area under the curve is finite) can be expressed as the integral of </a:t>
            </a:r>
            <a:r>
              <a:rPr lang="en-GB" sz="2800" dirty="0" err="1">
                <a:latin typeface="+mn-lt"/>
              </a:rPr>
              <a:t>sines</a:t>
            </a:r>
            <a:r>
              <a:rPr lang="en-GB" sz="2800" dirty="0">
                <a:latin typeface="+mn-lt"/>
              </a:rPr>
              <a:t> &amp;/or cosines multiplied by a weighting function.</a:t>
            </a:r>
          </a:p>
        </p:txBody>
      </p:sp>
      <p:pic>
        <p:nvPicPr>
          <p:cNvPr id="18438" name="Picture 2" descr="C:\Documents and Settings\SUPER\My Documents\My Pictures\Microsoft Clip Organizer\j0283590.gif"/>
          <p:cNvPicPr>
            <a:picLocks noChangeAspect="1" noChangeArrowheads="1" noCrop="1"/>
          </p:cNvPicPr>
          <p:nvPr/>
        </p:nvPicPr>
        <p:blipFill>
          <a:blip r:embed="rId3" cstate="print"/>
          <a:srcRect/>
          <a:stretch>
            <a:fillRect/>
          </a:stretch>
        </p:blipFill>
        <p:spPr bwMode="auto">
          <a:xfrm>
            <a:off x="5220072" y="3789759"/>
            <a:ext cx="1804987" cy="1353741"/>
          </a:xfrm>
          <a:prstGeom prst="rect">
            <a:avLst/>
          </a:prstGeom>
          <a:noFill/>
          <a:ln w="9525">
            <a:noFill/>
            <a:miter lim="800000"/>
            <a:headEnd/>
            <a:tailEnd/>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198</a:t>
            </a:fld>
            <a:endParaRPr lang="en"/>
          </a:p>
        </p:txBody>
      </p:sp>
      <p:pic>
        <p:nvPicPr>
          <p:cNvPr id="680962" name="Picture 2"/>
          <p:cNvPicPr>
            <a:picLocks noChangeAspect="1" noChangeArrowheads="1"/>
          </p:cNvPicPr>
          <p:nvPr/>
        </p:nvPicPr>
        <p:blipFill>
          <a:blip r:embed="rId2"/>
          <a:srcRect/>
          <a:stretch>
            <a:fillRect/>
          </a:stretch>
        </p:blipFill>
        <p:spPr bwMode="auto">
          <a:xfrm>
            <a:off x="1043608" y="0"/>
            <a:ext cx="3024068" cy="5143500"/>
          </a:xfrm>
          <a:prstGeom prst="rect">
            <a:avLst/>
          </a:prstGeom>
          <a:noFill/>
          <a:ln w="9525">
            <a:noFill/>
            <a:miter lim="800000"/>
            <a:headEnd/>
            <a:tailEnd/>
          </a:ln>
        </p:spPr>
      </p:pic>
      <p:sp>
        <p:nvSpPr>
          <p:cNvPr id="4" name="Rectangle 3"/>
          <p:cNvSpPr/>
          <p:nvPr/>
        </p:nvSpPr>
        <p:spPr>
          <a:xfrm>
            <a:off x="5292080" y="1059582"/>
            <a:ext cx="2664296" cy="2246769"/>
          </a:xfrm>
          <a:prstGeom prst="rect">
            <a:avLst/>
          </a:prstGeom>
        </p:spPr>
        <p:txBody>
          <a:bodyPr wrap="square">
            <a:spAutoFit/>
          </a:bodyPr>
          <a:lstStyle/>
          <a:p>
            <a:pPr algn="ctr"/>
            <a:r>
              <a:rPr lang="en-IN" sz="2800" dirty="0">
                <a:solidFill>
                  <a:srgbClr val="C00000"/>
                </a:solidFill>
                <a:latin typeface="+mn-lt"/>
              </a:rPr>
              <a:t>The function at</a:t>
            </a:r>
          </a:p>
          <a:p>
            <a:pPr algn="ctr"/>
            <a:r>
              <a:rPr lang="en-IN" sz="2800" dirty="0">
                <a:solidFill>
                  <a:srgbClr val="C00000"/>
                </a:solidFill>
                <a:latin typeface="+mn-lt"/>
              </a:rPr>
              <a:t>the bottom is the sum of the four functions above it.</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199</a:t>
            </a:fld>
            <a:endParaRPr lang="en"/>
          </a:p>
        </p:txBody>
      </p:sp>
      <p:pic>
        <p:nvPicPr>
          <p:cNvPr id="4" name="Picture 2"/>
          <p:cNvPicPr>
            <a:picLocks noChangeAspect="1" noChangeArrowheads="1"/>
          </p:cNvPicPr>
          <p:nvPr/>
        </p:nvPicPr>
        <p:blipFill>
          <a:blip r:embed="rId2" cstate="print"/>
          <a:srcRect/>
          <a:stretch>
            <a:fillRect/>
          </a:stretch>
        </p:blipFill>
        <p:spPr bwMode="auto">
          <a:xfrm>
            <a:off x="971600" y="80940"/>
            <a:ext cx="7398122" cy="506256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4" name="Google Shape;204;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10" name="TextBox 9"/>
          <p:cNvSpPr txBox="1"/>
          <p:nvPr/>
        </p:nvSpPr>
        <p:spPr>
          <a:xfrm>
            <a:off x="2051720" y="0"/>
            <a:ext cx="5112568" cy="584775"/>
          </a:xfrm>
          <a:prstGeom prst="rect">
            <a:avLst/>
          </a:prstGeom>
          <a:noFill/>
        </p:spPr>
        <p:txBody>
          <a:bodyPr wrap="square" rtlCol="0">
            <a:spAutoFit/>
          </a:bodyPr>
          <a:lstStyle/>
          <a:p>
            <a:pPr algn="ctr"/>
            <a:r>
              <a:rPr lang="en-IN" sz="3200" b="1" dirty="0">
                <a:solidFill>
                  <a:srgbClr val="C00000"/>
                </a:solidFill>
                <a:latin typeface="+mn-lt"/>
              </a:rPr>
              <a:t>Module I</a:t>
            </a:r>
          </a:p>
        </p:txBody>
      </p:sp>
      <p:sp>
        <p:nvSpPr>
          <p:cNvPr id="4" name="TextBox 3"/>
          <p:cNvSpPr txBox="1"/>
          <p:nvPr/>
        </p:nvSpPr>
        <p:spPr>
          <a:xfrm>
            <a:off x="395536" y="555526"/>
            <a:ext cx="8424936" cy="4093428"/>
          </a:xfrm>
          <a:prstGeom prst="rect">
            <a:avLst/>
          </a:prstGeom>
          <a:solidFill>
            <a:schemeClr val="accent3">
              <a:lumMod val="20000"/>
              <a:lumOff val="80000"/>
            </a:schemeClr>
          </a:solidFill>
        </p:spPr>
        <p:txBody>
          <a:bodyPr wrap="square" rtlCol="0">
            <a:spAutoFit/>
          </a:bodyPr>
          <a:lstStyle/>
          <a:p>
            <a:pPr>
              <a:spcAft>
                <a:spcPts val="1200"/>
              </a:spcAft>
            </a:pPr>
            <a:r>
              <a:rPr lang="en-US" sz="2000" b="1" dirty="0">
                <a:latin typeface="+mn-lt"/>
              </a:rPr>
              <a:t>Introduction and Fundamentals: </a:t>
            </a:r>
            <a:r>
              <a:rPr lang="en-US" sz="2000" dirty="0">
                <a:latin typeface="+mn-lt"/>
              </a:rPr>
              <a:t>Motivation and Perspective, Applications, Components of Image Processing System, Element of Visual Perception, A Simple Image Model, Sampling and Quantization, Some Basic Relationships between Pixels.</a:t>
            </a:r>
            <a:endParaRPr lang="en-IN" sz="2000" dirty="0">
              <a:latin typeface="+mn-lt"/>
            </a:endParaRPr>
          </a:p>
          <a:p>
            <a:pPr>
              <a:spcAft>
                <a:spcPts val="1200"/>
              </a:spcAft>
            </a:pPr>
            <a:r>
              <a:rPr lang="en-US" sz="2000" b="1" dirty="0">
                <a:latin typeface="+mn-lt"/>
              </a:rPr>
              <a:t>Intensity Transformations and Spatial Filtering: </a:t>
            </a:r>
            <a:r>
              <a:rPr lang="en-US" sz="2000" dirty="0">
                <a:latin typeface="+mn-lt"/>
              </a:rPr>
              <a:t>Introduction, Some Basic Intensity Transformation Functions, Histogram Processing, Histogram Equalization, Histogram Specification, Local Enhancement, Enhancement using Arithmetic/Logic Operations – Image Subtraction, Image Averaging, Basics of Spatial Filtering, Smoothing - Mean Filter, Order Statistics Filters, Sharpening – The </a:t>
            </a:r>
            <a:r>
              <a:rPr lang="en-US" sz="2000" dirty="0" err="1">
                <a:latin typeface="+mn-lt"/>
              </a:rPr>
              <a:t>Laplacian</a:t>
            </a:r>
            <a:r>
              <a:rPr lang="en-US" sz="2000" dirty="0">
                <a:latin typeface="+mn-lt"/>
              </a:rPr>
              <a:t>.</a:t>
            </a:r>
            <a:endParaRPr lang="en-IN" sz="2000" dirty="0">
              <a:latin typeface="+mn-lt"/>
            </a:endParaRPr>
          </a:p>
          <a:p>
            <a:pPr>
              <a:spcAft>
                <a:spcPts val="1200"/>
              </a:spcAft>
            </a:pPr>
            <a:r>
              <a:rPr lang="en-US" sz="2000" b="1" dirty="0">
                <a:latin typeface="+mn-lt"/>
              </a:rPr>
              <a:t>Filtering in the Frequency Domain: </a:t>
            </a:r>
            <a:r>
              <a:rPr lang="en-US" sz="2000" dirty="0">
                <a:latin typeface="+mn-lt"/>
              </a:rPr>
              <a:t>Fourier Transform and the Frequency Domain, Basis of Filtering in Frequency Domain</a:t>
            </a:r>
            <a:endParaRPr lang="en-IN" sz="200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1"/>
          <p:cNvSpPr>
            <a:spLocks noGrp="1"/>
          </p:cNvSpPr>
          <p:nvPr>
            <p:ph type="dt" sz="quarter" idx="4294967295"/>
          </p:nvPr>
        </p:nvSpPr>
        <p:spPr>
          <a:xfrm>
            <a:off x="0" y="4973323"/>
            <a:ext cx="2002464" cy="170177"/>
          </a:xfrm>
          <a:prstGeom prst="rect">
            <a:avLst/>
          </a:prstGeom>
          <a:noFill/>
        </p:spPr>
        <p:txBody>
          <a:bodyPr/>
          <a:lstStyle/>
          <a:p>
            <a:r>
              <a:rPr lang="en-US"/>
              <a:t>Jan 10, 2022</a:t>
            </a:r>
          </a:p>
        </p:txBody>
      </p:sp>
      <p:sp>
        <p:nvSpPr>
          <p:cNvPr id="8195" name="Slide Number Placeholder 3"/>
          <p:cNvSpPr>
            <a:spLocks noGrp="1"/>
          </p:cNvSpPr>
          <p:nvPr>
            <p:ph type="sldNum" sz="quarter" idx="12"/>
          </p:nvPr>
        </p:nvSpPr>
        <p:spPr>
          <a:noFill/>
        </p:spPr>
        <p:txBody>
          <a:bodyPr/>
          <a:lstStyle/>
          <a:p>
            <a:fld id="{DC400924-F267-4655-88FB-DA6E32551517}" type="slidenum">
              <a:rPr lang="en-US" smtClean="0"/>
              <a:pPr/>
              <a:t>20</a:t>
            </a:fld>
            <a:endParaRPr lang="en-US"/>
          </a:p>
        </p:txBody>
      </p:sp>
      <p:pic>
        <p:nvPicPr>
          <p:cNvPr id="8196" name="Picture 4"/>
          <p:cNvPicPr>
            <a:picLocks noChangeAspect="1" noChangeArrowheads="1"/>
          </p:cNvPicPr>
          <p:nvPr/>
        </p:nvPicPr>
        <p:blipFill>
          <a:blip r:embed="rId2" cstate="print"/>
          <a:srcRect r="19731"/>
          <a:stretch>
            <a:fillRect/>
          </a:stretch>
        </p:blipFill>
        <p:spPr bwMode="auto">
          <a:xfrm>
            <a:off x="4800601" y="1314450"/>
            <a:ext cx="3535363" cy="2755106"/>
          </a:xfrm>
          <a:prstGeom prst="rect">
            <a:avLst/>
          </a:prstGeom>
          <a:noFill/>
          <a:ln w="9525">
            <a:noFill/>
            <a:miter lim="800000"/>
            <a:headEnd/>
            <a:tailEnd/>
          </a:ln>
        </p:spPr>
      </p:pic>
      <p:sp>
        <p:nvSpPr>
          <p:cNvPr id="8197" name="Rectangle 5"/>
          <p:cNvSpPr>
            <a:spLocks noChangeArrowheads="1"/>
          </p:cNvSpPr>
          <p:nvPr/>
        </p:nvSpPr>
        <p:spPr bwMode="auto">
          <a:xfrm>
            <a:off x="1371601" y="303610"/>
            <a:ext cx="5486399" cy="432197"/>
          </a:xfrm>
          <a:prstGeom prst="rect">
            <a:avLst/>
          </a:prstGeom>
          <a:noFill/>
          <a:ln>
            <a:noFill/>
            <a:headEnd/>
            <a:tailEnd/>
          </a:ln>
        </p:spPr>
        <p:style>
          <a:lnRef idx="2">
            <a:schemeClr val="accent2"/>
          </a:lnRef>
          <a:fillRef idx="1">
            <a:schemeClr val="lt1"/>
          </a:fillRef>
          <a:effectRef idx="0">
            <a:schemeClr val="accent2"/>
          </a:effectRef>
          <a:fontRef idx="minor">
            <a:schemeClr val="dk1"/>
          </a:fontRef>
        </p:style>
        <p:txBody>
          <a:bodyPr wrap="none" anchor="ctr">
            <a:flatTx/>
          </a:bodyPr>
          <a:lstStyle/>
          <a:p>
            <a:pPr algn="ctr"/>
            <a:r>
              <a:rPr lang="en-US" sz="4000" dirty="0">
                <a:solidFill>
                  <a:schemeClr val="tx1"/>
                </a:solidFill>
              </a:rPr>
              <a:t>1. Cornea &amp; Sclera</a:t>
            </a:r>
          </a:p>
        </p:txBody>
      </p:sp>
      <p:sp>
        <p:nvSpPr>
          <p:cNvPr id="91143" name="Text Box 7"/>
          <p:cNvSpPr txBox="1">
            <a:spLocks noChangeArrowheads="1"/>
          </p:cNvSpPr>
          <p:nvPr/>
        </p:nvSpPr>
        <p:spPr bwMode="auto">
          <a:xfrm>
            <a:off x="323851" y="951310"/>
            <a:ext cx="4968875" cy="1508105"/>
          </a:xfrm>
          <a:prstGeom prst="rect">
            <a:avLst/>
          </a:prstGeom>
          <a:noFill/>
          <a:ln w="9525">
            <a:noFill/>
            <a:miter lim="800000"/>
            <a:headEnd/>
            <a:tailEnd/>
          </a:ln>
          <a:effectLst/>
        </p:spPr>
        <p:txBody>
          <a:bodyPr>
            <a:spAutoFit/>
          </a:bodyPr>
          <a:lstStyle/>
          <a:p>
            <a:pPr>
              <a:spcBef>
                <a:spcPct val="50000"/>
              </a:spcBef>
              <a:defRPr/>
            </a:pPr>
            <a:r>
              <a:rPr lang="en-US" sz="3200" b="1" dirty="0">
                <a:effectLst>
                  <a:outerShdw blurRad="38100" dist="38100" dir="2700000" algn="tl">
                    <a:srgbClr val="C0C0C0"/>
                  </a:outerShdw>
                </a:effectLst>
                <a:latin typeface="+mn-lt"/>
              </a:rPr>
              <a:t>Cornea</a:t>
            </a:r>
          </a:p>
          <a:p>
            <a:pPr>
              <a:spcBef>
                <a:spcPct val="50000"/>
              </a:spcBef>
              <a:buSzPct val="115000"/>
              <a:buFont typeface="Wingdings" pitchFamily="2" charset="2"/>
              <a:buChar char="§"/>
              <a:defRPr/>
            </a:pPr>
            <a:r>
              <a:rPr lang="en-US" sz="2000" dirty="0">
                <a:latin typeface="+mn-lt"/>
              </a:rPr>
              <a:t> Tough &amp; Transparent tissue </a:t>
            </a:r>
          </a:p>
          <a:p>
            <a:pPr>
              <a:spcBef>
                <a:spcPct val="50000"/>
              </a:spcBef>
              <a:buSzPct val="115000"/>
              <a:buFont typeface="Wingdings" pitchFamily="2" charset="2"/>
              <a:buChar char="§"/>
              <a:defRPr/>
            </a:pPr>
            <a:r>
              <a:rPr lang="en-US" sz="2000" dirty="0">
                <a:latin typeface="+mn-lt"/>
              </a:rPr>
              <a:t> Covers the anterior surface of the eye</a:t>
            </a:r>
          </a:p>
        </p:txBody>
      </p:sp>
      <p:sp>
        <p:nvSpPr>
          <p:cNvPr id="91144" name="Text Box 8"/>
          <p:cNvSpPr txBox="1">
            <a:spLocks noChangeArrowheads="1"/>
          </p:cNvSpPr>
          <p:nvPr/>
        </p:nvSpPr>
        <p:spPr bwMode="auto">
          <a:xfrm>
            <a:off x="381001" y="2628901"/>
            <a:ext cx="4968875" cy="2277547"/>
          </a:xfrm>
          <a:prstGeom prst="rect">
            <a:avLst/>
          </a:prstGeom>
          <a:noFill/>
          <a:ln w="9525">
            <a:noFill/>
            <a:miter lim="800000"/>
            <a:headEnd/>
            <a:tailEnd/>
          </a:ln>
          <a:effectLst/>
        </p:spPr>
        <p:txBody>
          <a:bodyPr>
            <a:spAutoFit/>
          </a:bodyPr>
          <a:lstStyle/>
          <a:p>
            <a:pPr>
              <a:spcBef>
                <a:spcPct val="50000"/>
              </a:spcBef>
              <a:defRPr/>
            </a:pPr>
            <a:r>
              <a:rPr lang="en-US" sz="3200" b="1" dirty="0">
                <a:effectLst>
                  <a:outerShdw blurRad="38100" dist="38100" dir="2700000" algn="tl">
                    <a:srgbClr val="C0C0C0"/>
                  </a:outerShdw>
                </a:effectLst>
                <a:latin typeface="+mn-lt"/>
              </a:rPr>
              <a:t>Sclera</a:t>
            </a:r>
          </a:p>
          <a:p>
            <a:pPr>
              <a:spcBef>
                <a:spcPct val="50000"/>
              </a:spcBef>
              <a:buSzPct val="115000"/>
              <a:buFont typeface="Wingdings" pitchFamily="2" charset="2"/>
              <a:buChar char="§"/>
              <a:defRPr/>
            </a:pPr>
            <a:r>
              <a:rPr lang="en-US" sz="2000" dirty="0">
                <a:latin typeface="+mn-lt"/>
              </a:rPr>
              <a:t> Continuous with cornea </a:t>
            </a:r>
          </a:p>
          <a:p>
            <a:pPr>
              <a:spcBef>
                <a:spcPct val="50000"/>
              </a:spcBef>
              <a:buSzPct val="115000"/>
              <a:buFont typeface="Wingdings" pitchFamily="2" charset="2"/>
              <a:buChar char="§"/>
              <a:defRPr/>
            </a:pPr>
            <a:r>
              <a:rPr lang="en-US" sz="2000" dirty="0">
                <a:latin typeface="+mn-lt"/>
              </a:rPr>
              <a:t> Opaque membrane </a:t>
            </a:r>
          </a:p>
          <a:p>
            <a:pPr>
              <a:spcBef>
                <a:spcPct val="50000"/>
              </a:spcBef>
              <a:buSzPct val="115000"/>
              <a:buFont typeface="Wingdings" pitchFamily="2" charset="2"/>
              <a:buChar char="§"/>
              <a:defRPr/>
            </a:pPr>
            <a:r>
              <a:rPr lang="en-US" sz="2000" dirty="0">
                <a:latin typeface="+mn-lt"/>
              </a:rPr>
              <a:t> Encloses the remainder of the optic globe</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200</a:t>
            </a:fld>
            <a:endParaRPr lang="en" dirty="0"/>
          </a:p>
        </p:txBody>
      </p:sp>
      <p:sp>
        <p:nvSpPr>
          <p:cNvPr id="5" name="Rectangle 4"/>
          <p:cNvSpPr/>
          <p:nvPr/>
        </p:nvSpPr>
        <p:spPr>
          <a:xfrm>
            <a:off x="4283968" y="65187"/>
            <a:ext cx="4608211" cy="5078313"/>
          </a:xfrm>
          <a:prstGeom prst="rect">
            <a:avLst/>
          </a:prstGeom>
          <a:noFill/>
        </p:spPr>
        <p:txBody>
          <a:bodyPr wrap="square">
            <a:spAutoFit/>
          </a:bodyPr>
          <a:lstStyle/>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Fourier Transform</a:t>
            </a:r>
          </a:p>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&amp;</a:t>
            </a:r>
          </a:p>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The Frequency Domain</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201</a:t>
            </a:fld>
            <a:endParaRPr lang="en"/>
          </a:p>
        </p:txBody>
      </p:sp>
      <p:sp>
        <p:nvSpPr>
          <p:cNvPr id="3" name="Rectangle 2"/>
          <p:cNvSpPr/>
          <p:nvPr/>
        </p:nvSpPr>
        <p:spPr>
          <a:xfrm>
            <a:off x="1187624" y="0"/>
            <a:ext cx="7056784" cy="954107"/>
          </a:xfrm>
          <a:prstGeom prst="rect">
            <a:avLst/>
          </a:prstGeom>
        </p:spPr>
        <p:txBody>
          <a:bodyPr wrap="square">
            <a:spAutoFit/>
          </a:bodyPr>
          <a:lstStyle/>
          <a:p>
            <a:pPr algn="ctr">
              <a:defRPr/>
            </a:pPr>
            <a:r>
              <a:rPr lang="en-GB" sz="2800" dirty="0">
                <a:solidFill>
                  <a:schemeClr val="accent2">
                    <a:lumMod val="75000"/>
                  </a:schemeClr>
                </a:solidFill>
                <a:effectLst>
                  <a:outerShdw blurRad="38100" dist="38100" dir="2700000" algn="tl">
                    <a:srgbClr val="000000">
                      <a:alpha val="43137"/>
                    </a:srgbClr>
                  </a:outerShdw>
                </a:effectLst>
                <a:latin typeface="+mn-lt"/>
              </a:rPr>
              <a:t>The One-Dimensional </a:t>
            </a:r>
            <a:br>
              <a:rPr lang="en-GB" sz="2800" dirty="0">
                <a:solidFill>
                  <a:schemeClr val="accent2">
                    <a:lumMod val="75000"/>
                  </a:schemeClr>
                </a:solidFill>
                <a:effectLst>
                  <a:outerShdw blurRad="38100" dist="38100" dir="2700000" algn="tl">
                    <a:srgbClr val="000000">
                      <a:alpha val="43137"/>
                    </a:srgbClr>
                  </a:outerShdw>
                </a:effectLst>
                <a:latin typeface="+mn-lt"/>
              </a:rPr>
            </a:br>
            <a:r>
              <a:rPr lang="en-GB" sz="2800" dirty="0">
                <a:solidFill>
                  <a:schemeClr val="accent2">
                    <a:lumMod val="75000"/>
                  </a:schemeClr>
                </a:solidFill>
                <a:effectLst>
                  <a:outerShdw blurRad="38100" dist="38100" dir="2700000" algn="tl">
                    <a:srgbClr val="000000">
                      <a:alpha val="43137"/>
                    </a:srgbClr>
                  </a:outerShdw>
                </a:effectLst>
                <a:latin typeface="+mn-lt"/>
              </a:rPr>
              <a:t> Fourier Transform  &amp; its Inverse</a:t>
            </a:r>
          </a:p>
        </p:txBody>
      </p:sp>
      <p:sp>
        <p:nvSpPr>
          <p:cNvPr id="4" name="TextBox 3"/>
          <p:cNvSpPr txBox="1"/>
          <p:nvPr/>
        </p:nvSpPr>
        <p:spPr>
          <a:xfrm>
            <a:off x="395536" y="915566"/>
            <a:ext cx="8424936" cy="830997"/>
          </a:xfrm>
          <a:prstGeom prst="rect">
            <a:avLst/>
          </a:prstGeom>
          <a:noFill/>
        </p:spPr>
        <p:txBody>
          <a:bodyPr wrap="square" rtlCol="0">
            <a:spAutoFit/>
          </a:bodyPr>
          <a:lstStyle/>
          <a:p>
            <a:r>
              <a:rPr lang="en-IN" sz="2400" dirty="0">
                <a:latin typeface="+mn-lt"/>
              </a:rPr>
              <a:t>Let f(x) be a continuous function of x.</a:t>
            </a:r>
          </a:p>
          <a:p>
            <a:r>
              <a:rPr lang="en-IN" sz="2400" dirty="0">
                <a:latin typeface="+mn-lt"/>
              </a:rPr>
              <a:t>The Fourier transform of f(x) is:  </a:t>
            </a:r>
          </a:p>
        </p:txBody>
      </p:sp>
      <p:pic>
        <p:nvPicPr>
          <p:cNvPr id="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83768" y="1643056"/>
            <a:ext cx="3890475" cy="928694"/>
          </a:xfrm>
          <a:prstGeom prst="rect">
            <a:avLst/>
          </a:prstGeom>
          <a:noFill/>
        </p:spPr>
      </p:pic>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75856" y="2507152"/>
            <a:ext cx="5220766" cy="928694"/>
          </a:xfrm>
          <a:prstGeom prst="rect">
            <a:avLst/>
          </a:prstGeom>
          <a:noFill/>
        </p:spPr>
      </p:pic>
      <p:sp>
        <p:nvSpPr>
          <p:cNvPr id="7" name="TextBox 6"/>
          <p:cNvSpPr txBox="1"/>
          <p:nvPr/>
        </p:nvSpPr>
        <p:spPr>
          <a:xfrm>
            <a:off x="755576" y="3435846"/>
            <a:ext cx="5786478" cy="461665"/>
          </a:xfrm>
          <a:prstGeom prst="rect">
            <a:avLst/>
          </a:prstGeom>
          <a:solidFill>
            <a:srgbClr val="FDAFA9"/>
          </a:solidFill>
        </p:spPr>
        <p:txBody>
          <a:bodyPr wrap="square" rtlCol="0">
            <a:spAutoFit/>
          </a:bodyPr>
          <a:lstStyle/>
          <a:p>
            <a:r>
              <a:rPr lang="en-IN" sz="2400" dirty="0">
                <a:latin typeface="+mn-lt"/>
              </a:rPr>
              <a:t>The inverse Fourier transform of f(x) is:  </a:t>
            </a:r>
          </a:p>
        </p:txBody>
      </p:sp>
      <p:pic>
        <p:nvPicPr>
          <p:cNvPr id="8"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699792" y="3939902"/>
            <a:ext cx="3727326" cy="928694"/>
          </a:xfrm>
          <a:prstGeom prst="rect">
            <a:avLst/>
          </a:prstGeom>
          <a:solidFill>
            <a:srgbClr val="FDAFA9"/>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202</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sp>
        <p:nvSpPr>
          <p:cNvPr id="7270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2707" name="Picture 3"/>
          <p:cNvPicPr>
            <a:picLocks noChangeAspect="1" noChangeArrowheads="1"/>
          </p:cNvPicPr>
          <p:nvPr/>
        </p:nvPicPr>
        <p:blipFill>
          <a:blip r:embed="rId3" cstate="print"/>
          <a:srcRect/>
          <a:stretch>
            <a:fillRect/>
          </a:stretch>
        </p:blipFill>
        <p:spPr bwMode="auto">
          <a:xfrm>
            <a:off x="2051720" y="0"/>
            <a:ext cx="4103888" cy="2376264"/>
          </a:xfrm>
          <a:prstGeom prst="rect">
            <a:avLst/>
          </a:prstGeom>
          <a:noFill/>
          <a:ln w="9525">
            <a:noFill/>
            <a:miter lim="800000"/>
            <a:headEnd/>
            <a:tailEnd/>
          </a:ln>
          <a:effectLst/>
        </p:spPr>
      </p:pic>
      <p:sp>
        <p:nvSpPr>
          <p:cNvPr id="8" name="TextBox 7"/>
          <p:cNvSpPr txBox="1"/>
          <p:nvPr/>
        </p:nvSpPr>
        <p:spPr>
          <a:xfrm>
            <a:off x="5724128" y="339502"/>
            <a:ext cx="2268916" cy="1384995"/>
          </a:xfrm>
          <a:prstGeom prst="rect">
            <a:avLst/>
          </a:prstGeom>
          <a:noFill/>
        </p:spPr>
        <p:txBody>
          <a:bodyPr wrap="square" rtlCol="0">
            <a:spAutoFit/>
          </a:bodyPr>
          <a:lstStyle/>
          <a:p>
            <a:pPr algn="ctr"/>
            <a:r>
              <a:rPr lang="en-IN" sz="2800" dirty="0">
                <a:solidFill>
                  <a:srgbClr val="C00000"/>
                </a:solidFill>
                <a:latin typeface="+mn-lt"/>
              </a:rPr>
              <a:t>Find its Fourier Transform.</a:t>
            </a:r>
          </a:p>
        </p:txBody>
      </p:sp>
      <p:sp>
        <p:nvSpPr>
          <p:cNvPr id="72709" name="Rectangle 5"/>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270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59832" y="2715766"/>
            <a:ext cx="3752426" cy="696521"/>
          </a:xfrm>
          <a:prstGeom prst="rect">
            <a:avLst/>
          </a:prstGeom>
          <a:noFill/>
        </p:spPr>
      </p:pic>
      <p:sp>
        <p:nvSpPr>
          <p:cNvPr id="72711" name="Rectangle 7"/>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271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59832" y="3579862"/>
            <a:ext cx="3357586" cy="8914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2710"/>
                                        </p:tgtEl>
                                        <p:attrNameLst>
                                          <p:attrName>style.visibility</p:attrName>
                                        </p:attrNameLst>
                                      </p:cBhvr>
                                      <p:to>
                                        <p:strVal val="visible"/>
                                      </p:to>
                                    </p:set>
                                    <p:animEffect transition="in" filter="diamond(in)">
                                      <p:cBhvr>
                                        <p:cTn id="7" dur="2000"/>
                                        <p:tgtEl>
                                          <p:spTgt spid="7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203</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pic>
        <p:nvPicPr>
          <p:cNvPr id="4"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57356" y="535767"/>
            <a:ext cx="3357586" cy="891476"/>
          </a:xfrm>
          <a:prstGeom prst="rect">
            <a:avLst/>
          </a:prstGeom>
          <a:noFill/>
        </p:spPr>
      </p:pic>
      <p:sp>
        <p:nvSpPr>
          <p:cNvPr id="73730"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73732"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373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57356" y="1680598"/>
            <a:ext cx="3857652" cy="705911"/>
          </a:xfrm>
          <a:prstGeom prst="rect">
            <a:avLst/>
          </a:prstGeom>
          <a:noFill/>
        </p:spPr>
      </p:pic>
      <p:sp>
        <p:nvSpPr>
          <p:cNvPr id="73734" name="Rectangle 6"/>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3733"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57357" y="2639865"/>
            <a:ext cx="4321999" cy="589364"/>
          </a:xfrm>
          <a:prstGeom prst="rect">
            <a:avLst/>
          </a:prstGeom>
          <a:noFill/>
        </p:spPr>
      </p:pic>
      <p:sp>
        <p:nvSpPr>
          <p:cNvPr id="73736" name="Rectangle 8"/>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3735"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857356" y="3482585"/>
            <a:ext cx="5500726" cy="75009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blinds(horizontal)">
                                      <p:cBhvr>
                                        <p:cTn id="7" dur="500"/>
                                        <p:tgtEl>
                                          <p:spTgt spid="737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733"/>
                                        </p:tgtEl>
                                        <p:attrNameLst>
                                          <p:attrName>style.visibility</p:attrName>
                                        </p:attrNameLst>
                                      </p:cBhvr>
                                      <p:to>
                                        <p:strVal val="visible"/>
                                      </p:to>
                                    </p:set>
                                    <p:animEffect transition="in" filter="blinds(horizontal)">
                                      <p:cBhvr>
                                        <p:cTn id="12" dur="500"/>
                                        <p:tgtEl>
                                          <p:spTgt spid="737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3735"/>
                                        </p:tgtEl>
                                        <p:attrNameLst>
                                          <p:attrName>style.visibility</p:attrName>
                                        </p:attrNameLst>
                                      </p:cBhvr>
                                      <p:to>
                                        <p:strVal val="visible"/>
                                      </p:to>
                                    </p:set>
                                    <p:animEffect transition="in" filter="blinds(horizontal)">
                                      <p:cBhvr>
                                        <p:cTn id="17" dur="500"/>
                                        <p:tgtEl>
                                          <p:spTgt spid="7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204</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pic>
        <p:nvPicPr>
          <p:cNvPr id="4"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07704" y="483518"/>
            <a:ext cx="5500726" cy="750099"/>
          </a:xfrm>
          <a:prstGeom prst="rect">
            <a:avLst/>
          </a:prstGeom>
          <a:noFill/>
        </p:spPr>
      </p:pic>
      <p:sp>
        <p:nvSpPr>
          <p:cNvPr id="74754"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4753"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283968" y="1923678"/>
            <a:ext cx="2571768" cy="681818"/>
          </a:xfrm>
          <a:prstGeom prst="rect">
            <a:avLst/>
          </a:prstGeom>
          <a:noFill/>
        </p:spPr>
      </p:pic>
      <p:sp>
        <p:nvSpPr>
          <p:cNvPr id="7" name="TextBox 6"/>
          <p:cNvSpPr txBox="1"/>
          <p:nvPr/>
        </p:nvSpPr>
        <p:spPr>
          <a:xfrm>
            <a:off x="1000100" y="1607337"/>
            <a:ext cx="2214578" cy="1938992"/>
          </a:xfrm>
          <a:prstGeom prst="rect">
            <a:avLst/>
          </a:prstGeom>
          <a:noFill/>
        </p:spPr>
        <p:txBody>
          <a:bodyPr wrap="square" rtlCol="0">
            <a:spAutoFit/>
          </a:bodyPr>
          <a:lstStyle/>
          <a:p>
            <a:r>
              <a:rPr lang="en-IN" sz="2400" dirty="0">
                <a:latin typeface="+mn-lt"/>
              </a:rPr>
              <a:t>We know that</a:t>
            </a:r>
          </a:p>
          <a:p>
            <a:endParaRPr lang="en-IN" sz="2400" dirty="0">
              <a:latin typeface="+mn-lt"/>
            </a:endParaRPr>
          </a:p>
          <a:p>
            <a:endParaRPr lang="en-IN" sz="2400" dirty="0">
              <a:latin typeface="+mn-lt"/>
            </a:endParaRPr>
          </a:p>
          <a:p>
            <a:endParaRPr lang="en-IN" sz="2400" dirty="0">
              <a:latin typeface="+mn-lt"/>
            </a:endParaRPr>
          </a:p>
          <a:p>
            <a:r>
              <a:rPr lang="en-IN" sz="2400" dirty="0">
                <a:latin typeface="+mn-lt"/>
              </a:rPr>
              <a:t>Therefore,</a:t>
            </a:r>
          </a:p>
        </p:txBody>
      </p:sp>
      <p:sp>
        <p:nvSpPr>
          <p:cNvPr id="74756"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4755"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779912" y="3291830"/>
            <a:ext cx="3071834" cy="608747"/>
          </a:xfrm>
          <a:prstGeom prst="rect">
            <a:avLst/>
          </a:prstGeom>
          <a:noFill/>
        </p:spPr>
      </p:pic>
      <p:graphicFrame>
        <p:nvGraphicFramePr>
          <p:cNvPr id="12" name="Object 11"/>
          <p:cNvGraphicFramePr>
            <a:graphicFrameLocks noChangeAspect="1"/>
          </p:cNvGraphicFramePr>
          <p:nvPr/>
        </p:nvGraphicFramePr>
        <p:xfrm>
          <a:off x="4499992" y="4083918"/>
          <a:ext cx="2103984" cy="792088"/>
        </p:xfrm>
        <a:graphic>
          <a:graphicData uri="http://schemas.openxmlformats.org/presentationml/2006/ole">
            <mc:AlternateContent xmlns:mc="http://schemas.openxmlformats.org/markup-compatibility/2006">
              <mc:Choice xmlns:v="urn:schemas-microsoft-com:vml" Requires="v">
                <p:oleObj spid="_x0000_s681996" name="Equation" r:id="rId7" imgW="1079280" imgH="406080" progId="Equation.3">
                  <p:embed/>
                </p:oleObj>
              </mc:Choice>
              <mc:Fallback>
                <p:oleObj name="Equation" r:id="rId7" imgW="1079280" imgH="40608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9992" y="4083918"/>
                        <a:ext cx="2103984"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animEffect transition="in" filter="blinds(horizontal)">
                                      <p:cBhvr>
                                        <p:cTn id="7" dur="500"/>
                                        <p:tgtEl>
                                          <p:spTgt spid="747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205</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sp>
        <p:nvSpPr>
          <p:cNvPr id="4" name="TextBox 3"/>
          <p:cNvSpPr txBox="1"/>
          <p:nvPr/>
        </p:nvSpPr>
        <p:spPr>
          <a:xfrm>
            <a:off x="1187624" y="195486"/>
            <a:ext cx="4143404" cy="461665"/>
          </a:xfrm>
          <a:prstGeom prst="rect">
            <a:avLst/>
          </a:prstGeom>
          <a:noFill/>
        </p:spPr>
        <p:txBody>
          <a:bodyPr wrap="square" rtlCol="0">
            <a:spAutoFit/>
          </a:bodyPr>
          <a:lstStyle/>
          <a:p>
            <a:r>
              <a:rPr lang="en-IN" sz="2400" dirty="0">
                <a:latin typeface="+mn-lt"/>
              </a:rPr>
              <a:t>A</a:t>
            </a:r>
            <a:r>
              <a:rPr lang="en-IN" sz="2400" i="1" dirty="0">
                <a:latin typeface="+mn-lt"/>
              </a:rPr>
              <a:t> </a:t>
            </a:r>
            <a:r>
              <a:rPr lang="en-IN" sz="2400" i="1" dirty="0" err="1">
                <a:latin typeface="+mn-lt"/>
              </a:rPr>
              <a:t>sinc</a:t>
            </a:r>
            <a:r>
              <a:rPr lang="en-IN" sz="2400" dirty="0">
                <a:latin typeface="+mn-lt"/>
              </a:rPr>
              <a:t>  function is defined as:</a:t>
            </a:r>
            <a:endParaRPr lang="en-IN" sz="2400" i="1" dirty="0">
              <a:latin typeface="+mn-lt"/>
            </a:endParaRPr>
          </a:p>
        </p:txBody>
      </p:sp>
      <p:sp>
        <p:nvSpPr>
          <p:cNvPr id="75778"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577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83768" y="771550"/>
            <a:ext cx="2571768" cy="582287"/>
          </a:xfrm>
          <a:prstGeom prst="rect">
            <a:avLst/>
          </a:prstGeom>
          <a:noFill/>
        </p:spPr>
      </p:pic>
      <p:sp>
        <p:nvSpPr>
          <p:cNvPr id="7" name="TextBox 6"/>
          <p:cNvSpPr txBox="1"/>
          <p:nvPr/>
        </p:nvSpPr>
        <p:spPr>
          <a:xfrm>
            <a:off x="1187624" y="3003798"/>
            <a:ext cx="6357982" cy="461665"/>
          </a:xfrm>
          <a:prstGeom prst="rect">
            <a:avLst/>
          </a:prstGeom>
          <a:noFill/>
        </p:spPr>
        <p:txBody>
          <a:bodyPr wrap="square" rtlCol="0">
            <a:spAutoFit/>
          </a:bodyPr>
          <a:lstStyle/>
          <a:p>
            <a:r>
              <a:rPr lang="en-IN" sz="2400" dirty="0">
                <a:latin typeface="+mn-lt"/>
              </a:rPr>
              <a:t>Therefore, we can write F(u) as:</a:t>
            </a:r>
          </a:p>
        </p:txBody>
      </p:sp>
      <p:sp>
        <p:nvSpPr>
          <p:cNvPr id="75780"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 name="TextBox 9"/>
          <p:cNvSpPr txBox="1"/>
          <p:nvPr/>
        </p:nvSpPr>
        <p:spPr>
          <a:xfrm>
            <a:off x="611560" y="1491630"/>
            <a:ext cx="7858180" cy="830997"/>
          </a:xfrm>
          <a:prstGeom prst="rect">
            <a:avLst/>
          </a:prstGeom>
          <a:noFill/>
        </p:spPr>
        <p:txBody>
          <a:bodyPr wrap="square" rtlCol="0">
            <a:spAutoFit/>
          </a:bodyPr>
          <a:lstStyle/>
          <a:p>
            <a:r>
              <a:rPr lang="en-IN" sz="2400" dirty="0">
                <a:latin typeface="+mn-lt"/>
              </a:rPr>
              <a:t>where  </a:t>
            </a:r>
            <a:r>
              <a:rPr lang="en-IN" sz="2400" i="1" dirty="0" err="1">
                <a:solidFill>
                  <a:srgbClr val="C00000"/>
                </a:solidFill>
                <a:latin typeface="+mn-lt"/>
              </a:rPr>
              <a:t>sinc</a:t>
            </a:r>
            <a:r>
              <a:rPr lang="en-IN" sz="2400" i="1" dirty="0">
                <a:solidFill>
                  <a:srgbClr val="C00000"/>
                </a:solidFill>
                <a:latin typeface="+mn-lt"/>
              </a:rPr>
              <a:t>(0) = 1 </a:t>
            </a:r>
            <a:r>
              <a:rPr lang="en-IN" sz="2400" i="1" dirty="0">
                <a:latin typeface="+mn-lt"/>
              </a:rPr>
              <a:t>&amp; </a:t>
            </a:r>
            <a:r>
              <a:rPr lang="en-IN" sz="2400" i="1" dirty="0" err="1">
                <a:solidFill>
                  <a:srgbClr val="C00000"/>
                </a:solidFill>
                <a:latin typeface="+mn-lt"/>
              </a:rPr>
              <a:t>sinc</a:t>
            </a:r>
            <a:r>
              <a:rPr lang="en-IN" sz="2400" i="1" dirty="0">
                <a:solidFill>
                  <a:srgbClr val="C00000"/>
                </a:solidFill>
                <a:latin typeface="+mn-lt"/>
              </a:rPr>
              <a:t>(m) = 0 </a:t>
            </a:r>
            <a:r>
              <a:rPr lang="en-IN" sz="2400" dirty="0">
                <a:solidFill>
                  <a:srgbClr val="C00000"/>
                </a:solidFill>
                <a:latin typeface="+mn-lt"/>
              </a:rPr>
              <a:t> </a:t>
            </a:r>
            <a:r>
              <a:rPr lang="en-IN" sz="2400" dirty="0">
                <a:latin typeface="+mn-lt"/>
              </a:rPr>
              <a:t>for all integer values of m.</a:t>
            </a:r>
          </a:p>
        </p:txBody>
      </p:sp>
      <p:sp>
        <p:nvSpPr>
          <p:cNvPr id="11" name="Rectangle 10"/>
          <p:cNvSpPr/>
          <p:nvPr/>
        </p:nvSpPr>
        <p:spPr>
          <a:xfrm>
            <a:off x="1475656" y="2355726"/>
            <a:ext cx="5786478" cy="15001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sin  0/ 0 is indeterminate. Therefore we use L Hospital’s rule &amp; get </a:t>
            </a:r>
            <a:r>
              <a:rPr lang="en-IN" sz="2800" dirty="0" err="1"/>
              <a:t>sinc</a:t>
            </a:r>
            <a:r>
              <a:rPr lang="en-IN" sz="2800" dirty="0"/>
              <a:t>(0) = 1</a:t>
            </a:r>
          </a:p>
        </p:txBody>
      </p:sp>
      <p:graphicFrame>
        <p:nvGraphicFramePr>
          <p:cNvPr id="683010" name="Object 2"/>
          <p:cNvGraphicFramePr>
            <a:graphicFrameLocks noChangeAspect="1"/>
          </p:cNvGraphicFramePr>
          <p:nvPr/>
        </p:nvGraphicFramePr>
        <p:xfrm>
          <a:off x="4211960" y="3507854"/>
          <a:ext cx="2673350" cy="1235075"/>
        </p:xfrm>
        <a:graphic>
          <a:graphicData uri="http://schemas.openxmlformats.org/presentationml/2006/ole">
            <mc:AlternateContent xmlns:mc="http://schemas.openxmlformats.org/markup-compatibility/2006">
              <mc:Choice xmlns:v="urn:schemas-microsoft-com:vml" Requires="v">
                <p:oleObj spid="_x0000_s683019" name="Equation" r:id="rId5" imgW="1371600" imgH="634680" progId="Equation.3">
                  <p:embed/>
                </p:oleObj>
              </mc:Choice>
              <mc:Fallback>
                <p:oleObj name="Equation" r:id="rId5" imgW="1371600" imgH="6346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0" y="3507854"/>
                        <a:ext cx="267335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83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1" grpId="1"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206</a:t>
            </a:fld>
            <a:endParaRPr lang="en" dirty="0"/>
          </a:p>
        </p:txBody>
      </p:sp>
      <p:pic>
        <p:nvPicPr>
          <p:cNvPr id="684034" name="Picture 2"/>
          <p:cNvPicPr>
            <a:picLocks noChangeAspect="1" noChangeArrowheads="1"/>
          </p:cNvPicPr>
          <p:nvPr/>
        </p:nvPicPr>
        <p:blipFill>
          <a:blip r:embed="rId2"/>
          <a:srcRect/>
          <a:stretch>
            <a:fillRect/>
          </a:stretch>
        </p:blipFill>
        <p:spPr bwMode="auto">
          <a:xfrm>
            <a:off x="1259632" y="195486"/>
            <a:ext cx="7128792" cy="2433327"/>
          </a:xfrm>
          <a:prstGeom prst="rect">
            <a:avLst/>
          </a:prstGeom>
          <a:noFill/>
          <a:ln w="9525">
            <a:noFill/>
            <a:miter lim="800000"/>
            <a:headEnd/>
            <a:tailEnd/>
          </a:ln>
        </p:spPr>
      </p:pic>
      <p:sp>
        <p:nvSpPr>
          <p:cNvPr id="4" name="Rectangle 3"/>
          <p:cNvSpPr/>
          <p:nvPr/>
        </p:nvSpPr>
        <p:spPr>
          <a:xfrm>
            <a:off x="683568" y="2931790"/>
            <a:ext cx="7704856" cy="1631216"/>
          </a:xfrm>
          <a:prstGeom prst="rect">
            <a:avLst/>
          </a:prstGeom>
        </p:spPr>
        <p:txBody>
          <a:bodyPr wrap="square">
            <a:spAutoFit/>
          </a:bodyPr>
          <a:lstStyle/>
          <a:p>
            <a:pPr marL="457200" indent="-457200">
              <a:buAutoNum type="alphaLcParenBoth"/>
            </a:pPr>
            <a:r>
              <a:rPr lang="en-US" sz="2000" dirty="0">
                <a:latin typeface="+mn-lt"/>
              </a:rPr>
              <a:t>A box function, </a:t>
            </a:r>
          </a:p>
          <a:p>
            <a:pPr marL="457200" indent="-457200">
              <a:buAutoNum type="alphaLcParenBoth"/>
            </a:pPr>
            <a:r>
              <a:rPr lang="en-US" sz="2000" dirty="0">
                <a:latin typeface="+mn-lt"/>
              </a:rPr>
              <a:t>its Fourier transform, </a:t>
            </a:r>
          </a:p>
          <a:p>
            <a:pPr marL="457200" indent="-457200">
              <a:buAutoNum type="alphaLcParenBoth"/>
            </a:pPr>
            <a:r>
              <a:rPr lang="en-US" sz="2000" dirty="0">
                <a:latin typeface="+mn-lt"/>
              </a:rPr>
              <a:t>its spectrum. All functions extend to infinity in both directions. Note the inverse relationship between the width, </a:t>
            </a:r>
            <a:r>
              <a:rPr lang="en-US" sz="2000" i="1" dirty="0">
                <a:latin typeface="+mn-lt"/>
              </a:rPr>
              <a:t>W, of the function and the zeros of the transform.</a:t>
            </a:r>
            <a:endParaRPr lang="en-IN" sz="2000" dirty="0">
              <a:latin typeface="+mn-lt"/>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207</a:t>
            </a:fld>
            <a:endParaRPr lang="en"/>
          </a:p>
        </p:txBody>
      </p:sp>
      <p:pic>
        <p:nvPicPr>
          <p:cNvPr id="4" name="Picture 2"/>
          <p:cNvPicPr>
            <a:picLocks noChangeAspect="1" noChangeArrowheads="1"/>
          </p:cNvPicPr>
          <p:nvPr/>
        </p:nvPicPr>
        <p:blipFill>
          <a:blip r:embed="rId3"/>
          <a:srcRect/>
          <a:stretch>
            <a:fillRect/>
          </a:stretch>
        </p:blipFill>
        <p:spPr bwMode="auto">
          <a:xfrm>
            <a:off x="1115616" y="0"/>
            <a:ext cx="7272808" cy="2482485"/>
          </a:xfrm>
          <a:prstGeom prst="rect">
            <a:avLst/>
          </a:prstGeom>
          <a:noFill/>
          <a:ln w="9525">
            <a:noFill/>
            <a:miter lim="800000"/>
            <a:headEnd/>
            <a:tailEnd/>
          </a:ln>
        </p:spPr>
      </p:pic>
      <p:graphicFrame>
        <p:nvGraphicFramePr>
          <p:cNvPr id="685058" name="Object 2"/>
          <p:cNvGraphicFramePr>
            <a:graphicFrameLocks noChangeAspect="1"/>
          </p:cNvGraphicFramePr>
          <p:nvPr/>
        </p:nvGraphicFramePr>
        <p:xfrm>
          <a:off x="755576" y="2355726"/>
          <a:ext cx="2697163" cy="420688"/>
        </p:xfrm>
        <a:graphic>
          <a:graphicData uri="http://schemas.openxmlformats.org/presentationml/2006/ole">
            <mc:AlternateContent xmlns:mc="http://schemas.openxmlformats.org/markup-compatibility/2006">
              <mc:Choice xmlns:v="urn:schemas-microsoft-com:vml" Requires="v">
                <p:oleObj spid="_x0000_s685067" name="Equation" r:id="rId4" imgW="1384200" imgH="215640" progId="Equation.3">
                  <p:embed/>
                </p:oleObj>
              </mc:Choice>
              <mc:Fallback>
                <p:oleObj name="Equation" r:id="rId4" imgW="1384200" imgH="215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2355726"/>
                        <a:ext cx="2697163"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5061" name="AutoShape 5"/>
          <p:cNvSpPr>
            <a:spLocks noChangeAspect="1" noChangeArrowheads="1" noTextEdit="1"/>
          </p:cNvSpPr>
          <p:nvPr/>
        </p:nvSpPr>
        <p:spPr bwMode="auto">
          <a:xfrm>
            <a:off x="3635375" y="2716213"/>
            <a:ext cx="3819525" cy="2114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063" name="Rectangle 7"/>
          <p:cNvSpPr>
            <a:spLocks noChangeArrowheads="1"/>
          </p:cNvSpPr>
          <p:nvPr/>
        </p:nvSpPr>
        <p:spPr bwMode="auto">
          <a:xfrm>
            <a:off x="4945063" y="2833688"/>
            <a:ext cx="9525" cy="18954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4" name="Rectangle 8"/>
          <p:cNvSpPr>
            <a:spLocks noChangeArrowheads="1"/>
          </p:cNvSpPr>
          <p:nvPr/>
        </p:nvSpPr>
        <p:spPr bwMode="auto">
          <a:xfrm>
            <a:off x="6478588" y="2833688"/>
            <a:ext cx="9525" cy="18954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5" name="Rectangle 9"/>
          <p:cNvSpPr>
            <a:spLocks noChangeArrowheads="1"/>
          </p:cNvSpPr>
          <p:nvPr/>
        </p:nvSpPr>
        <p:spPr bwMode="auto">
          <a:xfrm>
            <a:off x="3749675" y="3533776"/>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6" name="Rectangle 10"/>
          <p:cNvSpPr>
            <a:spLocks noChangeArrowheads="1"/>
          </p:cNvSpPr>
          <p:nvPr/>
        </p:nvSpPr>
        <p:spPr bwMode="auto">
          <a:xfrm>
            <a:off x="3749675" y="3924301"/>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7" name="Rectangle 11"/>
          <p:cNvSpPr>
            <a:spLocks noChangeArrowheads="1"/>
          </p:cNvSpPr>
          <p:nvPr/>
        </p:nvSpPr>
        <p:spPr bwMode="auto">
          <a:xfrm>
            <a:off x="3749675" y="4324351"/>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8" name="Rectangle 12"/>
          <p:cNvSpPr>
            <a:spLocks noChangeArrowheads="1"/>
          </p:cNvSpPr>
          <p:nvPr/>
        </p:nvSpPr>
        <p:spPr bwMode="auto">
          <a:xfrm>
            <a:off x="3744913" y="2833688"/>
            <a:ext cx="9525" cy="18954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69" name="Rectangle 13"/>
          <p:cNvSpPr>
            <a:spLocks noChangeArrowheads="1"/>
          </p:cNvSpPr>
          <p:nvPr/>
        </p:nvSpPr>
        <p:spPr bwMode="auto">
          <a:xfrm>
            <a:off x="7345363" y="2833688"/>
            <a:ext cx="9525" cy="18954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70" name="Rectangle 14"/>
          <p:cNvSpPr>
            <a:spLocks noChangeArrowheads="1"/>
          </p:cNvSpPr>
          <p:nvPr/>
        </p:nvSpPr>
        <p:spPr bwMode="auto">
          <a:xfrm>
            <a:off x="3749675" y="2828926"/>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71" name="Rectangle 15"/>
          <p:cNvSpPr>
            <a:spLocks noChangeArrowheads="1"/>
          </p:cNvSpPr>
          <p:nvPr/>
        </p:nvSpPr>
        <p:spPr bwMode="auto">
          <a:xfrm>
            <a:off x="3749675" y="4714876"/>
            <a:ext cx="3600450" cy="952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5072" name="Rectangle 16"/>
          <p:cNvSpPr>
            <a:spLocks noChangeArrowheads="1"/>
          </p:cNvSpPr>
          <p:nvPr/>
        </p:nvSpPr>
        <p:spPr bwMode="auto">
          <a:xfrm>
            <a:off x="4279900" y="3041651"/>
            <a:ext cx="23812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Arial Narrow"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5073" name="Rectangle 17"/>
          <p:cNvSpPr>
            <a:spLocks noChangeArrowheads="1"/>
          </p:cNvSpPr>
          <p:nvPr/>
        </p:nvSpPr>
        <p:spPr bwMode="auto">
          <a:xfrm>
            <a:off x="5518150" y="3041651"/>
            <a:ext cx="51435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Arial Narrow" pitchFamily="34" charset="0"/>
                <a:cs typeface="Arial" pitchFamily="34" charset="0"/>
              </a:rPr>
              <a:t>F(u)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5074" name="Rectangle 18"/>
          <p:cNvSpPr>
            <a:spLocks noChangeArrowheads="1"/>
          </p:cNvSpPr>
          <p:nvPr/>
        </p:nvSpPr>
        <p:spPr bwMode="auto">
          <a:xfrm>
            <a:off x="6635750" y="2889251"/>
            <a:ext cx="68580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Arial Narrow" pitchFamily="34" charset="0"/>
                <a:cs typeface="Arial" pitchFamily="34" charset="0"/>
              </a:rPr>
              <a:t>Value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5075" name="Rectangle 19"/>
          <p:cNvSpPr>
            <a:spLocks noChangeArrowheads="1"/>
          </p:cNvSpPr>
          <p:nvPr/>
        </p:nvSpPr>
        <p:spPr bwMode="auto">
          <a:xfrm>
            <a:off x="6588125" y="3194051"/>
            <a:ext cx="78105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Arial Narrow" pitchFamily="34" charset="0"/>
                <a:cs typeface="Arial" pitchFamily="34" charset="0"/>
              </a:rPr>
              <a:t>of F(u)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5076" name="Rectangle 20"/>
          <p:cNvSpPr>
            <a:spLocks noChangeArrowheads="1"/>
          </p:cNvSpPr>
          <p:nvPr/>
        </p:nvSpPr>
        <p:spPr bwMode="auto">
          <a:xfrm>
            <a:off x="4289425" y="3590926"/>
            <a:ext cx="219075"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Narrow"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nvGrpSpPr>
          <p:cNvPr id="38" name="Group 37"/>
          <p:cNvGrpSpPr/>
          <p:nvPr/>
        </p:nvGrpSpPr>
        <p:grpSpPr>
          <a:xfrm>
            <a:off x="5213350" y="3590926"/>
            <a:ext cx="1114425" cy="360363"/>
            <a:chOff x="5213350" y="3590926"/>
            <a:chExt cx="1114425" cy="360363"/>
          </a:xfrm>
        </p:grpSpPr>
        <p:sp>
          <p:nvSpPr>
            <p:cNvPr id="685077" name="Rectangle 21"/>
            <p:cNvSpPr>
              <a:spLocks noChangeArrowheads="1"/>
            </p:cNvSpPr>
            <p:nvPr/>
          </p:nvSpPr>
          <p:spPr bwMode="auto">
            <a:xfrm>
              <a:off x="5213350" y="3590926"/>
              <a:ext cx="504825"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Narrow" pitchFamily="34" charset="0"/>
                  <a:cs typeface="Arial" pitchFamily="34" charset="0"/>
                </a:rPr>
                <a:t>AW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5078" name="Rectangle 22"/>
            <p:cNvSpPr>
              <a:spLocks noChangeArrowheads="1"/>
            </p:cNvSpPr>
            <p:nvPr/>
          </p:nvSpPr>
          <p:spPr bwMode="auto">
            <a:xfrm>
              <a:off x="5594350" y="3590926"/>
              <a:ext cx="485775"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Narrow" pitchFamily="34" charset="0"/>
                  <a:cs typeface="Arial" pitchFamily="34" charset="0"/>
                </a:rPr>
                <a:t>sinc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5079" name="Rectangle 23"/>
            <p:cNvSpPr>
              <a:spLocks noChangeArrowheads="1"/>
            </p:cNvSpPr>
            <p:nvPr/>
          </p:nvSpPr>
          <p:spPr bwMode="auto">
            <a:xfrm>
              <a:off x="5965825" y="3590926"/>
              <a:ext cx="361950"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Narrow"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
        <p:nvSpPr>
          <p:cNvPr id="685080" name="Rectangle 24"/>
          <p:cNvSpPr>
            <a:spLocks noChangeArrowheads="1"/>
          </p:cNvSpPr>
          <p:nvPr/>
        </p:nvSpPr>
        <p:spPr bwMode="auto">
          <a:xfrm>
            <a:off x="6750050" y="3590926"/>
            <a:ext cx="447675" cy="3603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Narrow" pitchFamily="34" charset="0"/>
                <a:cs typeface="Arial" pitchFamily="34" charset="0"/>
              </a:rPr>
              <a:t>AW</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5081" name="Rectangle 25"/>
          <p:cNvSpPr>
            <a:spLocks noChangeArrowheads="1"/>
          </p:cNvSpPr>
          <p:nvPr/>
        </p:nvSpPr>
        <p:spPr bwMode="auto">
          <a:xfrm>
            <a:off x="4165600" y="3986213"/>
            <a:ext cx="4857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Narrow" pitchFamily="34" charset="0"/>
                <a:cs typeface="Arial" pitchFamily="34" charset="0"/>
              </a:rPr>
              <a:t>1/W</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nvGrpSpPr>
          <p:cNvPr id="41" name="Group 40"/>
          <p:cNvGrpSpPr/>
          <p:nvPr/>
        </p:nvGrpSpPr>
        <p:grpSpPr>
          <a:xfrm>
            <a:off x="5213350" y="3986213"/>
            <a:ext cx="1114425" cy="361950"/>
            <a:chOff x="5213350" y="3986213"/>
            <a:chExt cx="1114425" cy="361950"/>
          </a:xfrm>
        </p:grpSpPr>
        <p:grpSp>
          <p:nvGrpSpPr>
            <p:cNvPr id="39" name="Group 38"/>
            <p:cNvGrpSpPr/>
            <p:nvPr/>
          </p:nvGrpSpPr>
          <p:grpSpPr>
            <a:xfrm>
              <a:off x="5213350" y="3986213"/>
              <a:ext cx="866775" cy="361950"/>
              <a:chOff x="5213350" y="3986213"/>
              <a:chExt cx="866775" cy="361950"/>
            </a:xfrm>
          </p:grpSpPr>
          <p:sp>
            <p:nvSpPr>
              <p:cNvPr id="685082" name="Rectangle 26"/>
              <p:cNvSpPr>
                <a:spLocks noChangeArrowheads="1"/>
              </p:cNvSpPr>
              <p:nvPr/>
            </p:nvSpPr>
            <p:spPr bwMode="auto">
              <a:xfrm>
                <a:off x="5213350" y="3986213"/>
                <a:ext cx="50482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Narrow" pitchFamily="34" charset="0"/>
                    <a:cs typeface="Arial" pitchFamily="34" charset="0"/>
                  </a:rPr>
                  <a:t>AW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5083" name="Rectangle 27"/>
              <p:cNvSpPr>
                <a:spLocks noChangeArrowheads="1"/>
              </p:cNvSpPr>
              <p:nvPr/>
            </p:nvSpPr>
            <p:spPr bwMode="auto">
              <a:xfrm>
                <a:off x="5594350" y="3986213"/>
                <a:ext cx="4857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Narrow" pitchFamily="34" charset="0"/>
                    <a:cs typeface="Arial" pitchFamily="34" charset="0"/>
                  </a:rPr>
                  <a:t>sinc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
          <p:nvSpPr>
            <p:cNvPr id="685084" name="Rectangle 28"/>
            <p:cNvSpPr>
              <a:spLocks noChangeArrowheads="1"/>
            </p:cNvSpPr>
            <p:nvPr/>
          </p:nvSpPr>
          <p:spPr bwMode="auto">
            <a:xfrm>
              <a:off x="5965825" y="3986213"/>
              <a:ext cx="36195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Narrow" pitchFamily="34" charset="0"/>
                  <a:cs typeface="Arial" pitchFamily="34" charset="0"/>
                </a:rPr>
                <a:t>(1)</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
        <p:nvSpPr>
          <p:cNvPr id="685085" name="Rectangle 29"/>
          <p:cNvSpPr>
            <a:spLocks noChangeArrowheads="1"/>
          </p:cNvSpPr>
          <p:nvPr/>
        </p:nvSpPr>
        <p:spPr bwMode="auto">
          <a:xfrm>
            <a:off x="6854825" y="3986213"/>
            <a:ext cx="2190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Narrow" pitchFamily="34" charset="0"/>
                <a:cs typeface="Arial"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5086" name="Rectangle 30"/>
          <p:cNvSpPr>
            <a:spLocks noChangeArrowheads="1"/>
          </p:cNvSpPr>
          <p:nvPr/>
        </p:nvSpPr>
        <p:spPr bwMode="auto">
          <a:xfrm>
            <a:off x="4165600" y="4383088"/>
            <a:ext cx="4857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Narrow" pitchFamily="34" charset="0"/>
                <a:cs typeface="Arial" pitchFamily="34" charset="0"/>
              </a:rPr>
              <a:t>2/W</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nvGrpSpPr>
          <p:cNvPr id="40" name="Group 39"/>
          <p:cNvGrpSpPr/>
          <p:nvPr/>
        </p:nvGrpSpPr>
        <p:grpSpPr>
          <a:xfrm>
            <a:off x="5213350" y="4383088"/>
            <a:ext cx="1114425" cy="361950"/>
            <a:chOff x="5213350" y="4383088"/>
            <a:chExt cx="1114425" cy="361950"/>
          </a:xfrm>
        </p:grpSpPr>
        <p:sp>
          <p:nvSpPr>
            <p:cNvPr id="685087" name="Rectangle 31"/>
            <p:cNvSpPr>
              <a:spLocks noChangeArrowheads="1"/>
            </p:cNvSpPr>
            <p:nvPr/>
          </p:nvSpPr>
          <p:spPr bwMode="auto">
            <a:xfrm>
              <a:off x="5213350" y="4383088"/>
              <a:ext cx="50482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Narrow" pitchFamily="34" charset="0"/>
                  <a:cs typeface="Arial" pitchFamily="34" charset="0"/>
                </a:rPr>
                <a:t>AW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5088" name="Rectangle 32"/>
            <p:cNvSpPr>
              <a:spLocks noChangeArrowheads="1"/>
            </p:cNvSpPr>
            <p:nvPr/>
          </p:nvSpPr>
          <p:spPr bwMode="auto">
            <a:xfrm>
              <a:off x="5594350" y="4383088"/>
              <a:ext cx="4857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Narrow" pitchFamily="34" charset="0"/>
                  <a:cs typeface="Arial" pitchFamily="34" charset="0"/>
                </a:rPr>
                <a:t>sinc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5089" name="Rectangle 33"/>
            <p:cNvSpPr>
              <a:spLocks noChangeArrowheads="1"/>
            </p:cNvSpPr>
            <p:nvPr/>
          </p:nvSpPr>
          <p:spPr bwMode="auto">
            <a:xfrm>
              <a:off x="5965825" y="4383088"/>
              <a:ext cx="361950"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Narrow"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
        <p:nvSpPr>
          <p:cNvPr id="685090" name="Rectangle 34"/>
          <p:cNvSpPr>
            <a:spLocks noChangeArrowheads="1"/>
          </p:cNvSpPr>
          <p:nvPr/>
        </p:nvSpPr>
        <p:spPr bwMode="auto">
          <a:xfrm>
            <a:off x="6854825" y="4383088"/>
            <a:ext cx="219075" cy="361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Narrow" pitchFamily="34" charset="0"/>
                <a:cs typeface="Arial"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508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0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50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50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5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81" grpId="0"/>
      <p:bldP spid="685085" grpId="0"/>
      <p:bldP spid="685086" grpId="0"/>
      <p:bldP spid="685090"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208</a:t>
            </a:fld>
            <a:endParaRPr lang="en"/>
          </a:p>
        </p:txBody>
      </p:sp>
      <p:pic>
        <p:nvPicPr>
          <p:cNvPr id="3" name="Picture 2"/>
          <p:cNvPicPr>
            <a:picLocks noChangeAspect="1" noChangeArrowheads="1"/>
          </p:cNvPicPr>
          <p:nvPr/>
        </p:nvPicPr>
        <p:blipFill>
          <a:blip r:embed="rId2"/>
          <a:srcRect/>
          <a:stretch>
            <a:fillRect/>
          </a:stretch>
        </p:blipFill>
        <p:spPr bwMode="auto">
          <a:xfrm>
            <a:off x="1475656" y="0"/>
            <a:ext cx="6696744" cy="2285853"/>
          </a:xfrm>
          <a:prstGeom prst="rect">
            <a:avLst/>
          </a:prstGeom>
          <a:noFill/>
          <a:ln w="9525">
            <a:noFill/>
            <a:miter lim="800000"/>
            <a:headEnd/>
            <a:tailEnd/>
          </a:ln>
        </p:spPr>
      </p:pic>
      <p:sp>
        <p:nvSpPr>
          <p:cNvPr id="4" name="Rectangle 3"/>
          <p:cNvSpPr/>
          <p:nvPr/>
        </p:nvSpPr>
        <p:spPr>
          <a:xfrm>
            <a:off x="467544" y="2158067"/>
            <a:ext cx="5904656" cy="2985433"/>
          </a:xfrm>
          <a:prstGeom prst="rect">
            <a:avLst/>
          </a:prstGeom>
        </p:spPr>
        <p:txBody>
          <a:bodyPr wrap="square">
            <a:spAutoFit/>
          </a:bodyPr>
          <a:lstStyle/>
          <a:p>
            <a:pPr marL="361950" indent="-361950">
              <a:spcAft>
                <a:spcPts val="1200"/>
              </a:spcAft>
              <a:buClr>
                <a:srgbClr val="FF0066"/>
              </a:buClr>
              <a:buFont typeface="Georgia" pitchFamily="18" charset="0"/>
              <a:buChar char="◊"/>
            </a:pPr>
            <a:r>
              <a:rPr lang="en-US" sz="2400" dirty="0">
                <a:latin typeface="+mn-lt"/>
              </a:rPr>
              <a:t>The Fourier transform contains complex terms</a:t>
            </a:r>
          </a:p>
          <a:p>
            <a:pPr marL="361950" indent="-361950">
              <a:spcAft>
                <a:spcPts val="1200"/>
              </a:spcAft>
              <a:buClr>
                <a:srgbClr val="FF0066"/>
              </a:buClr>
              <a:buFont typeface="Georgia" pitchFamily="18" charset="0"/>
              <a:buChar char="◊"/>
            </a:pPr>
            <a:r>
              <a:rPr lang="en-US" sz="2400" dirty="0">
                <a:latin typeface="+mn-lt"/>
              </a:rPr>
              <a:t>Customary for display purposes to work with the magnitude of the transform (a real quantity)</a:t>
            </a:r>
          </a:p>
          <a:p>
            <a:pPr marL="361950" indent="-361950">
              <a:spcAft>
                <a:spcPts val="1200"/>
              </a:spcAft>
              <a:buClr>
                <a:srgbClr val="FF0066"/>
              </a:buClr>
              <a:buFont typeface="Georgia" pitchFamily="18" charset="0"/>
              <a:buChar char="◊"/>
            </a:pPr>
            <a:r>
              <a:rPr lang="en-US" sz="2400" dirty="0">
                <a:latin typeface="+mn-lt"/>
              </a:rPr>
              <a:t>This is called the </a:t>
            </a:r>
            <a:r>
              <a:rPr lang="en-US" sz="2400" i="1" dirty="0">
                <a:solidFill>
                  <a:srgbClr val="C00000"/>
                </a:solidFill>
                <a:latin typeface="+mn-lt"/>
              </a:rPr>
              <a:t>Fourier spectrum or the </a:t>
            </a:r>
            <a:r>
              <a:rPr lang="en-IN" sz="2400" i="1" dirty="0">
                <a:solidFill>
                  <a:srgbClr val="C00000"/>
                </a:solidFill>
                <a:latin typeface="+mn-lt"/>
              </a:rPr>
              <a:t>frequency spectrum</a:t>
            </a:r>
            <a:r>
              <a:rPr lang="en-IN" sz="2400" i="1" dirty="0">
                <a:latin typeface="+mn-lt"/>
              </a:rPr>
              <a:t>:</a:t>
            </a:r>
            <a:endParaRPr lang="en-IN" sz="2400" dirty="0">
              <a:latin typeface="+mn-lt"/>
            </a:endParaRPr>
          </a:p>
        </p:txBody>
      </p:sp>
      <p:pic>
        <p:nvPicPr>
          <p:cNvPr id="686082" name="Picture 2"/>
          <p:cNvPicPr>
            <a:picLocks noChangeAspect="1" noChangeArrowheads="1"/>
          </p:cNvPicPr>
          <p:nvPr/>
        </p:nvPicPr>
        <p:blipFill>
          <a:blip r:embed="rId3"/>
          <a:srcRect/>
          <a:stretch>
            <a:fillRect/>
          </a:stretch>
        </p:blipFill>
        <p:spPr bwMode="auto">
          <a:xfrm>
            <a:off x="5868144" y="2715766"/>
            <a:ext cx="3024336" cy="864096"/>
          </a:xfrm>
          <a:prstGeom prst="rect">
            <a:avLst/>
          </a:prstGeom>
          <a:noFill/>
          <a:ln w="9525">
            <a:noFill/>
            <a:miter lim="800000"/>
            <a:headEnd/>
            <a:tailEnd/>
          </a:ln>
        </p:spPr>
      </p:pic>
      <p:cxnSp>
        <p:nvCxnSpPr>
          <p:cNvPr id="7" name="Straight Arrow Connector 6"/>
          <p:cNvCxnSpPr/>
          <p:nvPr/>
        </p:nvCxnSpPr>
        <p:spPr>
          <a:xfrm flipH="1" flipV="1">
            <a:off x="6876256" y="2211710"/>
            <a:ext cx="360040" cy="57606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209</a:t>
            </a:fld>
            <a:endParaRPr lang="en"/>
          </a:p>
        </p:txBody>
      </p:sp>
      <p:pic>
        <p:nvPicPr>
          <p:cNvPr id="5" name="Picture 4"/>
          <p:cNvPicPr>
            <a:picLocks noChangeAspect="1" noChangeArrowheads="1"/>
          </p:cNvPicPr>
          <p:nvPr/>
        </p:nvPicPr>
        <p:blipFill>
          <a:blip r:embed="rId2"/>
          <a:srcRect/>
          <a:stretch>
            <a:fillRect/>
          </a:stretch>
        </p:blipFill>
        <p:spPr bwMode="auto">
          <a:xfrm>
            <a:off x="1475656" y="0"/>
            <a:ext cx="6696744" cy="2285853"/>
          </a:xfrm>
          <a:prstGeom prst="rect">
            <a:avLst/>
          </a:prstGeom>
          <a:noFill/>
          <a:ln w="9525">
            <a:noFill/>
            <a:miter lim="800000"/>
            <a:headEnd/>
            <a:tailEnd/>
          </a:ln>
        </p:spPr>
      </p:pic>
      <p:sp>
        <p:nvSpPr>
          <p:cNvPr id="6" name="Rectangle 5"/>
          <p:cNvSpPr/>
          <p:nvPr/>
        </p:nvSpPr>
        <p:spPr>
          <a:xfrm>
            <a:off x="539552" y="2283718"/>
            <a:ext cx="8136904" cy="2708434"/>
          </a:xfrm>
          <a:prstGeom prst="rect">
            <a:avLst/>
          </a:prstGeom>
        </p:spPr>
        <p:txBody>
          <a:bodyPr wrap="square">
            <a:spAutoFit/>
          </a:bodyPr>
          <a:lstStyle/>
          <a:p>
            <a:pPr>
              <a:spcAft>
                <a:spcPts val="1200"/>
              </a:spcAft>
            </a:pPr>
            <a:r>
              <a:rPr lang="en-US" sz="2000" dirty="0">
                <a:latin typeface="+mn-lt"/>
              </a:rPr>
              <a:t>The key properties to note are</a:t>
            </a:r>
          </a:p>
          <a:p>
            <a:pPr marL="457200" indent="-457200">
              <a:spcAft>
                <a:spcPts val="1200"/>
              </a:spcAft>
              <a:buAutoNum type="arabicParenBoth"/>
            </a:pPr>
            <a:r>
              <a:rPr lang="en-US" sz="2000" dirty="0">
                <a:latin typeface="+mn-lt"/>
              </a:rPr>
              <a:t>The locations of the zeros of both </a:t>
            </a:r>
            <a:r>
              <a:rPr lang="en-US" sz="2000" i="1" dirty="0">
                <a:latin typeface="+mn-lt"/>
              </a:rPr>
              <a:t>F(m) and |F(m)| are</a:t>
            </a:r>
            <a:r>
              <a:rPr lang="en-US" sz="2000" i="1" dirty="0">
                <a:solidFill>
                  <a:srgbClr val="C00000"/>
                </a:solidFill>
                <a:latin typeface="+mn-lt"/>
              </a:rPr>
              <a:t> inversely proportional to the width, W</a:t>
            </a:r>
            <a:r>
              <a:rPr lang="en-US" sz="2000" i="1" dirty="0">
                <a:latin typeface="+mn-lt"/>
              </a:rPr>
              <a:t>, of the “box” </a:t>
            </a:r>
            <a:r>
              <a:rPr lang="en-US" sz="2000" dirty="0">
                <a:latin typeface="+mn-lt"/>
              </a:rPr>
              <a:t>function</a:t>
            </a:r>
          </a:p>
          <a:p>
            <a:pPr marL="457200" indent="-457200">
              <a:spcAft>
                <a:spcPts val="1200"/>
              </a:spcAft>
              <a:buAutoNum type="arabicParenBoth"/>
            </a:pPr>
            <a:r>
              <a:rPr lang="en-US" sz="2000" dirty="0">
                <a:latin typeface="+mn-lt"/>
              </a:rPr>
              <a:t>The height of the lobes decreases as a function of distance from the origin </a:t>
            </a:r>
            <a:r>
              <a:rPr lang="en-US" sz="2000" dirty="0">
                <a:solidFill>
                  <a:srgbClr val="0070C0"/>
                </a:solidFill>
                <a:latin typeface="+mn-lt"/>
              </a:rPr>
              <a:t>(Why?)</a:t>
            </a:r>
          </a:p>
          <a:p>
            <a:pPr marL="457200" indent="-457200">
              <a:spcAft>
                <a:spcPts val="1200"/>
              </a:spcAft>
              <a:buFont typeface="Arial"/>
              <a:buAutoNum type="arabicParenBoth"/>
            </a:pPr>
            <a:r>
              <a:rPr lang="en-US" sz="2000" dirty="0">
                <a:latin typeface="+mn-lt"/>
              </a:rPr>
              <a:t>The function extends to infinity for both positive and negative values of m.</a:t>
            </a:r>
          </a:p>
        </p:txBody>
      </p:sp>
      <p:pic>
        <p:nvPicPr>
          <p:cNvPr id="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3528" y="339502"/>
            <a:ext cx="3071834" cy="608747"/>
          </a:xfrm>
          <a:prstGeom prst="rect">
            <a:avLst/>
          </a:prstGeom>
          <a:noFill/>
        </p:spPr>
      </p:pic>
      <p:sp>
        <p:nvSpPr>
          <p:cNvPr id="8" name="Oval 7"/>
          <p:cNvSpPr/>
          <p:nvPr/>
        </p:nvSpPr>
        <p:spPr>
          <a:xfrm>
            <a:off x="1619672" y="699542"/>
            <a:ext cx="428628" cy="28575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1"/>
          <p:cNvSpPr>
            <a:spLocks noGrp="1"/>
          </p:cNvSpPr>
          <p:nvPr>
            <p:ph type="dt" sz="quarter" idx="4294967295"/>
          </p:nvPr>
        </p:nvSpPr>
        <p:spPr>
          <a:xfrm>
            <a:off x="0" y="4973323"/>
            <a:ext cx="2002464" cy="170177"/>
          </a:xfrm>
          <a:prstGeom prst="rect">
            <a:avLst/>
          </a:prstGeom>
          <a:noFill/>
        </p:spPr>
        <p:txBody>
          <a:bodyPr/>
          <a:lstStyle/>
          <a:p>
            <a:r>
              <a:rPr lang="en-US"/>
              <a:t>Jan 10, 2022</a:t>
            </a:r>
          </a:p>
        </p:txBody>
      </p:sp>
      <p:sp>
        <p:nvSpPr>
          <p:cNvPr id="9219" name="Slide Number Placeholder 3"/>
          <p:cNvSpPr>
            <a:spLocks noGrp="1"/>
          </p:cNvSpPr>
          <p:nvPr>
            <p:ph type="sldNum" sz="quarter" idx="12"/>
          </p:nvPr>
        </p:nvSpPr>
        <p:spPr>
          <a:noFill/>
        </p:spPr>
        <p:txBody>
          <a:bodyPr/>
          <a:lstStyle/>
          <a:p>
            <a:fld id="{EE4BD99F-C2B6-4E07-AD00-BDCD561FC0EF}" type="slidenum">
              <a:rPr lang="en-US" smtClean="0"/>
              <a:pPr/>
              <a:t>21</a:t>
            </a:fld>
            <a:endParaRPr lang="en-US"/>
          </a:p>
        </p:txBody>
      </p:sp>
      <p:pic>
        <p:nvPicPr>
          <p:cNvPr id="9220" name="Picture 2"/>
          <p:cNvPicPr>
            <a:picLocks noChangeAspect="1" noChangeArrowheads="1"/>
          </p:cNvPicPr>
          <p:nvPr/>
        </p:nvPicPr>
        <p:blipFill>
          <a:blip r:embed="rId2" cstate="print"/>
          <a:srcRect r="19731"/>
          <a:stretch>
            <a:fillRect/>
          </a:stretch>
        </p:blipFill>
        <p:spPr bwMode="auto">
          <a:xfrm>
            <a:off x="5608638" y="195486"/>
            <a:ext cx="3535362" cy="2755106"/>
          </a:xfrm>
          <a:prstGeom prst="rect">
            <a:avLst/>
          </a:prstGeom>
          <a:noFill/>
          <a:ln w="9525">
            <a:noFill/>
            <a:miter lim="800000"/>
            <a:headEnd/>
            <a:tailEnd/>
          </a:ln>
        </p:spPr>
      </p:pic>
      <p:sp>
        <p:nvSpPr>
          <p:cNvPr id="9221" name="Rectangle 3"/>
          <p:cNvSpPr>
            <a:spLocks noChangeArrowheads="1"/>
          </p:cNvSpPr>
          <p:nvPr/>
        </p:nvSpPr>
        <p:spPr bwMode="auto">
          <a:xfrm>
            <a:off x="539750" y="141685"/>
            <a:ext cx="3575050" cy="432197"/>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anchor="b">
            <a:flatTx/>
          </a:bodyPr>
          <a:lstStyle/>
          <a:p>
            <a:pPr algn="ctr"/>
            <a:r>
              <a:rPr lang="en-US" sz="3600" dirty="0">
                <a:solidFill>
                  <a:schemeClr val="tx1"/>
                </a:solidFill>
              </a:rPr>
              <a:t>2. Choroid</a:t>
            </a:r>
          </a:p>
        </p:txBody>
      </p:sp>
      <p:sp>
        <p:nvSpPr>
          <p:cNvPr id="9222" name="Text Box 4"/>
          <p:cNvSpPr txBox="1">
            <a:spLocks noChangeArrowheads="1"/>
          </p:cNvSpPr>
          <p:nvPr/>
        </p:nvSpPr>
        <p:spPr bwMode="auto">
          <a:xfrm>
            <a:off x="323851" y="681038"/>
            <a:ext cx="5400277" cy="2868478"/>
          </a:xfrm>
          <a:prstGeom prst="rect">
            <a:avLst/>
          </a:prstGeom>
          <a:noFill/>
          <a:ln w="9525">
            <a:noFill/>
            <a:miter lim="800000"/>
            <a:headEnd/>
            <a:tailEnd/>
          </a:ln>
        </p:spPr>
        <p:txBody>
          <a:bodyPr wrap="square">
            <a:spAutoFit/>
          </a:bodyPr>
          <a:lstStyle/>
          <a:p>
            <a:pPr marL="361950" indent="-361950" eaLnBrk="1" hangingPunct="1">
              <a:spcBef>
                <a:spcPct val="20000"/>
              </a:spcBef>
              <a:buFontTx/>
              <a:buChar char="•"/>
            </a:pPr>
            <a:r>
              <a:rPr lang="en-US" sz="2200" dirty="0">
                <a:solidFill>
                  <a:srgbClr val="000000"/>
                </a:solidFill>
                <a:latin typeface="+mn-lt"/>
              </a:rPr>
              <a:t>Choroid contains blood vessels for eye nutrition; it is heavily pigmented to reduce extraneous light entrance and backscatter.</a:t>
            </a:r>
          </a:p>
          <a:p>
            <a:pPr marL="361950" indent="-361950" eaLnBrk="1" hangingPunct="1">
              <a:spcBef>
                <a:spcPct val="20000"/>
              </a:spcBef>
              <a:buFontTx/>
              <a:buChar char="•"/>
            </a:pPr>
            <a:r>
              <a:rPr lang="en-US" sz="2200" dirty="0">
                <a:solidFill>
                  <a:srgbClr val="000000"/>
                </a:solidFill>
                <a:latin typeface="+mn-lt"/>
              </a:rPr>
              <a:t>Divided into the </a:t>
            </a:r>
            <a:r>
              <a:rPr lang="en-US" sz="2200" dirty="0" err="1">
                <a:solidFill>
                  <a:srgbClr val="000000"/>
                </a:solidFill>
                <a:latin typeface="+mn-lt"/>
              </a:rPr>
              <a:t>ciliary</a:t>
            </a:r>
            <a:r>
              <a:rPr lang="en-US" sz="2200" dirty="0">
                <a:solidFill>
                  <a:srgbClr val="000000"/>
                </a:solidFill>
                <a:latin typeface="+mn-lt"/>
              </a:rPr>
              <a:t> body &amp; the iris diaphragm, which controls the amount of light that enters the pupil (2 mm ~ 8 mm).</a:t>
            </a:r>
          </a:p>
        </p:txBody>
      </p:sp>
      <p:sp>
        <p:nvSpPr>
          <p:cNvPr id="9223" name="Text Box 6"/>
          <p:cNvSpPr txBox="1">
            <a:spLocks noChangeArrowheads="1"/>
          </p:cNvSpPr>
          <p:nvPr/>
        </p:nvSpPr>
        <p:spPr bwMode="auto">
          <a:xfrm>
            <a:off x="468313" y="4030266"/>
            <a:ext cx="8424862" cy="307777"/>
          </a:xfrm>
          <a:prstGeom prst="rect">
            <a:avLst/>
          </a:prstGeom>
          <a:noFill/>
          <a:ln w="9525">
            <a:noFill/>
            <a:miter lim="800000"/>
            <a:headEnd/>
            <a:tailEnd/>
          </a:ln>
        </p:spPr>
        <p:txBody>
          <a:bodyPr>
            <a:spAutoFit/>
          </a:bodyPr>
          <a:lstStyle/>
          <a:p>
            <a:pPr>
              <a:spcBef>
                <a:spcPct val="50000"/>
              </a:spcBef>
            </a:pPr>
            <a:endParaRPr lang="en-US"/>
          </a:p>
        </p:txBody>
      </p:sp>
      <p:sp>
        <p:nvSpPr>
          <p:cNvPr id="9224" name="Rectangle 8"/>
          <p:cNvSpPr>
            <a:spLocks noChangeArrowheads="1"/>
          </p:cNvSpPr>
          <p:nvPr/>
        </p:nvSpPr>
        <p:spPr bwMode="auto">
          <a:xfrm>
            <a:off x="323528" y="3579862"/>
            <a:ext cx="8569325" cy="156363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flatTx/>
          </a:bodyPr>
          <a:lstStyle/>
          <a:p>
            <a:pPr marL="342900" indent="-342900" eaLnBrk="1" hangingPunct="1">
              <a:spcBef>
                <a:spcPct val="20000"/>
              </a:spcBef>
              <a:buFontTx/>
              <a:buChar char="•"/>
            </a:pPr>
            <a:r>
              <a:rPr lang="en-US" sz="2400" dirty="0">
                <a:solidFill>
                  <a:srgbClr val="000000"/>
                </a:solidFill>
              </a:rPr>
              <a:t>Lens made up of fibrous cells &amp; is suspended by fibers that attach it to the </a:t>
            </a:r>
            <a:r>
              <a:rPr lang="en-US" sz="2400" dirty="0" err="1">
                <a:solidFill>
                  <a:srgbClr val="000000"/>
                </a:solidFill>
              </a:rPr>
              <a:t>ciliary</a:t>
            </a:r>
            <a:r>
              <a:rPr lang="en-US" sz="2400" dirty="0">
                <a:solidFill>
                  <a:srgbClr val="000000"/>
                </a:solidFill>
              </a:rPr>
              <a:t> body.</a:t>
            </a:r>
          </a:p>
          <a:p>
            <a:pPr marL="342900" indent="-342900" eaLnBrk="1" hangingPunct="1">
              <a:spcBef>
                <a:spcPct val="20000"/>
              </a:spcBef>
              <a:buFontTx/>
              <a:buChar char="•"/>
            </a:pPr>
            <a:r>
              <a:rPr lang="en-US" sz="2400" dirty="0">
                <a:solidFill>
                  <a:srgbClr val="000000"/>
                </a:solidFill>
              </a:rPr>
              <a:t>It is slightly yellow and absorbs approx. 8%  of the visible light spectrum.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224"/>
                                        </p:tgtEl>
                                        <p:attrNameLst>
                                          <p:attrName>style.visibility</p:attrName>
                                        </p:attrNameLst>
                                      </p:cBhvr>
                                      <p:to>
                                        <p:strVal val="visible"/>
                                      </p:to>
                                    </p:set>
                                    <p:animEffect transition="in" filter="checkerboard(across)">
                                      <p:cBhvr>
                                        <p:cTn id="7"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210</a:t>
            </a:fld>
            <a:endParaRPr lang="en"/>
          </a:p>
        </p:txBody>
      </p:sp>
      <p:sp>
        <p:nvSpPr>
          <p:cNvPr id="3" name="Rectangle 2"/>
          <p:cNvSpPr/>
          <p:nvPr/>
        </p:nvSpPr>
        <p:spPr>
          <a:xfrm>
            <a:off x="1259632" y="0"/>
            <a:ext cx="6696744" cy="1200329"/>
          </a:xfrm>
          <a:prstGeom prst="rect">
            <a:avLst/>
          </a:prstGeom>
        </p:spPr>
        <p:txBody>
          <a:bodyPr wrap="square">
            <a:spAutoFit/>
          </a:bodyPr>
          <a:lstStyle/>
          <a:p>
            <a:pPr algn="ctr">
              <a:defRPr/>
            </a:pPr>
            <a: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The One-Dimensional </a:t>
            </a:r>
            <a:b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br>
            <a: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Discrete Fourier Transform  (DFT)</a:t>
            </a:r>
            <a:b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br>
            <a: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&amp; its Inverse</a:t>
            </a:r>
          </a:p>
        </p:txBody>
      </p:sp>
      <p:sp>
        <p:nvSpPr>
          <p:cNvPr id="4" name="TextBox 3"/>
          <p:cNvSpPr txBox="1"/>
          <p:nvPr/>
        </p:nvSpPr>
        <p:spPr>
          <a:xfrm>
            <a:off x="971600" y="1347614"/>
            <a:ext cx="7500937" cy="1200329"/>
          </a:xfrm>
          <a:prstGeom prst="rect">
            <a:avLst/>
          </a:prstGeom>
          <a:noFill/>
          <a:ln>
            <a:noFill/>
          </a:ln>
        </p:spPr>
        <p:txBody>
          <a:bodyPr>
            <a:spAutoFit/>
          </a:bodyPr>
          <a:lstStyle/>
          <a:p>
            <a:pPr algn="just">
              <a:defRPr/>
            </a:pPr>
            <a:r>
              <a:rPr lang="en-GB" sz="2400" dirty="0">
                <a:latin typeface="+mn-lt"/>
              </a:rPr>
              <a:t>The Fourier transform of a discrete function of one variable, f(x), x =  0, 1, …, M-1, is given by the following equation</a:t>
            </a:r>
          </a:p>
        </p:txBody>
      </p:sp>
      <p:pic>
        <p:nvPicPr>
          <p:cNvPr id="5"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14475" y="3062114"/>
            <a:ext cx="6824662" cy="1071562"/>
          </a:xfrm>
          <a:prstGeom prst="rect">
            <a:avLst/>
          </a:prstGeom>
          <a:noFill/>
          <a:ln w="9525">
            <a:noFill/>
            <a:miter lim="800000"/>
            <a:headEnd/>
            <a:tailEnd/>
          </a:ln>
        </p:spPr>
      </p:pic>
      <p:grpSp>
        <p:nvGrpSpPr>
          <p:cNvPr id="6" name="Group 11"/>
          <p:cNvGrpSpPr>
            <a:grpSpLocks/>
          </p:cNvGrpSpPr>
          <p:nvPr/>
        </p:nvGrpSpPr>
        <p:grpSpPr bwMode="auto">
          <a:xfrm>
            <a:off x="971600" y="4276551"/>
            <a:ext cx="2481262" cy="400050"/>
            <a:chOff x="785786" y="4929198"/>
            <a:chExt cx="2481273" cy="400110"/>
          </a:xfrm>
        </p:grpSpPr>
        <p:pic>
          <p:nvPicPr>
            <p:cNvPr id="7"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5984" y="4929198"/>
              <a:ext cx="981075" cy="381000"/>
            </a:xfrm>
            <a:prstGeom prst="rect">
              <a:avLst/>
            </a:prstGeom>
            <a:noFill/>
            <a:ln w="9525">
              <a:noFill/>
              <a:miter lim="800000"/>
              <a:headEnd/>
              <a:tailEnd/>
            </a:ln>
          </p:spPr>
        </p:pic>
        <p:sp>
          <p:nvSpPr>
            <p:cNvPr id="8" name="TextBox 7"/>
            <p:cNvSpPr txBox="1"/>
            <p:nvPr/>
          </p:nvSpPr>
          <p:spPr>
            <a:xfrm>
              <a:off x="785786" y="4929198"/>
              <a:ext cx="1428756" cy="400110"/>
            </a:xfrm>
            <a:prstGeom prst="rect">
              <a:avLst/>
            </a:prstGeom>
            <a:noFill/>
          </p:spPr>
          <p:txBody>
            <a:bodyPr>
              <a:spAutoFit/>
            </a:bodyPr>
            <a:lstStyle/>
            <a:p>
              <a:pPr algn="r">
                <a:defRPr/>
              </a:pPr>
              <a:r>
                <a:rPr lang="en-GB" sz="2000" dirty="0">
                  <a:latin typeface="+mn-lt"/>
                </a:rPr>
                <a:t>where</a:t>
              </a:r>
            </a:p>
          </p:txBody>
        </p:sp>
      </p:gr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211</a:t>
            </a:fld>
            <a:endParaRPr lang="en"/>
          </a:p>
        </p:txBody>
      </p:sp>
      <p:sp>
        <p:nvSpPr>
          <p:cNvPr id="3" name="Rectangle 2"/>
          <p:cNvSpPr/>
          <p:nvPr/>
        </p:nvSpPr>
        <p:spPr>
          <a:xfrm>
            <a:off x="1259632" y="267494"/>
            <a:ext cx="6696744" cy="1569660"/>
          </a:xfrm>
          <a:prstGeom prst="rect">
            <a:avLst/>
          </a:prstGeom>
        </p:spPr>
        <p:txBody>
          <a:bodyPr wrap="square">
            <a:spAutoFit/>
          </a:bodyPr>
          <a:lstStyle/>
          <a:p>
            <a:pPr algn="just">
              <a:defRPr/>
            </a:pPr>
            <a:r>
              <a:rPr lang="en-GB" sz="2400" dirty="0">
                <a:solidFill>
                  <a:schemeClr val="tx1"/>
                </a:solidFill>
                <a:latin typeface="+mn-lt"/>
              </a:rPr>
              <a:t>Conversely, given F(u), f(x) can be obtained by means of the </a:t>
            </a:r>
            <a:r>
              <a:rPr lang="en-GB" sz="2400" i="1" dirty="0">
                <a:solidFill>
                  <a:srgbClr val="C00000"/>
                </a:solidFill>
                <a:latin typeface="+mn-lt"/>
              </a:rPr>
              <a:t>inverse</a:t>
            </a:r>
            <a:r>
              <a:rPr lang="en-GB" sz="2400" dirty="0">
                <a:solidFill>
                  <a:srgbClr val="C00000"/>
                </a:solidFill>
                <a:latin typeface="+mn-lt"/>
              </a:rPr>
              <a:t> Fourier transform</a:t>
            </a:r>
            <a:r>
              <a:rPr lang="en-GB" sz="2400" dirty="0">
                <a:solidFill>
                  <a:schemeClr val="tx1"/>
                </a:solidFill>
                <a:latin typeface="+mn-lt"/>
              </a:rPr>
              <a:t>, i.e. we can obtain the original function back using the inverse DFT</a:t>
            </a:r>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1600" y="2211710"/>
            <a:ext cx="7381875" cy="1289050"/>
          </a:xfrm>
          <a:prstGeom prst="rect">
            <a:avLst/>
          </a:prstGeom>
          <a:noFill/>
          <a:ln w="9525">
            <a:noFill/>
            <a:miter lim="800000"/>
            <a:headEnd/>
            <a:tailEnd/>
          </a:ln>
        </p:spPr>
      </p:pic>
      <p:sp>
        <p:nvSpPr>
          <p:cNvPr id="5" name="Rectangle 4"/>
          <p:cNvSpPr/>
          <p:nvPr/>
        </p:nvSpPr>
        <p:spPr>
          <a:xfrm>
            <a:off x="971600" y="3939902"/>
            <a:ext cx="7560840" cy="830997"/>
          </a:xfrm>
          <a:prstGeom prst="rect">
            <a:avLst/>
          </a:prstGeom>
        </p:spPr>
        <p:txBody>
          <a:bodyPr wrap="square">
            <a:spAutoFit/>
          </a:bodyPr>
          <a:lstStyle/>
          <a:p>
            <a:pPr algn="ctr"/>
            <a:r>
              <a:rPr lang="en-IN" sz="2400" b="1" i="1" dirty="0">
                <a:solidFill>
                  <a:srgbClr val="0070C0"/>
                </a:solidFill>
                <a:latin typeface="+mn-lt"/>
              </a:rPr>
              <a:t>f (x)⇔ F(u) </a:t>
            </a:r>
            <a:br>
              <a:rPr lang="en-IN" sz="2400" b="1" i="1" dirty="0">
                <a:solidFill>
                  <a:srgbClr val="0070C0"/>
                </a:solidFill>
                <a:latin typeface="+mn-lt"/>
              </a:rPr>
            </a:br>
            <a:r>
              <a:rPr lang="en-IN" sz="2400" b="1" i="1" dirty="0">
                <a:solidFill>
                  <a:srgbClr val="0070C0"/>
                </a:solidFill>
                <a:latin typeface="+mn-lt"/>
              </a:rPr>
              <a:t>denotes a </a:t>
            </a:r>
            <a:r>
              <a:rPr lang="en-IN" sz="2400" b="1" dirty="0">
                <a:solidFill>
                  <a:srgbClr val="0070C0"/>
                </a:solidFill>
                <a:latin typeface="+mn-lt"/>
              </a:rPr>
              <a:t>Fourier transform pair.</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6414306E-2C85-4FDE-874C-A858666BDF33}" type="slidenum">
              <a:rPr lang="en-GB" smtClean="0"/>
              <a:pPr>
                <a:defRPr/>
              </a:pPr>
              <a:t>212</a:t>
            </a:fld>
            <a:endParaRPr lang="en-GB"/>
          </a:p>
        </p:txBody>
      </p:sp>
      <p:sp>
        <p:nvSpPr>
          <p:cNvPr id="23554" name="Date Placeholder 1"/>
          <p:cNvSpPr>
            <a:spLocks noGrp="1"/>
          </p:cNvSpPr>
          <p:nvPr>
            <p:ph type="dt" sz="quarter" idx="4294967295"/>
          </p:nvPr>
        </p:nvSpPr>
        <p:spPr>
          <a:xfrm>
            <a:off x="0" y="4608513"/>
            <a:ext cx="1214438" cy="357187"/>
          </a:xfrm>
          <a:prstGeom prst="rect">
            <a:avLst/>
          </a:prstGeom>
          <a:noFill/>
        </p:spPr>
        <p:txBody>
          <a:bodyPr/>
          <a:lstStyle/>
          <a:p>
            <a:r>
              <a:rPr lang="en-US"/>
              <a:t>Sept 24, 2013</a:t>
            </a:r>
            <a:endParaRPr lang="en-GB"/>
          </a:p>
        </p:txBody>
      </p:sp>
      <p:sp>
        <p:nvSpPr>
          <p:cNvPr id="5" name="TextBox 4"/>
          <p:cNvSpPr txBox="1"/>
          <p:nvPr/>
        </p:nvSpPr>
        <p:spPr>
          <a:xfrm>
            <a:off x="1835696" y="1232297"/>
            <a:ext cx="6522493" cy="3508653"/>
          </a:xfrm>
          <a:prstGeom prst="rect">
            <a:avLst/>
          </a:prstGeom>
          <a:noFill/>
        </p:spPr>
        <p:txBody>
          <a:bodyPr wrap="square">
            <a:spAutoFit/>
          </a:bodyPr>
          <a:lstStyle/>
          <a:p>
            <a:pPr>
              <a:spcAft>
                <a:spcPts val="1200"/>
              </a:spcAft>
              <a:defRPr/>
            </a:pPr>
            <a:r>
              <a:rPr lang="en-GB" sz="2400" b="1" dirty="0">
                <a:solidFill>
                  <a:srgbClr val="C00000"/>
                </a:solidFill>
                <a:latin typeface="+mj-lt"/>
              </a:rPr>
              <a:t>To compute F(u):</a:t>
            </a:r>
          </a:p>
          <a:p>
            <a:pPr marL="457200" indent="-457200">
              <a:spcAft>
                <a:spcPts val="1200"/>
              </a:spcAft>
              <a:buFont typeface="+mj-lt"/>
              <a:buAutoNum type="arabicPeriod"/>
              <a:defRPr/>
            </a:pPr>
            <a:r>
              <a:rPr lang="en-GB" sz="2400" dirty="0">
                <a:latin typeface="+mj-lt"/>
              </a:rPr>
              <a:t>Substitute u = 0 in the exponential term &amp; then sum for </a:t>
            </a:r>
            <a:r>
              <a:rPr lang="en-GB" sz="2400" i="1" dirty="0">
                <a:latin typeface="+mj-lt"/>
              </a:rPr>
              <a:t>all</a:t>
            </a:r>
            <a:r>
              <a:rPr lang="en-GB" sz="2400" dirty="0">
                <a:latin typeface="+mj-lt"/>
              </a:rPr>
              <a:t> values of x.</a:t>
            </a:r>
          </a:p>
          <a:p>
            <a:pPr marL="457200" indent="-457200">
              <a:spcAft>
                <a:spcPts val="1200"/>
              </a:spcAft>
              <a:buFont typeface="+mj-lt"/>
              <a:buAutoNum type="arabicPeriod"/>
              <a:defRPr/>
            </a:pPr>
            <a:r>
              <a:rPr lang="en-GB" sz="2400" dirty="0">
                <a:latin typeface="+mj-lt"/>
              </a:rPr>
              <a:t>Next substitute u = 1 in the exponential &amp; repeat the summation over all values of x.</a:t>
            </a:r>
          </a:p>
          <a:p>
            <a:pPr marL="457200" indent="-457200">
              <a:spcAft>
                <a:spcPts val="1200"/>
              </a:spcAft>
              <a:buFont typeface="+mj-lt"/>
              <a:buAutoNum type="arabicPeriod"/>
              <a:defRPr/>
            </a:pPr>
            <a:r>
              <a:rPr lang="en-GB" sz="2400" dirty="0">
                <a:latin typeface="+mj-lt"/>
              </a:rPr>
              <a:t>Repeat this process for all M values of u in order to obtain the complete Fourier transform.</a:t>
            </a:r>
          </a:p>
        </p:txBody>
      </p:sp>
      <p:pic>
        <p:nvPicPr>
          <p:cNvPr id="8"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331640" y="0"/>
            <a:ext cx="6824663" cy="107156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213</a:t>
            </a:fld>
            <a:endParaRPr lang="en"/>
          </a:p>
        </p:txBody>
      </p:sp>
      <p:pic>
        <p:nvPicPr>
          <p:cNvPr id="4"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85875" y="214313"/>
            <a:ext cx="6824663" cy="107156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5" name="TextBox 4"/>
          <p:cNvSpPr txBox="1"/>
          <p:nvPr/>
        </p:nvSpPr>
        <p:spPr>
          <a:xfrm>
            <a:off x="467544" y="1563638"/>
            <a:ext cx="8208912" cy="2985433"/>
          </a:xfrm>
          <a:prstGeom prst="rect">
            <a:avLst/>
          </a:prstGeom>
          <a:noFill/>
        </p:spPr>
        <p:txBody>
          <a:bodyPr wrap="square" rtlCol="0">
            <a:spAutoFit/>
          </a:bodyPr>
          <a:lstStyle/>
          <a:p>
            <a:pPr marL="361950" indent="-361950">
              <a:spcAft>
                <a:spcPts val="1200"/>
              </a:spcAft>
              <a:buClr>
                <a:srgbClr val="0070C0"/>
              </a:buClr>
              <a:buFont typeface="Georgia" pitchFamily="18" charset="0"/>
              <a:buChar char="◊"/>
            </a:pPr>
            <a:r>
              <a:rPr lang="en-US" sz="2400" dirty="0">
                <a:latin typeface="+mn-lt"/>
              </a:rPr>
              <a:t>Each term of the Fourier transform is composed of the </a:t>
            </a:r>
            <a:r>
              <a:rPr lang="en-US" sz="2400" dirty="0">
                <a:solidFill>
                  <a:srgbClr val="C00000"/>
                </a:solidFill>
                <a:latin typeface="+mn-lt"/>
              </a:rPr>
              <a:t>sum of all values of the function f(x)</a:t>
            </a:r>
          </a:p>
          <a:p>
            <a:pPr marL="361950" indent="-361950">
              <a:spcAft>
                <a:spcPts val="1200"/>
              </a:spcAft>
              <a:buClr>
                <a:srgbClr val="0070C0"/>
              </a:buClr>
              <a:buFont typeface="Georgia" pitchFamily="18" charset="0"/>
              <a:buChar char="◊"/>
            </a:pPr>
            <a:r>
              <a:rPr lang="en-US" sz="2400" dirty="0">
                <a:latin typeface="+mn-lt"/>
              </a:rPr>
              <a:t>The </a:t>
            </a:r>
            <a:r>
              <a:rPr lang="en-US" sz="2400" dirty="0">
                <a:solidFill>
                  <a:srgbClr val="C00000"/>
                </a:solidFill>
                <a:latin typeface="+mn-lt"/>
              </a:rPr>
              <a:t>domain</a:t>
            </a:r>
            <a:r>
              <a:rPr lang="en-US" sz="2400" dirty="0">
                <a:latin typeface="+mn-lt"/>
              </a:rPr>
              <a:t> (values of u) over which the </a:t>
            </a:r>
            <a:r>
              <a:rPr lang="en-US" sz="2400" dirty="0">
                <a:solidFill>
                  <a:srgbClr val="C00000"/>
                </a:solidFill>
                <a:latin typeface="+mn-lt"/>
              </a:rPr>
              <a:t>values of F(u) range </a:t>
            </a:r>
            <a:r>
              <a:rPr lang="en-US" sz="2400" dirty="0">
                <a:latin typeface="+mn-lt"/>
              </a:rPr>
              <a:t>is called the </a:t>
            </a:r>
            <a:r>
              <a:rPr lang="en-US" sz="2400" dirty="0">
                <a:solidFill>
                  <a:srgbClr val="C00000"/>
                </a:solidFill>
                <a:latin typeface="+mn-lt"/>
              </a:rPr>
              <a:t>Frequency domain </a:t>
            </a:r>
            <a:r>
              <a:rPr lang="en-US" sz="2400" dirty="0">
                <a:latin typeface="+mn-lt"/>
              </a:rPr>
              <a:t>because u determines the frequency components of the transform</a:t>
            </a:r>
          </a:p>
          <a:p>
            <a:pPr marL="361950" indent="-361950">
              <a:spcAft>
                <a:spcPts val="1200"/>
              </a:spcAft>
              <a:buClr>
                <a:srgbClr val="0070C0"/>
              </a:buClr>
              <a:buFont typeface="Georgia" pitchFamily="18" charset="0"/>
              <a:buChar char="◊"/>
            </a:pPr>
            <a:r>
              <a:rPr lang="en-US" sz="2400" dirty="0">
                <a:latin typeface="+mn-lt"/>
              </a:rPr>
              <a:t>Each of the M terms of F(u) are known as </a:t>
            </a:r>
            <a:r>
              <a:rPr lang="en-US" sz="2400" dirty="0">
                <a:solidFill>
                  <a:srgbClr val="C00000"/>
                </a:solidFill>
                <a:latin typeface="+mn-lt"/>
              </a:rPr>
              <a:t>Frequency Component </a:t>
            </a:r>
            <a:r>
              <a:rPr lang="en-US" sz="2400" dirty="0">
                <a:latin typeface="+mn-lt"/>
              </a:rPr>
              <a:t>of the transform</a:t>
            </a: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8015AEF-69DB-4B6E-9A3E-E7B62EAC4823}" type="slidenum">
              <a:rPr lang="en-GB" smtClean="0"/>
              <a:pPr>
                <a:defRPr/>
              </a:pPr>
              <a:t>214</a:t>
            </a:fld>
            <a:endParaRPr lang="en-GB"/>
          </a:p>
        </p:txBody>
      </p:sp>
      <p:sp>
        <p:nvSpPr>
          <p:cNvPr id="28674" name="Date Placeholder 1"/>
          <p:cNvSpPr>
            <a:spLocks noGrp="1"/>
          </p:cNvSpPr>
          <p:nvPr>
            <p:ph type="dt" sz="quarter" idx="4294967295"/>
          </p:nvPr>
        </p:nvSpPr>
        <p:spPr>
          <a:xfrm>
            <a:off x="0" y="4608513"/>
            <a:ext cx="1214438" cy="357187"/>
          </a:xfrm>
          <a:prstGeom prst="rect">
            <a:avLst/>
          </a:prstGeom>
          <a:noFill/>
        </p:spPr>
        <p:txBody>
          <a:bodyPr/>
          <a:lstStyle/>
          <a:p>
            <a:r>
              <a:rPr lang="en-US"/>
              <a:t>Sept 24, 2013</a:t>
            </a:r>
            <a:endParaRPr lang="en-GB"/>
          </a:p>
        </p:txBody>
      </p:sp>
      <p:sp>
        <p:nvSpPr>
          <p:cNvPr id="4" name="TextBox 3"/>
          <p:cNvSpPr txBox="1"/>
          <p:nvPr/>
        </p:nvSpPr>
        <p:spPr>
          <a:xfrm>
            <a:off x="0" y="160735"/>
            <a:ext cx="6000750" cy="461665"/>
          </a:xfrm>
          <a:prstGeom prst="rect">
            <a:avLst/>
          </a:prstGeom>
        </p:spPr>
        <p:style>
          <a:lnRef idx="1">
            <a:schemeClr val="accent5"/>
          </a:lnRef>
          <a:fillRef idx="3">
            <a:schemeClr val="accent5"/>
          </a:fillRef>
          <a:effectRef idx="2">
            <a:schemeClr val="accent5"/>
          </a:effectRef>
          <a:fontRef idx="minor">
            <a:schemeClr val="lt1"/>
          </a:fontRef>
        </p:style>
        <p:txBody>
          <a:bodyPr>
            <a:spAutoFit/>
          </a:bodyPr>
          <a:lstStyle/>
          <a:p>
            <a:pPr>
              <a:defRPr/>
            </a:pPr>
            <a:r>
              <a:rPr lang="en-GB" sz="2400" dirty="0">
                <a:solidFill>
                  <a:srgbClr val="002060"/>
                </a:solidFill>
              </a:rPr>
              <a:t>Example: A simple one-dimensional DFT</a:t>
            </a:r>
          </a:p>
        </p:txBody>
      </p:sp>
      <p:grpSp>
        <p:nvGrpSpPr>
          <p:cNvPr id="2" name="Group 6"/>
          <p:cNvGrpSpPr>
            <a:grpSpLocks/>
          </p:cNvGrpSpPr>
          <p:nvPr/>
        </p:nvGrpSpPr>
        <p:grpSpPr bwMode="auto">
          <a:xfrm>
            <a:off x="785814" y="803672"/>
            <a:ext cx="7572375" cy="3784997"/>
            <a:chOff x="785786" y="1071546"/>
            <a:chExt cx="7572428" cy="5047006"/>
          </a:xfrm>
        </p:grpSpPr>
        <p:pic>
          <p:nvPicPr>
            <p:cNvPr id="28681" name="Picture 3"/>
            <p:cNvPicPr>
              <a:picLocks noChangeAspect="1" noChangeArrowheads="1"/>
            </p:cNvPicPr>
            <p:nvPr/>
          </p:nvPicPr>
          <p:blipFill>
            <a:blip r:embed="rId3" cstate="print"/>
            <a:srcRect/>
            <a:stretch>
              <a:fillRect/>
            </a:stretch>
          </p:blipFill>
          <p:spPr bwMode="auto">
            <a:xfrm>
              <a:off x="785786" y="1071546"/>
              <a:ext cx="7572428" cy="5047006"/>
            </a:xfrm>
            <a:prstGeom prst="rect">
              <a:avLst/>
            </a:prstGeom>
            <a:noFill/>
            <a:ln w="9525">
              <a:noFill/>
              <a:miter lim="800000"/>
              <a:headEnd/>
              <a:tailEnd/>
            </a:ln>
          </p:spPr>
        </p:pic>
        <p:sp>
          <p:nvSpPr>
            <p:cNvPr id="6" name="Rectangle 5"/>
            <p:cNvSpPr/>
            <p:nvPr/>
          </p:nvSpPr>
          <p:spPr>
            <a:xfrm>
              <a:off x="6929454" y="1571642"/>
              <a:ext cx="857256" cy="2143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grpSp>
      <p:sp>
        <p:nvSpPr>
          <p:cNvPr id="8" name="TextBox 7"/>
          <p:cNvSpPr txBox="1"/>
          <p:nvPr/>
        </p:nvSpPr>
        <p:spPr>
          <a:xfrm>
            <a:off x="1115616" y="4620280"/>
            <a:ext cx="7429500" cy="523220"/>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gn="ctr">
              <a:defRPr/>
            </a:pPr>
            <a:r>
              <a:rPr lang="en-GB" sz="2800" dirty="0">
                <a:latin typeface="+mj-lt"/>
              </a:rPr>
              <a:t>Discrete Function &amp; it Fourier Spectrum</a:t>
            </a:r>
          </a:p>
        </p:txBody>
      </p:sp>
      <p:sp>
        <p:nvSpPr>
          <p:cNvPr id="11" name="Rectangle 10"/>
          <p:cNvSpPr/>
          <p:nvPr/>
        </p:nvSpPr>
        <p:spPr>
          <a:xfrm>
            <a:off x="4071934" y="803660"/>
            <a:ext cx="2857520" cy="160735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Find the value of F(0)</a:t>
            </a:r>
          </a:p>
        </p:txBody>
      </p:sp>
      <p:sp>
        <p:nvSpPr>
          <p:cNvPr id="12" name="Rectangle 11"/>
          <p:cNvSpPr/>
          <p:nvPr/>
        </p:nvSpPr>
        <p:spPr>
          <a:xfrm>
            <a:off x="4071934" y="2464593"/>
            <a:ext cx="2857520" cy="21431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Find the value of F(0)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grpId="0" nodeType="clickEffect">
                                  <p:stCondLst>
                                    <p:cond delay="0"/>
                                  </p:stCondLst>
                                  <p:childTnLst>
                                    <p:animEffect transition="out" filter="diamond(in)">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12"/>
                                        </p:tgtEl>
                                      </p:cBhvr>
                                    </p:animEffect>
                                    <p:set>
                                      <p:cBhvr>
                                        <p:cTn id="12"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215</a:t>
            </a:fld>
            <a:endParaRPr lang="en"/>
          </a:p>
        </p:txBody>
      </p:sp>
      <p:pic>
        <p:nvPicPr>
          <p:cNvPr id="3" name="Picture 2"/>
          <p:cNvPicPr>
            <a:picLocks noChangeAspect="1" noChangeArrowheads="1"/>
          </p:cNvPicPr>
          <p:nvPr/>
        </p:nvPicPr>
        <p:blipFill>
          <a:blip r:embed="rId3"/>
          <a:srcRect/>
          <a:stretch>
            <a:fillRect/>
          </a:stretch>
        </p:blipFill>
        <p:spPr bwMode="auto">
          <a:xfrm>
            <a:off x="1691680" y="0"/>
            <a:ext cx="6201512" cy="2245242"/>
          </a:xfrm>
          <a:prstGeom prst="rect">
            <a:avLst/>
          </a:prstGeom>
          <a:noFill/>
          <a:ln w="9525">
            <a:noFill/>
            <a:miter lim="800000"/>
            <a:headEnd/>
            <a:tailEnd/>
          </a:ln>
          <a:effectLst/>
        </p:spPr>
      </p:pic>
      <p:sp>
        <p:nvSpPr>
          <p:cNvPr id="4" name="TextBox 3"/>
          <p:cNvSpPr txBox="1"/>
          <p:nvPr/>
        </p:nvSpPr>
        <p:spPr>
          <a:xfrm>
            <a:off x="395536" y="2435066"/>
            <a:ext cx="8496944" cy="2708434"/>
          </a:xfrm>
          <a:prstGeom prst="rect">
            <a:avLst/>
          </a:prstGeom>
          <a:noFill/>
        </p:spPr>
        <p:txBody>
          <a:bodyPr wrap="square" rtlCol="0">
            <a:spAutoFit/>
          </a:bodyPr>
          <a:lstStyle/>
          <a:p>
            <a:pPr marL="361950" indent="-361950">
              <a:spcAft>
                <a:spcPts val="1200"/>
              </a:spcAft>
              <a:buClr>
                <a:srgbClr val="FF0066"/>
              </a:buClr>
              <a:buFont typeface="Book Antiqua" pitchFamily="18" charset="0"/>
              <a:buChar char="♦"/>
            </a:pPr>
            <a:r>
              <a:rPr lang="en-US" sz="2000" dirty="0">
                <a:latin typeface="+mn-lt"/>
              </a:rPr>
              <a:t>The function f(x) for x = 0, 1, …, M-1 represents M samples</a:t>
            </a:r>
          </a:p>
          <a:p>
            <a:pPr marL="361950" indent="-361950">
              <a:spcAft>
                <a:spcPts val="1200"/>
              </a:spcAft>
              <a:buClr>
                <a:srgbClr val="FF0066"/>
              </a:buClr>
              <a:buFont typeface="Book Antiqua" pitchFamily="18" charset="0"/>
              <a:buChar char="♦"/>
            </a:pPr>
            <a:r>
              <a:rPr lang="en-US" sz="2000" dirty="0">
                <a:latin typeface="+mn-lt"/>
              </a:rPr>
              <a:t>These samples are not necessarily always taken at integer values of x. They are taken at equally spaced, but otherwise arbitrary points.</a:t>
            </a:r>
          </a:p>
          <a:p>
            <a:pPr marL="361950" indent="-361950">
              <a:spcAft>
                <a:spcPts val="1200"/>
              </a:spcAft>
              <a:buClr>
                <a:srgbClr val="FF0066"/>
              </a:buClr>
              <a:buFont typeface="Book Antiqua" pitchFamily="18" charset="0"/>
              <a:buChar char="♦"/>
            </a:pPr>
            <a:r>
              <a:rPr lang="en-GB" sz="2000" dirty="0">
                <a:latin typeface="+mn-lt"/>
              </a:rPr>
              <a:t>t</a:t>
            </a:r>
            <a:r>
              <a:rPr lang="en-GB" sz="2000" baseline="-25000" dirty="0">
                <a:latin typeface="+mn-lt"/>
              </a:rPr>
              <a:t>0</a:t>
            </a:r>
            <a:r>
              <a:rPr lang="en-GB" sz="2000" dirty="0">
                <a:latin typeface="+mn-lt"/>
              </a:rPr>
              <a:t> represents the first point in the sequence. The first value of the sampled function is then f(x</a:t>
            </a:r>
            <a:r>
              <a:rPr lang="en-GB" sz="2000" baseline="-25000" dirty="0">
                <a:latin typeface="+mn-lt"/>
              </a:rPr>
              <a:t>0</a:t>
            </a:r>
            <a:r>
              <a:rPr lang="en-GB" sz="2000" dirty="0">
                <a:latin typeface="+mn-lt"/>
              </a:rPr>
              <a:t>). The next sample has been taken a fixed interval </a:t>
            </a:r>
            <a:r>
              <a:rPr lang="en-GB" sz="2000" dirty="0">
                <a:solidFill>
                  <a:srgbClr val="FF0000"/>
                </a:solidFill>
                <a:latin typeface="+mn-lt"/>
              </a:rPr>
              <a:t>∆T</a:t>
            </a:r>
            <a:r>
              <a:rPr lang="en-GB" sz="2000" dirty="0">
                <a:latin typeface="+mn-lt"/>
              </a:rPr>
              <a:t> units away to give </a:t>
            </a:r>
            <a:r>
              <a:rPr lang="en-GB" sz="2000" b="1" dirty="0">
                <a:solidFill>
                  <a:srgbClr val="FF0000"/>
                </a:solidFill>
                <a:latin typeface="+mn-lt"/>
              </a:rPr>
              <a:t>f(x</a:t>
            </a:r>
            <a:r>
              <a:rPr lang="en-GB" sz="2000" b="1" baseline="-25000" dirty="0">
                <a:solidFill>
                  <a:srgbClr val="FF0000"/>
                </a:solidFill>
                <a:latin typeface="+mn-lt"/>
              </a:rPr>
              <a:t>1</a:t>
            </a:r>
            <a:r>
              <a:rPr lang="en-GB" sz="2000" b="1" dirty="0">
                <a:solidFill>
                  <a:srgbClr val="FF0000"/>
                </a:solidFill>
                <a:latin typeface="+mn-lt"/>
              </a:rPr>
              <a:t>) =  f(t</a:t>
            </a:r>
            <a:r>
              <a:rPr lang="en-GB" sz="2000" b="1" baseline="-25000" dirty="0">
                <a:solidFill>
                  <a:srgbClr val="FF0000"/>
                </a:solidFill>
                <a:latin typeface="+mn-lt"/>
              </a:rPr>
              <a:t>0</a:t>
            </a:r>
            <a:r>
              <a:rPr lang="en-GB" sz="2000" b="1" dirty="0">
                <a:solidFill>
                  <a:srgbClr val="FF0000"/>
                </a:solidFill>
                <a:latin typeface="+mn-lt"/>
              </a:rPr>
              <a:t> + ∆T)</a:t>
            </a:r>
          </a:p>
          <a:p>
            <a:pPr marL="361950" indent="-361950">
              <a:spcAft>
                <a:spcPts val="1200"/>
              </a:spcAft>
              <a:buClr>
                <a:srgbClr val="FF0066"/>
              </a:buClr>
              <a:buFont typeface="Book Antiqua" pitchFamily="18" charset="0"/>
              <a:buChar char="♦"/>
            </a:pPr>
            <a:r>
              <a:rPr lang="en-US" sz="2000" dirty="0">
                <a:latin typeface="+mn-lt"/>
              </a:rPr>
              <a:t>When we write f(x), it  is understood to mean </a:t>
            </a:r>
            <a:endParaRPr lang="en-IN" sz="2000" dirty="0">
              <a:latin typeface="+mn-lt"/>
            </a:endParaRPr>
          </a:p>
        </p:txBody>
      </p:sp>
      <p:graphicFrame>
        <p:nvGraphicFramePr>
          <p:cNvPr id="6" name="Object 5"/>
          <p:cNvGraphicFramePr>
            <a:graphicFrameLocks noChangeAspect="1"/>
          </p:cNvGraphicFramePr>
          <p:nvPr/>
        </p:nvGraphicFramePr>
        <p:xfrm>
          <a:off x="6228184" y="4731990"/>
          <a:ext cx="1584176" cy="411510"/>
        </p:xfrm>
        <a:graphic>
          <a:graphicData uri="http://schemas.openxmlformats.org/presentationml/2006/ole">
            <mc:AlternateContent xmlns:mc="http://schemas.openxmlformats.org/markup-compatibility/2006">
              <mc:Choice xmlns:v="urn:schemas-microsoft-com:vml" Requires="v">
                <p:oleObj spid="_x0000_s915467" name="Equation" r:id="rId4" imgW="1155600" imgH="228600" progId="Equation.3">
                  <p:embed/>
                </p:oleObj>
              </mc:Choice>
              <mc:Fallback>
                <p:oleObj name="Equation" r:id="rId4" imgW="1155600" imgH="228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4731990"/>
                        <a:ext cx="1584176" cy="4115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F3D044F2-A4CB-4C1D-B6CD-48139A77119F}" type="slidenum">
              <a:rPr lang="en-GB" smtClean="0"/>
              <a:pPr>
                <a:defRPr/>
              </a:pPr>
              <a:t>216</a:t>
            </a:fld>
            <a:endParaRPr lang="en-GB"/>
          </a:p>
        </p:txBody>
      </p:sp>
      <p:sp>
        <p:nvSpPr>
          <p:cNvPr id="31746" name="Date Placeholder 1"/>
          <p:cNvSpPr>
            <a:spLocks noGrp="1"/>
          </p:cNvSpPr>
          <p:nvPr>
            <p:ph type="dt" sz="quarter" idx="4294967295"/>
          </p:nvPr>
        </p:nvSpPr>
        <p:spPr>
          <a:xfrm>
            <a:off x="0" y="4608513"/>
            <a:ext cx="1214438" cy="357187"/>
          </a:xfrm>
          <a:prstGeom prst="rect">
            <a:avLst/>
          </a:prstGeom>
          <a:noFill/>
        </p:spPr>
        <p:txBody>
          <a:bodyPr/>
          <a:lstStyle/>
          <a:p>
            <a:r>
              <a:rPr lang="en-US"/>
              <a:t>Sept 24, 2013</a:t>
            </a:r>
            <a:endParaRPr lang="en-GB"/>
          </a:p>
        </p:txBody>
      </p:sp>
      <p:sp>
        <p:nvSpPr>
          <p:cNvPr id="4" name="TextBox 3"/>
          <p:cNvSpPr txBox="1"/>
          <p:nvPr/>
        </p:nvSpPr>
        <p:spPr>
          <a:xfrm>
            <a:off x="755576" y="0"/>
            <a:ext cx="7715250" cy="1938992"/>
          </a:xfrm>
          <a:prstGeom prst="rect">
            <a:avLst/>
          </a:prstGeom>
          <a:noFill/>
        </p:spPr>
        <p:txBody>
          <a:bodyPr>
            <a:spAutoFit/>
          </a:bodyPr>
          <a:lstStyle/>
          <a:p>
            <a:pPr algn="ctr">
              <a:defRPr/>
            </a:pPr>
            <a:r>
              <a:rPr lang="en-GB" sz="2400" dirty="0">
                <a:latin typeface="+mj-lt"/>
              </a:rPr>
              <a:t>Variable u has similar interpretation</a:t>
            </a:r>
          </a:p>
          <a:p>
            <a:pPr algn="ctr">
              <a:defRPr/>
            </a:pPr>
            <a:r>
              <a:rPr lang="en-GB" sz="2400" dirty="0">
                <a:latin typeface="+mj-lt"/>
              </a:rPr>
              <a:t>But …</a:t>
            </a:r>
          </a:p>
          <a:p>
            <a:pPr algn="ctr">
              <a:defRPr/>
            </a:pPr>
            <a:r>
              <a:rPr lang="en-GB" sz="2400" dirty="0">
                <a:solidFill>
                  <a:srgbClr val="FF0000"/>
                </a:solidFill>
                <a:latin typeface="+mj-lt"/>
              </a:rPr>
              <a:t>The sequence always starts at true zero frequency</a:t>
            </a:r>
            <a:r>
              <a:rPr lang="en-GB" sz="2400" dirty="0">
                <a:latin typeface="+mj-lt"/>
              </a:rPr>
              <a:t>. Thus, the sequence for the values of u is 0, ∆u, 2∆u, …, [M-1]∆u</a:t>
            </a:r>
          </a:p>
        </p:txBody>
      </p:sp>
      <p:sp>
        <p:nvSpPr>
          <p:cNvPr id="31749" name="Rectangle 2"/>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US"/>
          </a:p>
        </p:txBody>
      </p:sp>
      <p:grpSp>
        <p:nvGrpSpPr>
          <p:cNvPr id="2" name="Group 9"/>
          <p:cNvGrpSpPr>
            <a:grpSpLocks/>
          </p:cNvGrpSpPr>
          <p:nvPr/>
        </p:nvGrpSpPr>
        <p:grpSpPr bwMode="auto">
          <a:xfrm>
            <a:off x="2000251" y="1982391"/>
            <a:ext cx="5643563" cy="910828"/>
            <a:chOff x="1785918" y="3714752"/>
            <a:chExt cx="5643602" cy="1214446"/>
          </a:xfrm>
        </p:grpSpPr>
        <p:sp>
          <p:nvSpPr>
            <p:cNvPr id="6" name="Oval 5"/>
            <p:cNvSpPr/>
            <p:nvPr/>
          </p:nvSpPr>
          <p:spPr>
            <a:xfrm>
              <a:off x="1785918" y="3714752"/>
              <a:ext cx="5643602" cy="1214446"/>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sz="3600" dirty="0"/>
            </a:p>
          </p:txBody>
        </p:sp>
        <p:pic>
          <p:nvPicPr>
            <p:cNvPr id="31758"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00364" y="4000504"/>
              <a:ext cx="3265498" cy="628652"/>
            </a:xfrm>
            <a:prstGeom prst="rect">
              <a:avLst/>
            </a:prstGeom>
            <a:noFill/>
            <a:ln w="9525">
              <a:noFill/>
              <a:miter lim="800000"/>
              <a:headEnd/>
              <a:tailEnd/>
            </a:ln>
          </p:spPr>
        </p:pic>
      </p:grpSp>
      <p:sp>
        <p:nvSpPr>
          <p:cNvPr id="31751" name="Rectangle 4"/>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US"/>
          </a:p>
        </p:txBody>
      </p:sp>
      <p:sp>
        <p:nvSpPr>
          <p:cNvPr id="31752" name="Rectangle 6"/>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US"/>
          </a:p>
        </p:txBody>
      </p:sp>
      <p:sp>
        <p:nvSpPr>
          <p:cNvPr id="31753" name="Rectangle 8"/>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US"/>
          </a:p>
        </p:txBody>
      </p:sp>
      <p:sp>
        <p:nvSpPr>
          <p:cNvPr id="11" name="Round Diagonal Corner Rectangle 10"/>
          <p:cNvSpPr/>
          <p:nvPr/>
        </p:nvSpPr>
        <p:spPr bwMode="auto">
          <a:xfrm>
            <a:off x="611560" y="3147815"/>
            <a:ext cx="7858125" cy="1080120"/>
          </a:xfrm>
          <a:prstGeom prst="round2Diag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GB" sz="2800" dirty="0"/>
              <a:t>Inverse relationship exits between a function &amp; its transform. Hence</a:t>
            </a:r>
          </a:p>
        </p:txBody>
      </p:sp>
      <p:graphicFrame>
        <p:nvGraphicFramePr>
          <p:cNvPr id="16" name="Object 15"/>
          <p:cNvGraphicFramePr>
            <a:graphicFrameLocks noChangeAspect="1"/>
          </p:cNvGraphicFramePr>
          <p:nvPr/>
        </p:nvGraphicFramePr>
        <p:xfrm>
          <a:off x="4114800" y="2463800"/>
          <a:ext cx="914400" cy="215900"/>
        </p:xfrm>
        <a:graphic>
          <a:graphicData uri="http://schemas.openxmlformats.org/presentationml/2006/ole">
            <mc:AlternateContent xmlns:mc="http://schemas.openxmlformats.org/markup-compatibility/2006">
              <mc:Choice xmlns:v="urn:schemas-microsoft-com:vml" Requires="v">
                <p:oleObj spid="_x0000_s916500" name="Equation" r:id="rId5" imgW="914400" imgH="215640" progId="Equation.3">
                  <p:embed/>
                </p:oleObj>
              </mc:Choice>
              <mc:Fallback>
                <p:oleObj name="Equation" r:id="rId5" imgW="914400" imgH="2156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46380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nvGraphicFramePr>
        <p:xfrm>
          <a:off x="3635896" y="4227934"/>
          <a:ext cx="1246059" cy="699542"/>
        </p:xfrm>
        <a:graphic>
          <a:graphicData uri="http://schemas.openxmlformats.org/presentationml/2006/ole">
            <mc:AlternateContent xmlns:mc="http://schemas.openxmlformats.org/markup-compatibility/2006">
              <mc:Choice xmlns:v="urn:schemas-microsoft-com:vml" Requires="v">
                <p:oleObj spid="_x0000_s916501" name="Equation" r:id="rId7" imgW="723600" imgH="406080" progId="Equation.3">
                  <p:embed/>
                </p:oleObj>
              </mc:Choice>
              <mc:Fallback>
                <p:oleObj name="Equation" r:id="rId7" imgW="723600" imgH="40608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4227934"/>
                        <a:ext cx="1246059" cy="6995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217</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5, 2010</a:t>
            </a:r>
            <a:endParaRPr lang="en-GB"/>
          </a:p>
        </p:txBody>
      </p:sp>
      <p:sp>
        <p:nvSpPr>
          <p:cNvPr id="4" name="Rounded Rectangle 3"/>
          <p:cNvSpPr/>
          <p:nvPr/>
        </p:nvSpPr>
        <p:spPr>
          <a:xfrm>
            <a:off x="2555776" y="160718"/>
            <a:ext cx="6088190" cy="64294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dirty="0">
                <a:solidFill>
                  <a:srgbClr val="0070C0"/>
                </a:solidFill>
              </a:rPr>
              <a:t>Find the DFT of f(x) = {0, 1, 2, 1}</a:t>
            </a:r>
          </a:p>
        </p:txBody>
      </p:sp>
      <p:sp>
        <p:nvSpPr>
          <p:cNvPr id="6" name="TextBox 5"/>
          <p:cNvSpPr txBox="1"/>
          <p:nvPr/>
        </p:nvSpPr>
        <p:spPr>
          <a:xfrm>
            <a:off x="3131840" y="1347614"/>
            <a:ext cx="3286148" cy="461665"/>
          </a:xfrm>
          <a:prstGeom prst="rect">
            <a:avLst/>
          </a:prstGeom>
          <a:noFill/>
        </p:spPr>
        <p:txBody>
          <a:bodyPr wrap="square" rtlCol="0">
            <a:spAutoFit/>
          </a:bodyPr>
          <a:lstStyle/>
          <a:p>
            <a:r>
              <a:rPr lang="en-IN" sz="2400" dirty="0"/>
              <a:t>M =</a:t>
            </a:r>
          </a:p>
        </p:txBody>
      </p:sp>
      <p:sp>
        <p:nvSpPr>
          <p:cNvPr id="7" name="TextBox 6"/>
          <p:cNvSpPr txBox="1"/>
          <p:nvPr/>
        </p:nvSpPr>
        <p:spPr>
          <a:xfrm>
            <a:off x="3923928" y="1203598"/>
            <a:ext cx="571504" cy="584775"/>
          </a:xfrm>
          <a:prstGeom prst="rect">
            <a:avLst/>
          </a:prstGeom>
          <a:noFill/>
        </p:spPr>
        <p:txBody>
          <a:bodyPr wrap="square" rtlCol="0">
            <a:spAutoFit/>
          </a:bodyPr>
          <a:lstStyle/>
          <a:p>
            <a:r>
              <a:rPr lang="en-IN" sz="3200" dirty="0"/>
              <a:t>?</a:t>
            </a:r>
          </a:p>
        </p:txBody>
      </p:sp>
      <p:sp>
        <p:nvSpPr>
          <p:cNvPr id="8" name="TextBox 7"/>
          <p:cNvSpPr txBox="1"/>
          <p:nvPr/>
        </p:nvSpPr>
        <p:spPr>
          <a:xfrm>
            <a:off x="3851920" y="1275606"/>
            <a:ext cx="571504" cy="523220"/>
          </a:xfrm>
          <a:prstGeom prst="rect">
            <a:avLst/>
          </a:prstGeom>
          <a:noFill/>
        </p:spPr>
        <p:txBody>
          <a:bodyPr wrap="square" rtlCol="0">
            <a:spAutoFit/>
          </a:bodyPr>
          <a:lstStyle/>
          <a:p>
            <a:r>
              <a:rPr lang="en-IN" sz="2800" dirty="0"/>
              <a:t>4</a:t>
            </a:r>
          </a:p>
        </p:txBody>
      </p:sp>
      <p:sp>
        <p:nvSpPr>
          <p:cNvPr id="9" name="TextBox 8"/>
          <p:cNvSpPr txBox="1"/>
          <p:nvPr/>
        </p:nvSpPr>
        <p:spPr>
          <a:xfrm>
            <a:off x="1835696" y="2715766"/>
            <a:ext cx="6715172" cy="1323439"/>
          </a:xfrm>
          <a:prstGeom prst="rect">
            <a:avLst/>
          </a:prstGeom>
          <a:noFill/>
        </p:spPr>
        <p:txBody>
          <a:bodyPr wrap="square" rtlCol="0">
            <a:spAutoFit/>
          </a:bodyPr>
          <a:lstStyle/>
          <a:p>
            <a:r>
              <a:rPr lang="en-IN" sz="2400" dirty="0">
                <a:latin typeface="+mn-lt"/>
              </a:rPr>
              <a:t>Do you remember Euler’s Formula:</a:t>
            </a:r>
          </a:p>
          <a:p>
            <a:pPr algn="ctr">
              <a:lnSpc>
                <a:spcPct val="200000"/>
              </a:lnSpc>
            </a:pPr>
            <a:r>
              <a:rPr lang="en-IN" sz="2800" dirty="0" err="1">
                <a:latin typeface="+mn-lt"/>
              </a:rPr>
              <a:t>e</a:t>
            </a:r>
            <a:r>
              <a:rPr lang="en-IN" sz="2800" baseline="30000" dirty="0" err="1">
                <a:latin typeface="+mn-lt"/>
              </a:rPr>
              <a:t>j</a:t>
            </a:r>
            <a:r>
              <a:rPr lang="el-GR" sz="2800" baseline="30000" dirty="0">
                <a:latin typeface="+mn-lt"/>
              </a:rPr>
              <a:t>θ</a:t>
            </a:r>
            <a:r>
              <a:rPr lang="en-US" sz="2800" dirty="0">
                <a:latin typeface="+mn-lt"/>
              </a:rPr>
              <a:t> = </a:t>
            </a:r>
            <a:r>
              <a:rPr lang="en-US" sz="2800" dirty="0" err="1">
                <a:latin typeface="+mn-lt"/>
              </a:rPr>
              <a:t>cos</a:t>
            </a:r>
            <a:r>
              <a:rPr lang="el-GR" sz="2800" dirty="0">
                <a:latin typeface="+mn-lt"/>
              </a:rPr>
              <a:t>θ</a:t>
            </a:r>
            <a:r>
              <a:rPr lang="en-US" sz="2800" dirty="0">
                <a:latin typeface="+mn-lt"/>
              </a:rPr>
              <a:t> + j sin</a:t>
            </a:r>
            <a:r>
              <a:rPr lang="el-GR" sz="2800" dirty="0">
                <a:latin typeface="+mn-lt"/>
              </a:rPr>
              <a:t>θ</a:t>
            </a:r>
            <a:endParaRPr lang="en-IN" sz="28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218</a:t>
            </a:fld>
            <a:endParaRPr lang="en"/>
          </a:p>
        </p:txBody>
      </p:sp>
      <p:pic>
        <p:nvPicPr>
          <p:cNvPr id="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187624" y="0"/>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graphicFrame>
        <p:nvGraphicFramePr>
          <p:cNvPr id="4" name="Object 3"/>
          <p:cNvGraphicFramePr>
            <a:graphicFrameLocks noChangeAspect="1"/>
          </p:cNvGraphicFramePr>
          <p:nvPr/>
        </p:nvGraphicFramePr>
        <p:xfrm>
          <a:off x="4355976" y="2139702"/>
          <a:ext cx="3115448" cy="1440160"/>
        </p:xfrm>
        <a:graphic>
          <a:graphicData uri="http://schemas.openxmlformats.org/presentationml/2006/ole">
            <mc:AlternateContent xmlns:mc="http://schemas.openxmlformats.org/markup-compatibility/2006">
              <mc:Choice xmlns:v="urn:schemas-microsoft-com:vml" Requires="v">
                <p:oleObj spid="_x0000_s917515" name="Equation" r:id="rId5" imgW="1346040" imgH="622080" progId="Equation.3">
                  <p:embed/>
                </p:oleObj>
              </mc:Choice>
              <mc:Fallback>
                <p:oleObj name="Equation" r:id="rId5" imgW="1346040" imgH="6220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2139702"/>
                        <a:ext cx="3115448" cy="1440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899592" y="2139702"/>
            <a:ext cx="2592288" cy="461665"/>
          </a:xfrm>
          <a:prstGeom prst="rect">
            <a:avLst/>
          </a:prstGeom>
          <a:noFill/>
        </p:spPr>
        <p:txBody>
          <a:bodyPr wrap="square" rtlCol="0">
            <a:spAutoFit/>
          </a:bodyPr>
          <a:lstStyle/>
          <a:p>
            <a:r>
              <a:rPr lang="en-IN" sz="2400" b="1" dirty="0">
                <a:solidFill>
                  <a:srgbClr val="0070C0"/>
                </a:solidFill>
                <a:latin typeface="+mn-lt"/>
              </a:rPr>
              <a:t>Calculate  F(0)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219</a:t>
            </a:fld>
            <a:endParaRPr lang="en"/>
          </a:p>
        </p:txBody>
      </p:sp>
      <p:pic>
        <p:nvPicPr>
          <p:cNvPr id="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87624" y="0"/>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6" name="TextBox 5"/>
          <p:cNvSpPr txBox="1"/>
          <p:nvPr/>
        </p:nvSpPr>
        <p:spPr>
          <a:xfrm>
            <a:off x="971600" y="1275606"/>
            <a:ext cx="2592288" cy="400110"/>
          </a:xfrm>
          <a:prstGeom prst="rect">
            <a:avLst/>
          </a:prstGeom>
          <a:noFill/>
        </p:spPr>
        <p:txBody>
          <a:bodyPr wrap="square" rtlCol="0">
            <a:spAutoFit/>
          </a:bodyPr>
          <a:lstStyle/>
          <a:p>
            <a:r>
              <a:rPr lang="en-IN" sz="2000" b="1" dirty="0">
                <a:solidFill>
                  <a:srgbClr val="0070C0"/>
                </a:solidFill>
                <a:latin typeface="+mn-lt"/>
              </a:rPr>
              <a:t>Calculate  F(1)</a:t>
            </a:r>
          </a:p>
        </p:txBody>
      </p:sp>
      <p:graphicFrame>
        <p:nvGraphicFramePr>
          <p:cNvPr id="917507" name="Object 3"/>
          <p:cNvGraphicFramePr>
            <a:graphicFrameLocks noChangeAspect="1"/>
          </p:cNvGraphicFramePr>
          <p:nvPr/>
        </p:nvGraphicFramePr>
        <p:xfrm>
          <a:off x="4067944" y="1203597"/>
          <a:ext cx="2664296" cy="841925"/>
        </p:xfrm>
        <a:graphic>
          <a:graphicData uri="http://schemas.openxmlformats.org/presentationml/2006/ole">
            <mc:AlternateContent xmlns:mc="http://schemas.openxmlformats.org/markup-compatibility/2006">
              <mc:Choice xmlns:v="urn:schemas-microsoft-com:vml" Requires="v">
                <p:oleObj spid="_x0000_s918576" name="Equation" r:id="rId4" imgW="1447560" imgH="457200" progId="Equation.3">
                  <p:embed/>
                </p:oleObj>
              </mc:Choice>
              <mc:Fallback>
                <p:oleObj name="Equation" r:id="rId4" imgW="1447560" imgH="457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1203597"/>
                        <a:ext cx="2664296" cy="84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8532" name="Object 3"/>
          <p:cNvGraphicFramePr>
            <a:graphicFrameLocks noChangeAspect="1"/>
          </p:cNvGraphicFramePr>
          <p:nvPr/>
        </p:nvGraphicFramePr>
        <p:xfrm>
          <a:off x="3419872" y="1203598"/>
          <a:ext cx="4454525" cy="2373313"/>
        </p:xfrm>
        <a:graphic>
          <a:graphicData uri="http://schemas.openxmlformats.org/presentationml/2006/ole">
            <mc:AlternateContent xmlns:mc="http://schemas.openxmlformats.org/markup-compatibility/2006">
              <mc:Choice xmlns:v="urn:schemas-microsoft-com:vml" Requires="v">
                <p:oleObj spid="_x0000_s918577" name="Equation" r:id="rId6" imgW="2743200" imgH="1460160" progId="Equation.3">
                  <p:embed/>
                </p:oleObj>
              </mc:Choice>
              <mc:Fallback>
                <p:oleObj name="Equation" r:id="rId6" imgW="2743200" imgH="146016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1203598"/>
                        <a:ext cx="4454525" cy="2373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8533" name="Object 3"/>
          <p:cNvGraphicFramePr>
            <a:graphicFrameLocks noChangeAspect="1"/>
          </p:cNvGraphicFramePr>
          <p:nvPr/>
        </p:nvGraphicFramePr>
        <p:xfrm>
          <a:off x="3779912" y="1275606"/>
          <a:ext cx="4454525" cy="1568450"/>
        </p:xfrm>
        <a:graphic>
          <a:graphicData uri="http://schemas.openxmlformats.org/presentationml/2006/ole">
            <mc:AlternateContent xmlns:mc="http://schemas.openxmlformats.org/markup-compatibility/2006">
              <mc:Choice xmlns:v="urn:schemas-microsoft-com:vml" Requires="v">
                <p:oleObj spid="_x0000_s918578" name="Equation" r:id="rId8" imgW="2743200" imgH="965160" progId="Equation.3">
                  <p:embed/>
                </p:oleObj>
              </mc:Choice>
              <mc:Fallback>
                <p:oleObj name="Equation" r:id="rId8" imgW="2743200" imgH="96516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912" y="1275606"/>
                        <a:ext cx="4454525" cy="156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8534" name="Object 3"/>
          <p:cNvGraphicFramePr>
            <a:graphicFrameLocks noChangeAspect="1"/>
          </p:cNvGraphicFramePr>
          <p:nvPr/>
        </p:nvGraphicFramePr>
        <p:xfrm>
          <a:off x="395536" y="1635646"/>
          <a:ext cx="8724900" cy="3157538"/>
        </p:xfrm>
        <a:graphic>
          <a:graphicData uri="http://schemas.openxmlformats.org/presentationml/2006/ole">
            <mc:AlternateContent xmlns:mc="http://schemas.openxmlformats.org/markup-compatibility/2006">
              <mc:Choice xmlns:v="urn:schemas-microsoft-com:vml" Requires="v">
                <p:oleObj spid="_x0000_s918579" name="Equation" r:id="rId10" imgW="5371920" imgH="1942920" progId="Equation.3">
                  <p:embed/>
                </p:oleObj>
              </mc:Choice>
              <mc:Fallback>
                <p:oleObj name="Equation" r:id="rId10" imgW="5371920" imgH="1942920" progId="Equation.3">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1635646"/>
                        <a:ext cx="8724900" cy="315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8535" name="Object 3"/>
          <p:cNvGraphicFramePr>
            <a:graphicFrameLocks noChangeAspect="1"/>
          </p:cNvGraphicFramePr>
          <p:nvPr/>
        </p:nvGraphicFramePr>
        <p:xfrm>
          <a:off x="841510" y="1520825"/>
          <a:ext cx="8278678" cy="3622675"/>
        </p:xfrm>
        <a:graphic>
          <a:graphicData uri="http://schemas.openxmlformats.org/presentationml/2006/ole">
            <mc:AlternateContent xmlns:mc="http://schemas.openxmlformats.org/markup-compatibility/2006">
              <mc:Choice xmlns:v="urn:schemas-microsoft-com:vml" Requires="v">
                <p:oleObj spid="_x0000_s918580" name="Equation" r:id="rId12" imgW="5371920" imgH="2349360" progId="Equation.3">
                  <p:embed/>
                </p:oleObj>
              </mc:Choice>
              <mc:Fallback>
                <p:oleObj name="Equation" r:id="rId12" imgW="5371920" imgH="2349360" progId="Equation.3">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1510" y="1520825"/>
                        <a:ext cx="8278678" cy="362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75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917507"/>
                                        </p:tgtEl>
                                        <p:attrNameLst>
                                          <p:attrName>ppt_w</p:attrName>
                                        </p:attrNameLst>
                                      </p:cBhvr>
                                      <p:tavLst>
                                        <p:tav tm="0">
                                          <p:val>
                                            <p:strVal val="ppt_w"/>
                                          </p:val>
                                        </p:tav>
                                        <p:tav tm="100000">
                                          <p:val>
                                            <p:strVal val="ppt_w*0.70"/>
                                          </p:val>
                                        </p:tav>
                                      </p:tavLst>
                                    </p:anim>
                                    <p:anim calcmode="lin" valueType="num">
                                      <p:cBhvr>
                                        <p:cTn id="11" dur="1000"/>
                                        <p:tgtEl>
                                          <p:spTgt spid="917507"/>
                                        </p:tgtEl>
                                        <p:attrNameLst>
                                          <p:attrName>ppt_h</p:attrName>
                                        </p:attrNameLst>
                                      </p:cBhvr>
                                      <p:tavLst>
                                        <p:tav tm="0">
                                          <p:val>
                                            <p:strVal val="ppt_h"/>
                                          </p:val>
                                        </p:tav>
                                        <p:tav tm="100000">
                                          <p:val>
                                            <p:strVal val="ppt_h"/>
                                          </p:val>
                                        </p:tav>
                                      </p:tavLst>
                                    </p:anim>
                                    <p:animEffect transition="out" filter="fade">
                                      <p:cBhvr>
                                        <p:cTn id="12" dur="1000"/>
                                        <p:tgtEl>
                                          <p:spTgt spid="917507"/>
                                        </p:tgtEl>
                                      </p:cBhvr>
                                    </p:animEffect>
                                    <p:set>
                                      <p:cBhvr>
                                        <p:cTn id="13" dur="1" fill="hold">
                                          <p:stCondLst>
                                            <p:cond delay="999"/>
                                          </p:stCondLst>
                                        </p:cTn>
                                        <p:tgtEl>
                                          <p:spTgt spid="91750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9185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5" presetClass="exit" presetSubtype="0" fill="hold" nodeType="clickEffect">
                                  <p:stCondLst>
                                    <p:cond delay="0"/>
                                  </p:stCondLst>
                                  <p:childTnLst>
                                    <p:anim calcmode="lin" valueType="num">
                                      <p:cBhvr>
                                        <p:cTn id="19" dur="1000"/>
                                        <p:tgtEl>
                                          <p:spTgt spid="918533"/>
                                        </p:tgtEl>
                                        <p:attrNameLst>
                                          <p:attrName>ppt_w</p:attrName>
                                        </p:attrNameLst>
                                      </p:cBhvr>
                                      <p:tavLst>
                                        <p:tav tm="0">
                                          <p:val>
                                            <p:strVal val="ppt_w"/>
                                          </p:val>
                                        </p:tav>
                                        <p:tav tm="100000">
                                          <p:val>
                                            <p:strVal val="ppt_w*0.70"/>
                                          </p:val>
                                        </p:tav>
                                      </p:tavLst>
                                    </p:anim>
                                    <p:anim calcmode="lin" valueType="num">
                                      <p:cBhvr>
                                        <p:cTn id="20" dur="1000"/>
                                        <p:tgtEl>
                                          <p:spTgt spid="918533"/>
                                        </p:tgtEl>
                                        <p:attrNameLst>
                                          <p:attrName>ppt_h</p:attrName>
                                        </p:attrNameLst>
                                      </p:cBhvr>
                                      <p:tavLst>
                                        <p:tav tm="0">
                                          <p:val>
                                            <p:strVal val="ppt_h"/>
                                          </p:val>
                                        </p:tav>
                                        <p:tav tm="100000">
                                          <p:val>
                                            <p:strVal val="ppt_h"/>
                                          </p:val>
                                        </p:tav>
                                      </p:tavLst>
                                    </p:anim>
                                    <p:animEffect transition="out" filter="fade">
                                      <p:cBhvr>
                                        <p:cTn id="21" dur="1000"/>
                                        <p:tgtEl>
                                          <p:spTgt spid="918533"/>
                                        </p:tgtEl>
                                      </p:cBhvr>
                                    </p:animEffect>
                                    <p:set>
                                      <p:cBhvr>
                                        <p:cTn id="22" dur="1" fill="hold">
                                          <p:stCondLst>
                                            <p:cond delay="999"/>
                                          </p:stCondLst>
                                        </p:cTn>
                                        <p:tgtEl>
                                          <p:spTgt spid="91853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185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918532"/>
                                        </p:tgtEl>
                                        <p:attrNameLst>
                                          <p:attrName>ppt_w</p:attrName>
                                        </p:attrNameLst>
                                      </p:cBhvr>
                                      <p:tavLst>
                                        <p:tav tm="0">
                                          <p:val>
                                            <p:strVal val="ppt_w"/>
                                          </p:val>
                                        </p:tav>
                                        <p:tav tm="100000">
                                          <p:val>
                                            <p:strVal val="ppt_w*0.70"/>
                                          </p:val>
                                        </p:tav>
                                      </p:tavLst>
                                    </p:anim>
                                    <p:anim calcmode="lin" valueType="num">
                                      <p:cBhvr>
                                        <p:cTn id="29" dur="1000"/>
                                        <p:tgtEl>
                                          <p:spTgt spid="918532"/>
                                        </p:tgtEl>
                                        <p:attrNameLst>
                                          <p:attrName>ppt_h</p:attrName>
                                        </p:attrNameLst>
                                      </p:cBhvr>
                                      <p:tavLst>
                                        <p:tav tm="0">
                                          <p:val>
                                            <p:strVal val="ppt_h"/>
                                          </p:val>
                                        </p:tav>
                                        <p:tav tm="100000">
                                          <p:val>
                                            <p:strVal val="ppt_h"/>
                                          </p:val>
                                        </p:tav>
                                      </p:tavLst>
                                    </p:anim>
                                    <p:animEffect transition="out" filter="fade">
                                      <p:cBhvr>
                                        <p:cTn id="30" dur="1000"/>
                                        <p:tgtEl>
                                          <p:spTgt spid="918532"/>
                                        </p:tgtEl>
                                      </p:cBhvr>
                                    </p:animEffect>
                                    <p:set>
                                      <p:cBhvr>
                                        <p:cTn id="31" dur="1" fill="hold">
                                          <p:stCondLst>
                                            <p:cond delay="999"/>
                                          </p:stCondLst>
                                        </p:cTn>
                                        <p:tgtEl>
                                          <p:spTgt spid="918532"/>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9185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55" presetClass="exit" presetSubtype="0" fill="hold" nodeType="clickEffect">
                                  <p:stCondLst>
                                    <p:cond delay="0"/>
                                  </p:stCondLst>
                                  <p:childTnLst>
                                    <p:anim calcmode="lin" valueType="num">
                                      <p:cBhvr>
                                        <p:cTn id="37" dur="1000"/>
                                        <p:tgtEl>
                                          <p:spTgt spid="918534"/>
                                        </p:tgtEl>
                                        <p:attrNameLst>
                                          <p:attrName>ppt_w</p:attrName>
                                        </p:attrNameLst>
                                      </p:cBhvr>
                                      <p:tavLst>
                                        <p:tav tm="0">
                                          <p:val>
                                            <p:strVal val="ppt_w"/>
                                          </p:val>
                                        </p:tav>
                                        <p:tav tm="100000">
                                          <p:val>
                                            <p:strVal val="ppt_w*0.70"/>
                                          </p:val>
                                        </p:tav>
                                      </p:tavLst>
                                    </p:anim>
                                    <p:anim calcmode="lin" valueType="num">
                                      <p:cBhvr>
                                        <p:cTn id="38" dur="1000"/>
                                        <p:tgtEl>
                                          <p:spTgt spid="918534"/>
                                        </p:tgtEl>
                                        <p:attrNameLst>
                                          <p:attrName>ppt_h</p:attrName>
                                        </p:attrNameLst>
                                      </p:cBhvr>
                                      <p:tavLst>
                                        <p:tav tm="0">
                                          <p:val>
                                            <p:strVal val="ppt_h"/>
                                          </p:val>
                                        </p:tav>
                                        <p:tav tm="100000">
                                          <p:val>
                                            <p:strVal val="ppt_h"/>
                                          </p:val>
                                        </p:tav>
                                      </p:tavLst>
                                    </p:anim>
                                    <p:animEffect transition="out" filter="fade">
                                      <p:cBhvr>
                                        <p:cTn id="39" dur="1000"/>
                                        <p:tgtEl>
                                          <p:spTgt spid="918534"/>
                                        </p:tgtEl>
                                      </p:cBhvr>
                                    </p:animEffect>
                                    <p:set>
                                      <p:cBhvr>
                                        <p:cTn id="40" dur="1" fill="hold">
                                          <p:stCondLst>
                                            <p:cond delay="999"/>
                                          </p:stCondLst>
                                        </p:cTn>
                                        <p:tgtEl>
                                          <p:spTgt spid="91853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918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4294967295"/>
          </p:nvPr>
        </p:nvSpPr>
        <p:spPr>
          <a:xfrm>
            <a:off x="0" y="4973323"/>
            <a:ext cx="2002464" cy="170177"/>
          </a:xfrm>
          <a:prstGeom prst="rect">
            <a:avLst/>
          </a:prstGeom>
          <a:noFill/>
        </p:spPr>
        <p:txBody>
          <a:bodyPr/>
          <a:lstStyle/>
          <a:p>
            <a:r>
              <a:rPr lang="en-US"/>
              <a:t>Jan 10, 2022</a:t>
            </a:r>
          </a:p>
        </p:txBody>
      </p:sp>
      <p:sp>
        <p:nvSpPr>
          <p:cNvPr id="10243" name="Slide Number Placeholder 3"/>
          <p:cNvSpPr>
            <a:spLocks noGrp="1"/>
          </p:cNvSpPr>
          <p:nvPr>
            <p:ph type="sldNum" sz="quarter" idx="12"/>
          </p:nvPr>
        </p:nvSpPr>
        <p:spPr>
          <a:noFill/>
        </p:spPr>
        <p:txBody>
          <a:bodyPr/>
          <a:lstStyle/>
          <a:p>
            <a:fld id="{49DE75AD-03A0-4813-924B-B22E9FCD565E}" type="slidenum">
              <a:rPr lang="en-US" smtClean="0"/>
              <a:pPr/>
              <a:t>22</a:t>
            </a:fld>
            <a:endParaRPr lang="en-US"/>
          </a:p>
        </p:txBody>
      </p:sp>
      <p:pic>
        <p:nvPicPr>
          <p:cNvPr id="10244" name="Picture 2"/>
          <p:cNvPicPr>
            <a:picLocks noChangeAspect="1" noChangeArrowheads="1"/>
          </p:cNvPicPr>
          <p:nvPr/>
        </p:nvPicPr>
        <p:blipFill>
          <a:blip r:embed="rId2" cstate="print"/>
          <a:srcRect r="19731"/>
          <a:stretch>
            <a:fillRect/>
          </a:stretch>
        </p:blipFill>
        <p:spPr bwMode="auto">
          <a:xfrm>
            <a:off x="5608638" y="1"/>
            <a:ext cx="3535362" cy="2755106"/>
          </a:xfrm>
          <a:prstGeom prst="rect">
            <a:avLst/>
          </a:prstGeom>
          <a:noFill/>
          <a:ln w="9525">
            <a:noFill/>
            <a:miter lim="800000"/>
            <a:headEnd/>
            <a:tailEnd/>
          </a:ln>
        </p:spPr>
      </p:pic>
      <p:sp>
        <p:nvSpPr>
          <p:cNvPr id="10245" name="Rectangle 3"/>
          <p:cNvSpPr>
            <a:spLocks noChangeArrowheads="1"/>
          </p:cNvSpPr>
          <p:nvPr/>
        </p:nvSpPr>
        <p:spPr bwMode="auto">
          <a:xfrm>
            <a:off x="1600201" y="303610"/>
            <a:ext cx="3259138" cy="432197"/>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anchor="ctr">
            <a:flatTx/>
          </a:bodyPr>
          <a:lstStyle/>
          <a:p>
            <a:pPr algn="ctr"/>
            <a:r>
              <a:rPr lang="en-US" sz="3600" dirty="0">
                <a:solidFill>
                  <a:schemeClr val="tx1"/>
                </a:solidFill>
              </a:rPr>
              <a:t>3. Retina</a:t>
            </a:r>
          </a:p>
        </p:txBody>
      </p:sp>
      <p:sp>
        <p:nvSpPr>
          <p:cNvPr id="10246" name="Rectangle 6"/>
          <p:cNvSpPr>
            <a:spLocks noChangeArrowheads="1"/>
          </p:cNvSpPr>
          <p:nvPr/>
        </p:nvSpPr>
        <p:spPr bwMode="auto">
          <a:xfrm>
            <a:off x="683568" y="2427734"/>
            <a:ext cx="7470527" cy="1999060"/>
          </a:xfrm>
          <a:prstGeom prst="rect">
            <a:avLst/>
          </a:prstGeom>
          <a:noFill/>
          <a:ln w="9525">
            <a:noFill/>
            <a:miter lim="800000"/>
            <a:headEnd/>
            <a:tailEnd/>
          </a:ln>
        </p:spPr>
        <p:txBody>
          <a:bodyPr/>
          <a:lstStyle/>
          <a:p>
            <a:pPr marL="342900" indent="-342900" eaLnBrk="1" hangingPunct="1">
              <a:spcBef>
                <a:spcPct val="20000"/>
              </a:spcBef>
              <a:buFontTx/>
              <a:buChar char="•"/>
            </a:pPr>
            <a:r>
              <a:rPr lang="en-US" sz="2400" dirty="0">
                <a:latin typeface="+mn-lt"/>
              </a:rPr>
              <a:t>The retina lines the entire posterior portion.</a:t>
            </a:r>
          </a:p>
          <a:p>
            <a:pPr marL="2057400" lvl="4" indent="-228600" eaLnBrk="1" hangingPunct="1">
              <a:spcBef>
                <a:spcPct val="20000"/>
              </a:spcBef>
              <a:buFontTx/>
              <a:buChar char="»"/>
            </a:pPr>
            <a:endParaRPr lang="en-US" sz="2400" dirty="0">
              <a:latin typeface="+mn-lt"/>
            </a:endParaRPr>
          </a:p>
          <a:p>
            <a:pPr marL="342900" indent="-342900" eaLnBrk="1" hangingPunct="1">
              <a:spcBef>
                <a:spcPct val="20000"/>
              </a:spcBef>
              <a:buFontTx/>
              <a:buChar char="•"/>
            </a:pPr>
            <a:r>
              <a:rPr lang="en-US" sz="2400" dirty="0">
                <a:latin typeface="+mn-lt"/>
              </a:rPr>
              <a:t>Discrete light receptors are distributed over the surface of the retina: </a:t>
            </a:r>
          </a:p>
          <a:p>
            <a:pPr marL="742950" lvl="1" indent="-285750" eaLnBrk="1" hangingPunct="1">
              <a:spcBef>
                <a:spcPct val="20000"/>
              </a:spcBef>
              <a:buFontTx/>
              <a:buChar char="–"/>
            </a:pPr>
            <a:r>
              <a:rPr lang="en-US" sz="2400" dirty="0">
                <a:latin typeface="+mn-lt"/>
              </a:rPr>
              <a:t>cones (6-7 million per eye) and </a:t>
            </a:r>
          </a:p>
          <a:p>
            <a:pPr marL="742950" lvl="1" indent="-285750" eaLnBrk="1" hangingPunct="1">
              <a:spcBef>
                <a:spcPct val="20000"/>
              </a:spcBef>
              <a:buFontTx/>
              <a:buChar char="–"/>
            </a:pPr>
            <a:r>
              <a:rPr lang="en-US" sz="2400" dirty="0">
                <a:latin typeface="+mn-lt"/>
              </a:rPr>
              <a:t>rods (75-150 million per eye)</a:t>
            </a:r>
          </a:p>
        </p:txBody>
      </p:sp>
      <p:sp>
        <p:nvSpPr>
          <p:cNvPr id="10247" name="Oval 7"/>
          <p:cNvSpPr>
            <a:spLocks noChangeArrowheads="1"/>
          </p:cNvSpPr>
          <p:nvPr/>
        </p:nvSpPr>
        <p:spPr bwMode="auto">
          <a:xfrm>
            <a:off x="539750" y="1006079"/>
            <a:ext cx="4752975" cy="1187053"/>
          </a:xfrm>
          <a:prstGeom prst="ellipse">
            <a:avLst/>
          </a:prstGeom>
          <a:solidFill>
            <a:schemeClr val="accent2">
              <a:lumMod val="60000"/>
              <a:lumOff val="40000"/>
            </a:schemeClr>
          </a:solidFill>
          <a:ln w="9525">
            <a:solidFill>
              <a:schemeClr val="tx1"/>
            </a:solidFill>
            <a:round/>
            <a:headEnd/>
            <a:tailEnd/>
          </a:ln>
        </p:spPr>
        <p:txBody>
          <a:bodyPr anchor="ctr"/>
          <a:lstStyle/>
          <a:p>
            <a:pPr algn="ctr"/>
            <a:r>
              <a:rPr lang="en-US" sz="2400" dirty="0">
                <a:latin typeface="+mn-lt"/>
              </a:rPr>
              <a:t>Light from an object is imaged on the retina</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220</a:t>
            </a:fld>
            <a:endParaRPr lang="en"/>
          </a:p>
        </p:txBody>
      </p:sp>
      <p:pic>
        <p:nvPicPr>
          <p:cNvPr id="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87624" y="0"/>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4" name="TextBox 3"/>
          <p:cNvSpPr txBox="1"/>
          <p:nvPr/>
        </p:nvSpPr>
        <p:spPr>
          <a:xfrm>
            <a:off x="827584" y="1059582"/>
            <a:ext cx="2592288" cy="400110"/>
          </a:xfrm>
          <a:prstGeom prst="rect">
            <a:avLst/>
          </a:prstGeom>
          <a:noFill/>
        </p:spPr>
        <p:txBody>
          <a:bodyPr wrap="square" rtlCol="0">
            <a:spAutoFit/>
          </a:bodyPr>
          <a:lstStyle/>
          <a:p>
            <a:r>
              <a:rPr lang="en-IN" sz="2000" b="1" dirty="0">
                <a:solidFill>
                  <a:srgbClr val="0070C0"/>
                </a:solidFill>
                <a:latin typeface="+mn-lt"/>
              </a:rPr>
              <a:t>Calculate  F(2)</a:t>
            </a:r>
          </a:p>
        </p:txBody>
      </p:sp>
      <p:graphicFrame>
        <p:nvGraphicFramePr>
          <p:cNvPr id="5" name="Object 4"/>
          <p:cNvGraphicFramePr>
            <a:graphicFrameLocks noChangeAspect="1"/>
          </p:cNvGraphicFramePr>
          <p:nvPr/>
        </p:nvGraphicFramePr>
        <p:xfrm>
          <a:off x="2051720" y="1635646"/>
          <a:ext cx="5112568" cy="936104"/>
        </p:xfrm>
        <a:graphic>
          <a:graphicData uri="http://schemas.openxmlformats.org/presentationml/2006/ole">
            <mc:AlternateContent xmlns:mc="http://schemas.openxmlformats.org/markup-compatibility/2006">
              <mc:Choice xmlns:v="urn:schemas-microsoft-com:vml" Requires="v">
                <p:oleObj spid="_x0000_s920605" name="Equation" r:id="rId4" imgW="2705040" imgH="495000" progId="Equation.3">
                  <p:embed/>
                </p:oleObj>
              </mc:Choice>
              <mc:Fallback>
                <p:oleObj name="Equation" r:id="rId4" imgW="2705040" imgH="4950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1635646"/>
                        <a:ext cx="5112568"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0579" name="Object 3"/>
          <p:cNvGraphicFramePr>
            <a:graphicFrameLocks noChangeAspect="1"/>
          </p:cNvGraphicFramePr>
          <p:nvPr/>
        </p:nvGraphicFramePr>
        <p:xfrm>
          <a:off x="323528" y="1635646"/>
          <a:ext cx="8282830" cy="1571147"/>
        </p:xfrm>
        <a:graphic>
          <a:graphicData uri="http://schemas.openxmlformats.org/presentationml/2006/ole">
            <mc:AlternateContent xmlns:mc="http://schemas.openxmlformats.org/markup-compatibility/2006">
              <mc:Choice xmlns:v="urn:schemas-microsoft-com:vml" Requires="v">
                <p:oleObj spid="_x0000_s920606" name="Equation" r:id="rId6" imgW="5105160" imgH="901440" progId="Equation.3">
                  <p:embed/>
                </p:oleObj>
              </mc:Choice>
              <mc:Fallback>
                <p:oleObj name="Equation" r:id="rId6" imgW="5105160" imgH="9014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528" y="1635646"/>
                        <a:ext cx="8282830" cy="15711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0580" name="Object 4"/>
          <p:cNvGraphicFramePr>
            <a:graphicFrameLocks noChangeAspect="1"/>
          </p:cNvGraphicFramePr>
          <p:nvPr/>
        </p:nvGraphicFramePr>
        <p:xfrm>
          <a:off x="539552" y="1635646"/>
          <a:ext cx="8281988" cy="2700337"/>
        </p:xfrm>
        <a:graphic>
          <a:graphicData uri="http://schemas.openxmlformats.org/presentationml/2006/ole">
            <mc:AlternateContent xmlns:mc="http://schemas.openxmlformats.org/markup-compatibility/2006">
              <mc:Choice xmlns:v="urn:schemas-microsoft-com:vml" Requires="v">
                <p:oleObj spid="_x0000_s920607" name="Equation" r:id="rId8" imgW="5105160" imgH="1549080" progId="Equation.3">
                  <p:embed/>
                </p:oleObj>
              </mc:Choice>
              <mc:Fallback>
                <p:oleObj name="Equation" r:id="rId8" imgW="5105160" imgH="154908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552" y="1635646"/>
                        <a:ext cx="8281988" cy="2700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5"/>
                                        </p:tgtEl>
                                        <p:attrNameLst>
                                          <p:attrName>ppt_w</p:attrName>
                                        </p:attrNameLst>
                                      </p:cBhvr>
                                      <p:tavLst>
                                        <p:tav tm="0">
                                          <p:val>
                                            <p:strVal val="ppt_w"/>
                                          </p:val>
                                        </p:tav>
                                        <p:tav tm="100000">
                                          <p:val>
                                            <p:strVal val="ppt_w*0.70"/>
                                          </p:val>
                                        </p:tav>
                                      </p:tavLst>
                                    </p:anim>
                                    <p:anim calcmode="lin" valueType="num">
                                      <p:cBhvr>
                                        <p:cTn id="11" dur="1000"/>
                                        <p:tgtEl>
                                          <p:spTgt spid="5"/>
                                        </p:tgtEl>
                                        <p:attrNameLst>
                                          <p:attrName>ppt_h</p:attrName>
                                        </p:attrNameLst>
                                      </p:cBhvr>
                                      <p:tavLst>
                                        <p:tav tm="0">
                                          <p:val>
                                            <p:strVal val="ppt_h"/>
                                          </p:val>
                                        </p:tav>
                                        <p:tav tm="100000">
                                          <p:val>
                                            <p:strVal val="ppt_h"/>
                                          </p:val>
                                        </p:tav>
                                      </p:tavLst>
                                    </p:anim>
                                    <p:animEffect transition="out" filter="fade">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9205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5" presetClass="exit" presetSubtype="0" fill="hold" nodeType="clickEffect">
                                  <p:stCondLst>
                                    <p:cond delay="0"/>
                                  </p:stCondLst>
                                  <p:childTnLst>
                                    <p:anim calcmode="lin" valueType="num">
                                      <p:cBhvr>
                                        <p:cTn id="19" dur="1000"/>
                                        <p:tgtEl>
                                          <p:spTgt spid="920579"/>
                                        </p:tgtEl>
                                        <p:attrNameLst>
                                          <p:attrName>ppt_w</p:attrName>
                                        </p:attrNameLst>
                                      </p:cBhvr>
                                      <p:tavLst>
                                        <p:tav tm="0">
                                          <p:val>
                                            <p:strVal val="ppt_w"/>
                                          </p:val>
                                        </p:tav>
                                        <p:tav tm="100000">
                                          <p:val>
                                            <p:strVal val="ppt_w*0.70"/>
                                          </p:val>
                                        </p:tav>
                                      </p:tavLst>
                                    </p:anim>
                                    <p:anim calcmode="lin" valueType="num">
                                      <p:cBhvr>
                                        <p:cTn id="20" dur="1000"/>
                                        <p:tgtEl>
                                          <p:spTgt spid="920579"/>
                                        </p:tgtEl>
                                        <p:attrNameLst>
                                          <p:attrName>ppt_h</p:attrName>
                                        </p:attrNameLst>
                                      </p:cBhvr>
                                      <p:tavLst>
                                        <p:tav tm="0">
                                          <p:val>
                                            <p:strVal val="ppt_h"/>
                                          </p:val>
                                        </p:tav>
                                        <p:tav tm="100000">
                                          <p:val>
                                            <p:strVal val="ppt_h"/>
                                          </p:val>
                                        </p:tav>
                                      </p:tavLst>
                                    </p:anim>
                                    <p:animEffect transition="out" filter="fade">
                                      <p:cBhvr>
                                        <p:cTn id="21" dur="1000"/>
                                        <p:tgtEl>
                                          <p:spTgt spid="920579"/>
                                        </p:tgtEl>
                                      </p:cBhvr>
                                    </p:animEffect>
                                    <p:set>
                                      <p:cBhvr>
                                        <p:cTn id="22" dur="1" fill="hold">
                                          <p:stCondLst>
                                            <p:cond delay="999"/>
                                          </p:stCondLst>
                                        </p:cTn>
                                        <p:tgtEl>
                                          <p:spTgt spid="92057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20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221</a:t>
            </a:fld>
            <a:endParaRPr lang="en"/>
          </a:p>
        </p:txBody>
      </p:sp>
      <p:pic>
        <p:nvPicPr>
          <p:cNvPr id="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87624" y="0"/>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4" name="TextBox 3"/>
          <p:cNvSpPr txBox="1"/>
          <p:nvPr/>
        </p:nvSpPr>
        <p:spPr>
          <a:xfrm>
            <a:off x="827584" y="1059582"/>
            <a:ext cx="2592288" cy="400110"/>
          </a:xfrm>
          <a:prstGeom prst="rect">
            <a:avLst/>
          </a:prstGeom>
          <a:noFill/>
        </p:spPr>
        <p:txBody>
          <a:bodyPr wrap="square" rtlCol="0">
            <a:spAutoFit/>
          </a:bodyPr>
          <a:lstStyle/>
          <a:p>
            <a:r>
              <a:rPr lang="en-IN" sz="2000" b="1" dirty="0">
                <a:solidFill>
                  <a:srgbClr val="0070C0"/>
                </a:solidFill>
                <a:latin typeface="+mn-lt"/>
              </a:rPr>
              <a:t>Calculate  F(3)</a:t>
            </a:r>
          </a:p>
        </p:txBody>
      </p:sp>
      <p:graphicFrame>
        <p:nvGraphicFramePr>
          <p:cNvPr id="5" name="Object 4"/>
          <p:cNvGraphicFramePr>
            <a:graphicFrameLocks noChangeAspect="1"/>
          </p:cNvGraphicFramePr>
          <p:nvPr/>
        </p:nvGraphicFramePr>
        <p:xfrm>
          <a:off x="1835696" y="1563638"/>
          <a:ext cx="5112568" cy="936104"/>
        </p:xfrm>
        <a:graphic>
          <a:graphicData uri="http://schemas.openxmlformats.org/presentationml/2006/ole">
            <mc:AlternateContent xmlns:mc="http://schemas.openxmlformats.org/markup-compatibility/2006">
              <mc:Choice xmlns:v="urn:schemas-microsoft-com:vml" Requires="v">
                <p:oleObj spid="_x0000_s921630" name="Equation" r:id="rId4" imgW="2705040" imgH="495000" progId="Equation.3">
                  <p:embed/>
                </p:oleObj>
              </mc:Choice>
              <mc:Fallback>
                <p:oleObj name="Equation" r:id="rId4" imgW="2705040" imgH="495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563638"/>
                        <a:ext cx="5112568"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0579" name="Object 3"/>
          <p:cNvGraphicFramePr>
            <a:graphicFrameLocks noChangeAspect="1"/>
          </p:cNvGraphicFramePr>
          <p:nvPr/>
        </p:nvGraphicFramePr>
        <p:xfrm>
          <a:off x="251521" y="1707654"/>
          <a:ext cx="8640960" cy="1704975"/>
        </p:xfrm>
        <a:graphic>
          <a:graphicData uri="http://schemas.openxmlformats.org/presentationml/2006/ole">
            <mc:AlternateContent xmlns:mc="http://schemas.openxmlformats.org/markup-compatibility/2006">
              <mc:Choice xmlns:v="urn:schemas-microsoft-com:vml" Requires="v">
                <p:oleObj spid="_x0000_s921631" name="Equation" r:id="rId6" imgW="5638680" imgH="977760" progId="Equation.3">
                  <p:embed/>
                </p:oleObj>
              </mc:Choice>
              <mc:Fallback>
                <p:oleObj name="Equation" r:id="rId6" imgW="5638680" imgH="97776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21" y="1707654"/>
                        <a:ext cx="8640960" cy="170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05" name="Object 3"/>
          <p:cNvGraphicFramePr>
            <a:graphicFrameLocks noChangeAspect="1"/>
          </p:cNvGraphicFramePr>
          <p:nvPr/>
        </p:nvGraphicFramePr>
        <p:xfrm>
          <a:off x="323528" y="1563638"/>
          <a:ext cx="8642350" cy="3122613"/>
        </p:xfrm>
        <a:graphic>
          <a:graphicData uri="http://schemas.openxmlformats.org/presentationml/2006/ole">
            <mc:AlternateContent xmlns:mc="http://schemas.openxmlformats.org/markup-compatibility/2006">
              <mc:Choice xmlns:v="urn:schemas-microsoft-com:vml" Requires="v">
                <p:oleObj spid="_x0000_s921632" name="Equation" r:id="rId8" imgW="5638680" imgH="1790640" progId="Equation.3">
                  <p:embed/>
                </p:oleObj>
              </mc:Choice>
              <mc:Fallback>
                <p:oleObj name="Equation" r:id="rId8" imgW="5638680" imgH="179064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528" y="1563638"/>
                        <a:ext cx="8642350" cy="312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5"/>
                                        </p:tgtEl>
                                        <p:attrNameLst>
                                          <p:attrName>ppt_w</p:attrName>
                                        </p:attrNameLst>
                                      </p:cBhvr>
                                      <p:tavLst>
                                        <p:tav tm="0">
                                          <p:val>
                                            <p:strVal val="ppt_w"/>
                                          </p:val>
                                        </p:tav>
                                        <p:tav tm="100000">
                                          <p:val>
                                            <p:strVal val="ppt_w*0.70"/>
                                          </p:val>
                                        </p:tav>
                                      </p:tavLst>
                                    </p:anim>
                                    <p:anim calcmode="lin" valueType="num">
                                      <p:cBhvr>
                                        <p:cTn id="11" dur="1000"/>
                                        <p:tgtEl>
                                          <p:spTgt spid="5"/>
                                        </p:tgtEl>
                                        <p:attrNameLst>
                                          <p:attrName>ppt_h</p:attrName>
                                        </p:attrNameLst>
                                      </p:cBhvr>
                                      <p:tavLst>
                                        <p:tav tm="0">
                                          <p:val>
                                            <p:strVal val="ppt_h"/>
                                          </p:val>
                                        </p:tav>
                                        <p:tav tm="100000">
                                          <p:val>
                                            <p:strVal val="ppt_h"/>
                                          </p:val>
                                        </p:tav>
                                      </p:tavLst>
                                    </p:anim>
                                    <p:animEffect transition="out" filter="fade">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9205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5" presetClass="exit" presetSubtype="0" fill="hold" nodeType="clickEffect">
                                  <p:stCondLst>
                                    <p:cond delay="0"/>
                                  </p:stCondLst>
                                  <p:childTnLst>
                                    <p:anim calcmode="lin" valueType="num">
                                      <p:cBhvr>
                                        <p:cTn id="19" dur="1000"/>
                                        <p:tgtEl>
                                          <p:spTgt spid="920579"/>
                                        </p:tgtEl>
                                        <p:attrNameLst>
                                          <p:attrName>ppt_w</p:attrName>
                                        </p:attrNameLst>
                                      </p:cBhvr>
                                      <p:tavLst>
                                        <p:tav tm="0">
                                          <p:val>
                                            <p:strVal val="ppt_w"/>
                                          </p:val>
                                        </p:tav>
                                        <p:tav tm="100000">
                                          <p:val>
                                            <p:strVal val="ppt_w*0.70"/>
                                          </p:val>
                                        </p:tav>
                                      </p:tavLst>
                                    </p:anim>
                                    <p:anim calcmode="lin" valueType="num">
                                      <p:cBhvr>
                                        <p:cTn id="20" dur="1000"/>
                                        <p:tgtEl>
                                          <p:spTgt spid="920579"/>
                                        </p:tgtEl>
                                        <p:attrNameLst>
                                          <p:attrName>ppt_h</p:attrName>
                                        </p:attrNameLst>
                                      </p:cBhvr>
                                      <p:tavLst>
                                        <p:tav tm="0">
                                          <p:val>
                                            <p:strVal val="ppt_h"/>
                                          </p:val>
                                        </p:tav>
                                        <p:tav tm="100000">
                                          <p:val>
                                            <p:strVal val="ppt_h"/>
                                          </p:val>
                                        </p:tav>
                                      </p:tavLst>
                                    </p:anim>
                                    <p:animEffect transition="out" filter="fade">
                                      <p:cBhvr>
                                        <p:cTn id="21" dur="1000"/>
                                        <p:tgtEl>
                                          <p:spTgt spid="920579"/>
                                        </p:tgtEl>
                                      </p:cBhvr>
                                    </p:animEffect>
                                    <p:set>
                                      <p:cBhvr>
                                        <p:cTn id="22" dur="1" fill="hold">
                                          <p:stCondLst>
                                            <p:cond delay="999"/>
                                          </p:stCondLst>
                                        </p:cTn>
                                        <p:tgtEl>
                                          <p:spTgt spid="92057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21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222</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5, 2010</a:t>
            </a:r>
            <a:endParaRPr lang="en-GB"/>
          </a:p>
        </p:txBody>
      </p:sp>
      <p:sp>
        <p:nvSpPr>
          <p:cNvPr id="4" name="TextBox 3"/>
          <p:cNvSpPr txBox="1"/>
          <p:nvPr/>
        </p:nvSpPr>
        <p:spPr>
          <a:xfrm>
            <a:off x="2699792" y="339502"/>
            <a:ext cx="4568612" cy="168360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lnSpc>
                <a:spcPct val="200000"/>
              </a:lnSpc>
            </a:pPr>
            <a:r>
              <a:rPr lang="en-IN" sz="2800" dirty="0">
                <a:solidFill>
                  <a:srgbClr val="000000"/>
                </a:solidFill>
              </a:rPr>
              <a:t>F(0) = 1           F(1) = -1/2</a:t>
            </a:r>
          </a:p>
          <a:p>
            <a:pPr algn="ctr">
              <a:lnSpc>
                <a:spcPct val="200000"/>
              </a:lnSpc>
            </a:pPr>
            <a:r>
              <a:rPr lang="en-IN" sz="2800" dirty="0">
                <a:solidFill>
                  <a:srgbClr val="000000"/>
                </a:solidFill>
              </a:rPr>
              <a:t>F(2) = 0           F(3) = -1/2</a:t>
            </a:r>
          </a:p>
        </p:txBody>
      </p:sp>
      <p:sp>
        <p:nvSpPr>
          <p:cNvPr id="5" name="TextBox 4"/>
          <p:cNvSpPr txBox="1"/>
          <p:nvPr/>
        </p:nvSpPr>
        <p:spPr>
          <a:xfrm>
            <a:off x="827584" y="2787774"/>
            <a:ext cx="6768752" cy="954107"/>
          </a:xfrm>
          <a:prstGeom prst="rect">
            <a:avLst/>
          </a:prstGeom>
          <a:noFill/>
        </p:spPr>
        <p:txBody>
          <a:bodyPr wrap="square" rtlCol="0">
            <a:spAutoFit/>
          </a:bodyPr>
          <a:lstStyle/>
          <a:p>
            <a:pPr algn="ctr"/>
            <a:r>
              <a:rPr lang="en-IN" sz="2800" dirty="0">
                <a:solidFill>
                  <a:srgbClr val="0070C0"/>
                </a:solidFill>
                <a:latin typeface="+mn-lt"/>
              </a:rPr>
              <a:t>From these values, now find the values of f(x).</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223</a:t>
            </a:fld>
            <a:endParaRPr lang="en" dirty="0"/>
          </a:p>
        </p:txBody>
      </p:sp>
      <p:pic>
        <p:nvPicPr>
          <p:cNvPr id="919554" name="Picture 2"/>
          <p:cNvPicPr>
            <a:picLocks noChangeAspect="1" noChangeArrowheads="1"/>
          </p:cNvPicPr>
          <p:nvPr/>
        </p:nvPicPr>
        <p:blipFill>
          <a:blip r:embed="rId2"/>
          <a:srcRect/>
          <a:stretch>
            <a:fillRect/>
          </a:stretch>
        </p:blipFill>
        <p:spPr bwMode="auto">
          <a:xfrm>
            <a:off x="179512" y="267494"/>
            <a:ext cx="8746928" cy="4876005"/>
          </a:xfrm>
          <a:prstGeom prst="rect">
            <a:avLst/>
          </a:prstGeom>
          <a:noFill/>
          <a:ln w="9525">
            <a:noFill/>
            <a:miter lim="800000"/>
            <a:headEnd/>
            <a:tailEnd/>
          </a:ln>
        </p:spPr>
      </p:pic>
    </p:spTree>
  </p:cSld>
  <p:clrMapOvr>
    <a:masterClrMapping/>
  </p:clrMapOvr>
  <p:transition>
    <p:fade thruBlk="1"/>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224</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sp>
        <p:nvSpPr>
          <p:cNvPr id="4" name="Rounded Rectangle 3"/>
          <p:cNvSpPr/>
          <p:nvPr/>
        </p:nvSpPr>
        <p:spPr>
          <a:xfrm>
            <a:off x="1619672" y="160717"/>
            <a:ext cx="7024294" cy="803678"/>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DFT Matrix Method</a:t>
            </a:r>
          </a:p>
        </p:txBody>
      </p:sp>
      <p:sp>
        <p:nvSpPr>
          <p:cNvPr id="5" name="Oval 4"/>
          <p:cNvSpPr/>
          <p:nvPr/>
        </p:nvSpPr>
        <p:spPr>
          <a:xfrm rot="19702059">
            <a:off x="-217515" y="1533899"/>
            <a:ext cx="3500462" cy="112514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Easier way to calculate DFT</a:t>
            </a:r>
          </a:p>
        </p:txBody>
      </p:sp>
      <p:sp>
        <p:nvSpPr>
          <p:cNvPr id="7" name="TextBox 6"/>
          <p:cNvSpPr txBox="1"/>
          <p:nvPr/>
        </p:nvSpPr>
        <p:spPr>
          <a:xfrm>
            <a:off x="2780920" y="3245093"/>
            <a:ext cx="5357850" cy="954107"/>
          </a:xfrm>
          <a:prstGeom prst="rect">
            <a:avLst/>
          </a:prstGeom>
          <a:noFill/>
        </p:spPr>
        <p:txBody>
          <a:bodyPr wrap="square" rtlCol="0">
            <a:spAutoFit/>
          </a:bodyPr>
          <a:lstStyle/>
          <a:p>
            <a:pPr algn="ctr"/>
            <a:r>
              <a:rPr lang="en-IN" sz="3200" b="1" dirty="0">
                <a:latin typeface="+mn-lt"/>
              </a:rPr>
              <a:t>Twiddle Factor</a:t>
            </a:r>
          </a:p>
          <a:p>
            <a:pPr algn="just"/>
            <a:r>
              <a:rPr lang="en-IN" sz="2400" dirty="0">
                <a:latin typeface="+mn-lt"/>
              </a:rPr>
              <a:t>A new factor defined as</a:t>
            </a:r>
          </a:p>
        </p:txBody>
      </p:sp>
      <p:sp>
        <p:nvSpPr>
          <p:cNvPr id="102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4274"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427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23928" y="4155926"/>
            <a:ext cx="2500330" cy="638672"/>
          </a:xfrm>
          <a:prstGeom prst="rect">
            <a:avLst/>
          </a:prstGeom>
          <a:noFill/>
        </p:spPr>
      </p:pic>
      <p:pic>
        <p:nvPicPr>
          <p:cNvPr id="12"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11760" y="1995686"/>
            <a:ext cx="6420557" cy="1008112"/>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225</a:t>
            </a:fld>
            <a:endParaRPr lang="en"/>
          </a:p>
        </p:txBody>
      </p:sp>
      <p:sp>
        <p:nvSpPr>
          <p:cNvPr id="4" name="TextBox 3"/>
          <p:cNvSpPr txBox="1"/>
          <p:nvPr/>
        </p:nvSpPr>
        <p:spPr>
          <a:xfrm>
            <a:off x="2051720" y="267494"/>
            <a:ext cx="6634614" cy="461665"/>
          </a:xfrm>
          <a:prstGeom prst="rect">
            <a:avLst/>
          </a:prstGeom>
          <a:noFill/>
        </p:spPr>
        <p:txBody>
          <a:bodyPr wrap="square" rtlCol="0">
            <a:spAutoFit/>
          </a:bodyPr>
          <a:lstStyle/>
          <a:p>
            <a:r>
              <a:rPr lang="en-IN" sz="2400" b="1" dirty="0">
                <a:solidFill>
                  <a:srgbClr val="0070C0"/>
                </a:solidFill>
                <a:latin typeface="+mn-lt"/>
              </a:rPr>
              <a:t>The DFT now reduces to</a:t>
            </a:r>
          </a:p>
        </p:txBody>
      </p:sp>
      <p:sp>
        <p:nvSpPr>
          <p:cNvPr id="5" name="TextBox 4"/>
          <p:cNvSpPr txBox="1"/>
          <p:nvPr/>
        </p:nvSpPr>
        <p:spPr>
          <a:xfrm>
            <a:off x="827584" y="2465844"/>
            <a:ext cx="7643866" cy="2677656"/>
          </a:xfrm>
          <a:prstGeom prst="rect">
            <a:avLst/>
          </a:prstGeom>
          <a:noFill/>
        </p:spPr>
        <p:txBody>
          <a:bodyPr wrap="square" rtlCol="0">
            <a:spAutoFit/>
          </a:bodyPr>
          <a:lstStyle/>
          <a:p>
            <a:r>
              <a:rPr lang="en-IN" sz="2800" dirty="0">
                <a:latin typeface="+mn-lt"/>
              </a:rPr>
              <a:t>To solve this equation, form a square matrix W</a:t>
            </a:r>
            <a:r>
              <a:rPr lang="en-IN" sz="2800" baseline="-25000" dirty="0">
                <a:latin typeface="+mn-lt"/>
              </a:rPr>
              <a:t>M</a:t>
            </a:r>
            <a:r>
              <a:rPr lang="en-IN" sz="2800" dirty="0">
                <a:latin typeface="+mn-lt"/>
              </a:rPr>
              <a:t> of size M x M</a:t>
            </a:r>
          </a:p>
          <a:p>
            <a:endParaRPr lang="en-IN" sz="2800" dirty="0">
              <a:latin typeface="+mn-lt"/>
            </a:endParaRPr>
          </a:p>
          <a:p>
            <a:r>
              <a:rPr lang="en-IN" sz="2800" dirty="0">
                <a:latin typeface="+mn-lt"/>
              </a:rPr>
              <a:t>The equation then reduces to</a:t>
            </a:r>
          </a:p>
          <a:p>
            <a:pPr algn="ctr"/>
            <a:endParaRPr lang="en-IN" sz="2800" dirty="0">
              <a:latin typeface="+mn-lt"/>
            </a:endParaRPr>
          </a:p>
          <a:p>
            <a:pPr algn="ctr"/>
            <a:r>
              <a:rPr lang="en-IN" sz="2800" b="1" dirty="0">
                <a:solidFill>
                  <a:srgbClr val="C00000"/>
                </a:solidFill>
                <a:latin typeface="+mn-lt"/>
              </a:rPr>
              <a:t>F = W . f</a:t>
            </a:r>
          </a:p>
        </p:txBody>
      </p:sp>
      <p:pic>
        <p:nvPicPr>
          <p:cNvPr id="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67744" y="843558"/>
            <a:ext cx="4071966" cy="1396523"/>
          </a:xfrm>
          <a:prstGeom prst="rect">
            <a:avLst/>
          </a:prstGeom>
          <a:noFill/>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226</a:t>
            </a:fld>
            <a:endParaRPr lang="en"/>
          </a:p>
        </p:txBody>
      </p:sp>
      <p:sp>
        <p:nvSpPr>
          <p:cNvPr id="4" name="TextBox 3"/>
          <p:cNvSpPr txBox="1"/>
          <p:nvPr/>
        </p:nvSpPr>
        <p:spPr>
          <a:xfrm>
            <a:off x="1259632" y="195486"/>
            <a:ext cx="6357982" cy="523220"/>
          </a:xfrm>
          <a:prstGeom prst="rect">
            <a:avLst/>
          </a:prstGeom>
          <a:noFill/>
        </p:spPr>
        <p:txBody>
          <a:bodyPr wrap="square" rtlCol="0">
            <a:spAutoFit/>
          </a:bodyPr>
          <a:lstStyle/>
          <a:p>
            <a:r>
              <a:rPr lang="en-IN" sz="2800" dirty="0">
                <a:solidFill>
                  <a:srgbClr val="C00000"/>
                </a:solidFill>
                <a:latin typeface="+mn-lt"/>
              </a:rPr>
              <a:t>If M = 4, then W</a:t>
            </a:r>
            <a:r>
              <a:rPr lang="en-IN" sz="2800" baseline="-25000" dirty="0">
                <a:solidFill>
                  <a:srgbClr val="C00000"/>
                </a:solidFill>
                <a:latin typeface="+mn-lt"/>
              </a:rPr>
              <a:t>M</a:t>
            </a:r>
            <a:r>
              <a:rPr lang="en-IN" sz="2800" dirty="0">
                <a:solidFill>
                  <a:srgbClr val="C00000"/>
                </a:solidFill>
                <a:latin typeface="+mn-lt"/>
              </a:rPr>
              <a:t> will be a 4x4 matrix</a:t>
            </a:r>
            <a:endParaRPr lang="en-IN" dirty="0">
              <a:solidFill>
                <a:srgbClr val="C00000"/>
              </a:solidFill>
              <a:latin typeface="+mn-lt"/>
            </a:endParaRPr>
          </a:p>
        </p:txBody>
      </p:sp>
      <p:grpSp>
        <p:nvGrpSpPr>
          <p:cNvPr id="5" name="Group 4"/>
          <p:cNvGrpSpPr/>
          <p:nvPr/>
        </p:nvGrpSpPr>
        <p:grpSpPr>
          <a:xfrm>
            <a:off x="1115616" y="699542"/>
            <a:ext cx="5980654" cy="2454542"/>
            <a:chOff x="1928794" y="2143116"/>
            <a:chExt cx="6286544" cy="3000396"/>
          </a:xfrm>
        </p:grpSpPr>
        <p:pic>
          <p:nvPicPr>
            <p:cNvPr id="6"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28794" y="2143116"/>
              <a:ext cx="6093938" cy="2857520"/>
            </a:xfrm>
            <a:prstGeom prst="rect">
              <a:avLst/>
            </a:prstGeom>
            <a:noFill/>
          </p:spPr>
        </p:pic>
        <p:sp>
          <p:nvSpPr>
            <p:cNvPr id="7" name="Right Bracket 6"/>
            <p:cNvSpPr/>
            <p:nvPr/>
          </p:nvSpPr>
          <p:spPr>
            <a:xfrm>
              <a:off x="8072462" y="2571744"/>
              <a:ext cx="142876" cy="2571768"/>
            </a:xfrm>
            <a:prstGeom prst="rightBracket">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Left Bracket 7"/>
            <p:cNvSpPr/>
            <p:nvPr/>
          </p:nvSpPr>
          <p:spPr>
            <a:xfrm>
              <a:off x="4000496" y="2571744"/>
              <a:ext cx="142876" cy="2571768"/>
            </a:xfrm>
            <a:prstGeom prst="leftBracket">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pic>
        <p:nvPicPr>
          <p:cNvPr id="9"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95536" y="3435846"/>
            <a:ext cx="2143140" cy="729910"/>
          </a:xfrm>
          <a:prstGeom prst="rect">
            <a:avLst/>
          </a:prstGeom>
          <a:ln w="88900" cap="sq" cmpd="thickThin">
            <a:solidFill>
              <a:srgbClr val="000000"/>
            </a:solidFill>
            <a:prstDash val="solid"/>
            <a:miter lim="800000"/>
          </a:ln>
          <a:effectLst>
            <a:innerShdw blurRad="76200">
              <a:srgbClr val="000000"/>
            </a:innerShdw>
          </a:effectLst>
        </p:spPr>
      </p:pic>
      <p:graphicFrame>
        <p:nvGraphicFramePr>
          <p:cNvPr id="10" name="Object 9"/>
          <p:cNvGraphicFramePr>
            <a:graphicFrameLocks noChangeAspect="1"/>
          </p:cNvGraphicFramePr>
          <p:nvPr/>
        </p:nvGraphicFramePr>
        <p:xfrm>
          <a:off x="3419872" y="3507854"/>
          <a:ext cx="1600178" cy="720080"/>
        </p:xfrm>
        <a:graphic>
          <a:graphicData uri="http://schemas.openxmlformats.org/presentationml/2006/ole">
            <mc:AlternateContent xmlns:mc="http://schemas.openxmlformats.org/markup-compatibility/2006">
              <mc:Choice xmlns:v="urn:schemas-microsoft-com:vml" Requires="v">
                <p:oleObj spid="_x0000_s922662" name="Equation" r:id="rId6" imgW="507960" imgH="228600" progId="Equation.3">
                  <p:embed/>
                </p:oleObj>
              </mc:Choice>
              <mc:Fallback>
                <p:oleObj name="Equation" r:id="rId6" imgW="507960" imgH="22860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3507854"/>
                        <a:ext cx="1600178" cy="72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627" name="Object 3"/>
          <p:cNvGraphicFramePr>
            <a:graphicFrameLocks noChangeAspect="1"/>
          </p:cNvGraphicFramePr>
          <p:nvPr/>
        </p:nvGraphicFramePr>
        <p:xfrm>
          <a:off x="3203848" y="3291830"/>
          <a:ext cx="2560637" cy="1798638"/>
        </p:xfrm>
        <a:graphic>
          <a:graphicData uri="http://schemas.openxmlformats.org/presentationml/2006/ole">
            <mc:AlternateContent xmlns:mc="http://schemas.openxmlformats.org/markup-compatibility/2006">
              <mc:Choice xmlns:v="urn:schemas-microsoft-com:vml" Requires="v">
                <p:oleObj spid="_x0000_s922663" name="Equation" r:id="rId8" imgW="812520" imgH="571320" progId="Equation.3">
                  <p:embed/>
                </p:oleObj>
              </mc:Choice>
              <mc:Fallback>
                <p:oleObj name="Equation" r:id="rId8" imgW="812520" imgH="57132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848" y="3291830"/>
                        <a:ext cx="2560637" cy="179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628" name="Object 4"/>
          <p:cNvGraphicFramePr>
            <a:graphicFrameLocks noChangeAspect="1"/>
          </p:cNvGraphicFramePr>
          <p:nvPr/>
        </p:nvGraphicFramePr>
        <p:xfrm>
          <a:off x="3635896" y="3579862"/>
          <a:ext cx="1600200" cy="719138"/>
        </p:xfrm>
        <a:graphic>
          <a:graphicData uri="http://schemas.openxmlformats.org/presentationml/2006/ole">
            <mc:AlternateContent xmlns:mc="http://schemas.openxmlformats.org/markup-compatibility/2006">
              <mc:Choice xmlns:v="urn:schemas-microsoft-com:vml" Requires="v">
                <p:oleObj spid="_x0000_s922664" name="Equation" r:id="rId10" imgW="507960" imgH="228600" progId="Equation.3">
                  <p:embed/>
                </p:oleObj>
              </mc:Choice>
              <mc:Fallback>
                <p:oleObj name="Equation" r:id="rId10" imgW="507960" imgH="228600" progId="Equation.3">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35896" y="3579862"/>
                        <a:ext cx="1600200"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629" name="Object 5"/>
          <p:cNvGraphicFramePr>
            <a:graphicFrameLocks noChangeAspect="1"/>
          </p:cNvGraphicFramePr>
          <p:nvPr/>
        </p:nvGraphicFramePr>
        <p:xfrm>
          <a:off x="3995936" y="2980128"/>
          <a:ext cx="3888432" cy="2200999"/>
        </p:xfrm>
        <a:graphic>
          <a:graphicData uri="http://schemas.openxmlformats.org/presentationml/2006/ole">
            <mc:AlternateContent xmlns:mc="http://schemas.openxmlformats.org/markup-compatibility/2006">
              <mc:Choice xmlns:v="urn:schemas-microsoft-com:vml" Requires="v">
                <p:oleObj spid="_x0000_s922665" name="Equation" r:id="rId12" imgW="1815840" imgH="1028520" progId="Equation.3">
                  <p:embed/>
                </p:oleObj>
              </mc:Choice>
              <mc:Fallback>
                <p:oleObj name="Equation" r:id="rId12" imgW="1815840" imgH="1028520" progId="Equation.3">
                  <p:embed/>
                  <p:pic>
                    <p:nvPicPr>
                      <p:cNvPr id="0"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5936" y="2980128"/>
                        <a:ext cx="3888432" cy="22009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10"/>
                                        </p:tgtEl>
                                        <p:attrNameLst>
                                          <p:attrName>ppt_w</p:attrName>
                                        </p:attrNameLst>
                                      </p:cBhvr>
                                      <p:tavLst>
                                        <p:tav tm="0">
                                          <p:val>
                                            <p:strVal val="ppt_w"/>
                                          </p:val>
                                        </p:tav>
                                        <p:tav tm="100000">
                                          <p:val>
                                            <p:strVal val="ppt_w*0.70"/>
                                          </p:val>
                                        </p:tav>
                                      </p:tavLst>
                                    </p:anim>
                                    <p:anim calcmode="lin" valueType="num">
                                      <p:cBhvr>
                                        <p:cTn id="11" dur="1000"/>
                                        <p:tgtEl>
                                          <p:spTgt spid="10"/>
                                        </p:tgtEl>
                                        <p:attrNameLst>
                                          <p:attrName>ppt_h</p:attrName>
                                        </p:attrNameLst>
                                      </p:cBhvr>
                                      <p:tavLst>
                                        <p:tav tm="0">
                                          <p:val>
                                            <p:strVal val="ppt_h"/>
                                          </p:val>
                                        </p:tav>
                                        <p:tav tm="100000">
                                          <p:val>
                                            <p:strVal val="ppt_h"/>
                                          </p:val>
                                        </p:tav>
                                      </p:tavLst>
                                    </p:anim>
                                    <p:animEffect transition="out" filter="fade">
                                      <p:cBhvr>
                                        <p:cTn id="12" dur="1000"/>
                                        <p:tgtEl>
                                          <p:spTgt spid="10"/>
                                        </p:tgtEl>
                                      </p:cBhvr>
                                    </p:animEffect>
                                    <p:set>
                                      <p:cBhvr>
                                        <p:cTn id="13" dur="1" fill="hold">
                                          <p:stCondLst>
                                            <p:cond delay="999"/>
                                          </p:stCondLst>
                                        </p:cTn>
                                        <p:tgtEl>
                                          <p:spTgt spid="10"/>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9226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5" presetClass="exit" presetSubtype="0" fill="hold" nodeType="clickEffect">
                                  <p:stCondLst>
                                    <p:cond delay="0"/>
                                  </p:stCondLst>
                                  <p:childTnLst>
                                    <p:anim calcmode="lin" valueType="num">
                                      <p:cBhvr>
                                        <p:cTn id="19" dur="1000"/>
                                        <p:tgtEl>
                                          <p:spTgt spid="922627"/>
                                        </p:tgtEl>
                                        <p:attrNameLst>
                                          <p:attrName>ppt_w</p:attrName>
                                        </p:attrNameLst>
                                      </p:cBhvr>
                                      <p:tavLst>
                                        <p:tav tm="0">
                                          <p:val>
                                            <p:strVal val="ppt_w"/>
                                          </p:val>
                                        </p:tav>
                                        <p:tav tm="100000">
                                          <p:val>
                                            <p:strVal val="ppt_w*0.70"/>
                                          </p:val>
                                        </p:tav>
                                      </p:tavLst>
                                    </p:anim>
                                    <p:anim calcmode="lin" valueType="num">
                                      <p:cBhvr>
                                        <p:cTn id="20" dur="1000"/>
                                        <p:tgtEl>
                                          <p:spTgt spid="922627"/>
                                        </p:tgtEl>
                                        <p:attrNameLst>
                                          <p:attrName>ppt_h</p:attrName>
                                        </p:attrNameLst>
                                      </p:cBhvr>
                                      <p:tavLst>
                                        <p:tav tm="0">
                                          <p:val>
                                            <p:strVal val="ppt_h"/>
                                          </p:val>
                                        </p:tav>
                                        <p:tav tm="100000">
                                          <p:val>
                                            <p:strVal val="ppt_h"/>
                                          </p:val>
                                        </p:tav>
                                      </p:tavLst>
                                    </p:anim>
                                    <p:animEffect transition="out" filter="fade">
                                      <p:cBhvr>
                                        <p:cTn id="21" dur="1000"/>
                                        <p:tgtEl>
                                          <p:spTgt spid="922627"/>
                                        </p:tgtEl>
                                      </p:cBhvr>
                                    </p:animEffect>
                                    <p:set>
                                      <p:cBhvr>
                                        <p:cTn id="22" dur="1" fill="hold">
                                          <p:stCondLst>
                                            <p:cond delay="999"/>
                                          </p:stCondLst>
                                        </p:cTn>
                                        <p:tgtEl>
                                          <p:spTgt spid="92262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226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922628"/>
                                        </p:tgtEl>
                                        <p:attrNameLst>
                                          <p:attrName>ppt_w</p:attrName>
                                        </p:attrNameLst>
                                      </p:cBhvr>
                                      <p:tavLst>
                                        <p:tav tm="0">
                                          <p:val>
                                            <p:strVal val="ppt_w"/>
                                          </p:val>
                                        </p:tav>
                                        <p:tav tm="100000">
                                          <p:val>
                                            <p:strVal val="ppt_w*0.70"/>
                                          </p:val>
                                        </p:tav>
                                      </p:tavLst>
                                    </p:anim>
                                    <p:anim calcmode="lin" valueType="num">
                                      <p:cBhvr>
                                        <p:cTn id="29" dur="1000"/>
                                        <p:tgtEl>
                                          <p:spTgt spid="922628"/>
                                        </p:tgtEl>
                                        <p:attrNameLst>
                                          <p:attrName>ppt_h</p:attrName>
                                        </p:attrNameLst>
                                      </p:cBhvr>
                                      <p:tavLst>
                                        <p:tav tm="0">
                                          <p:val>
                                            <p:strVal val="ppt_h"/>
                                          </p:val>
                                        </p:tav>
                                        <p:tav tm="100000">
                                          <p:val>
                                            <p:strVal val="ppt_h"/>
                                          </p:val>
                                        </p:tav>
                                      </p:tavLst>
                                    </p:anim>
                                    <p:animEffect transition="out" filter="fade">
                                      <p:cBhvr>
                                        <p:cTn id="30" dur="1000"/>
                                        <p:tgtEl>
                                          <p:spTgt spid="922628"/>
                                        </p:tgtEl>
                                      </p:cBhvr>
                                    </p:animEffect>
                                    <p:set>
                                      <p:cBhvr>
                                        <p:cTn id="31" dur="1" fill="hold">
                                          <p:stCondLst>
                                            <p:cond delay="999"/>
                                          </p:stCondLst>
                                        </p:cTn>
                                        <p:tgtEl>
                                          <p:spTgt spid="922628"/>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922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227</a:t>
            </a:fld>
            <a:endParaRPr lang="en"/>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83768" y="195486"/>
            <a:ext cx="3816589" cy="1643074"/>
          </a:xfrm>
          <a:prstGeom prst="rect">
            <a:avLst/>
          </a:prstGeom>
          <a:noFill/>
        </p:spPr>
      </p:pic>
      <p:sp>
        <p:nvSpPr>
          <p:cNvPr id="5" name="Rounded Rectangle 4"/>
          <p:cNvSpPr/>
          <p:nvPr/>
        </p:nvSpPr>
        <p:spPr>
          <a:xfrm>
            <a:off x="1475656" y="1923678"/>
            <a:ext cx="6088190" cy="64294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dirty="0">
                <a:solidFill>
                  <a:srgbClr val="0070C0"/>
                </a:solidFill>
              </a:rPr>
              <a:t>Find the DFT of f(x) = {0, 1, 2, 1}</a:t>
            </a:r>
          </a:p>
        </p:txBody>
      </p:sp>
      <p:pic>
        <p:nvPicPr>
          <p:cNvPr id="6"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91680" y="2859782"/>
            <a:ext cx="5787552" cy="1785950"/>
          </a:xfrm>
          <a:prstGeom prst="rect">
            <a:avLst/>
          </a:prstGeom>
          <a:noFill/>
        </p:spPr>
      </p:pic>
      <p:pic>
        <p:nvPicPr>
          <p:cNvPr id="7"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19672" y="2787774"/>
            <a:ext cx="6137222" cy="2071702"/>
          </a:xfrm>
          <a:prstGeom prst="rect">
            <a:avLst/>
          </a:prstGeom>
          <a:noFill/>
        </p:spPr>
      </p:pic>
      <p:sp>
        <p:nvSpPr>
          <p:cNvPr id="8" name="TextBox 7"/>
          <p:cNvSpPr txBox="1"/>
          <p:nvPr/>
        </p:nvSpPr>
        <p:spPr>
          <a:xfrm>
            <a:off x="2627784" y="0"/>
            <a:ext cx="4568612"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lnSpc>
                <a:spcPct val="200000"/>
              </a:lnSpc>
            </a:pPr>
            <a:r>
              <a:rPr lang="en-IN" sz="2800" dirty="0">
                <a:solidFill>
                  <a:srgbClr val="000000"/>
                </a:solidFill>
              </a:rPr>
              <a:t>F(0) = 1           F(1) = -1/2</a:t>
            </a:r>
          </a:p>
          <a:p>
            <a:pPr algn="ctr">
              <a:lnSpc>
                <a:spcPct val="200000"/>
              </a:lnSpc>
            </a:pPr>
            <a:r>
              <a:rPr lang="en-IN" sz="2800" dirty="0">
                <a:solidFill>
                  <a:srgbClr val="000000"/>
                </a:solidFill>
              </a:rPr>
              <a:t>F(2) = 0           F(3) = -1/2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xit" presetSubtype="0" fill="hold" nodeType="clickEffect">
                                  <p:stCondLst>
                                    <p:cond delay="0"/>
                                  </p:stCondLst>
                                  <p:childTnLst>
                                    <p:anim calcmode="lin" valueType="num">
                                      <p:cBhvr>
                                        <p:cTn id="14" dur="1000"/>
                                        <p:tgtEl>
                                          <p:spTgt spid="6"/>
                                        </p:tgtEl>
                                        <p:attrNameLst>
                                          <p:attrName>ppt_w</p:attrName>
                                        </p:attrNameLst>
                                      </p:cBhvr>
                                      <p:tavLst>
                                        <p:tav tm="0">
                                          <p:val>
                                            <p:strVal val="ppt_w"/>
                                          </p:val>
                                        </p:tav>
                                        <p:tav tm="100000">
                                          <p:val>
                                            <p:strVal val="ppt_w*0.70"/>
                                          </p:val>
                                        </p:tav>
                                      </p:tavLst>
                                    </p:anim>
                                    <p:anim calcmode="lin" valueType="num">
                                      <p:cBhvr>
                                        <p:cTn id="15" dur="1000"/>
                                        <p:tgtEl>
                                          <p:spTgt spid="6"/>
                                        </p:tgtEl>
                                        <p:attrNameLst>
                                          <p:attrName>ppt_h</p:attrName>
                                        </p:attrNameLst>
                                      </p:cBhvr>
                                      <p:tavLst>
                                        <p:tav tm="0">
                                          <p:val>
                                            <p:strVal val="ppt_h"/>
                                          </p:val>
                                        </p:tav>
                                        <p:tav tm="100000">
                                          <p:val>
                                            <p:strVal val="ppt_h"/>
                                          </p:val>
                                        </p:tav>
                                      </p:tavLst>
                                    </p:anim>
                                    <p:animEffect transition="out" filter="fade">
                                      <p:cBhvr>
                                        <p:cTn id="16" dur="1000"/>
                                        <p:tgtEl>
                                          <p:spTgt spid="6"/>
                                        </p:tgtEl>
                                      </p:cBhvr>
                                    </p:animEffect>
                                    <p:set>
                                      <p:cBhvr>
                                        <p:cTn id="17" dur="1" fill="hold">
                                          <p:stCondLst>
                                            <p:cond delay="999"/>
                                          </p:stCondLst>
                                        </p:cTn>
                                        <p:tgtEl>
                                          <p:spTgt spid="6"/>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228</a:t>
            </a:fld>
            <a:endParaRPr lang="en"/>
          </a:p>
        </p:txBody>
      </p:sp>
      <p:sp>
        <p:nvSpPr>
          <p:cNvPr id="7" name="Oval 6"/>
          <p:cNvSpPr/>
          <p:nvPr/>
        </p:nvSpPr>
        <p:spPr>
          <a:xfrm rot="19820555">
            <a:off x="189179" y="480215"/>
            <a:ext cx="3857652" cy="1785950"/>
          </a:xfrm>
          <a:prstGeom prst="ellipse">
            <a:avLst/>
          </a:prstGeom>
          <a:solidFill>
            <a:srgbClr val="FFFFCC">
              <a:lumMod val="50000"/>
            </a:srgbClr>
          </a:soli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a:ln>
                  <a:noFill/>
                </a:ln>
                <a:solidFill>
                  <a:srgbClr val="000000"/>
                </a:solidFill>
                <a:effectLst/>
                <a:uLnTx/>
                <a:uFillTx/>
                <a:latin typeface="+mn-lt"/>
                <a:ea typeface="+mn-ea"/>
                <a:cs typeface="+mn-cs"/>
              </a:rPr>
              <a:t>What do these values indicate????</a:t>
            </a:r>
          </a:p>
        </p:txBody>
      </p:sp>
      <p:sp>
        <p:nvSpPr>
          <p:cNvPr id="8" name="Rectangle 7"/>
          <p:cNvSpPr/>
          <p:nvPr/>
        </p:nvSpPr>
        <p:spPr>
          <a:xfrm>
            <a:off x="1691680" y="3579862"/>
            <a:ext cx="5788765" cy="1200329"/>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w="12700">
                  <a:solidFill>
                    <a:srgbClr val="3A566E">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uLnTx/>
                <a:uFillTx/>
              </a:rPr>
              <a:t>Let’s go to the basics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w="12700">
                  <a:solidFill>
                    <a:srgbClr val="3A566E">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uLnTx/>
                <a:uFillTx/>
              </a:rPr>
              <a:t>Fourier Transform</a:t>
            </a:r>
          </a:p>
        </p:txBody>
      </p:sp>
      <p:sp>
        <p:nvSpPr>
          <p:cNvPr id="9" name="TextBox 8"/>
          <p:cNvSpPr txBox="1"/>
          <p:nvPr/>
        </p:nvSpPr>
        <p:spPr>
          <a:xfrm>
            <a:off x="1691680" y="2643758"/>
            <a:ext cx="6357982"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ysClr val="windowText" lastClr="000000"/>
                </a:solidFill>
                <a:effectLst/>
                <a:uLnTx/>
                <a:uFillTx/>
                <a:latin typeface="+mn-lt"/>
              </a:rPr>
              <a:t>Where are the sin / </a:t>
            </a:r>
            <a:r>
              <a:rPr kumimoji="0" lang="en-IN" sz="3200" b="0" i="0" u="none" strike="noStrike" kern="0" cap="none" spc="0" normalizeH="0" baseline="0" noProof="0" dirty="0" err="1">
                <a:ln>
                  <a:noFill/>
                </a:ln>
                <a:solidFill>
                  <a:sysClr val="windowText" lastClr="000000"/>
                </a:solidFill>
                <a:effectLst/>
                <a:uLnTx/>
                <a:uFillTx/>
                <a:latin typeface="+mn-lt"/>
              </a:rPr>
              <a:t>cos</a:t>
            </a:r>
            <a:r>
              <a:rPr kumimoji="0" lang="en-IN" sz="3200" b="0" i="0" u="none" strike="noStrike" kern="0" cap="none" spc="0" normalizeH="0" baseline="0" noProof="0" dirty="0">
                <a:ln>
                  <a:noFill/>
                </a:ln>
                <a:solidFill>
                  <a:sysClr val="windowText" lastClr="000000"/>
                </a:solidFill>
                <a:effectLst/>
                <a:uLnTx/>
                <a:uFillTx/>
                <a:latin typeface="+mn-lt"/>
              </a:rPr>
              <a:t> waves?</a:t>
            </a:r>
          </a:p>
        </p:txBody>
      </p:sp>
      <p:sp>
        <p:nvSpPr>
          <p:cNvPr id="10" name="TextBox 9"/>
          <p:cNvSpPr txBox="1"/>
          <p:nvPr/>
        </p:nvSpPr>
        <p:spPr>
          <a:xfrm>
            <a:off x="3995936" y="627534"/>
            <a:ext cx="4568612"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lnSpc>
                <a:spcPct val="200000"/>
              </a:lnSpc>
            </a:pPr>
            <a:r>
              <a:rPr lang="en-IN" sz="2800" dirty="0">
                <a:solidFill>
                  <a:srgbClr val="000000"/>
                </a:solidFill>
              </a:rPr>
              <a:t>F(0) = 1           F(1) = -1/2</a:t>
            </a:r>
          </a:p>
          <a:p>
            <a:pPr algn="ctr">
              <a:lnSpc>
                <a:spcPct val="200000"/>
              </a:lnSpc>
            </a:pPr>
            <a:r>
              <a:rPr lang="en-IN" sz="2800" dirty="0">
                <a:solidFill>
                  <a:srgbClr val="000000"/>
                </a:solidFill>
              </a:rPr>
              <a:t>F(2) = 0           F(3) = -1/2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229</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5, 2010</a:t>
            </a:r>
            <a:endParaRPr lang="en-GB"/>
          </a:p>
        </p:txBody>
      </p:sp>
      <p:sp>
        <p:nvSpPr>
          <p:cNvPr id="4" name="TextBox 3"/>
          <p:cNvSpPr txBox="1"/>
          <p:nvPr/>
        </p:nvSpPr>
        <p:spPr>
          <a:xfrm>
            <a:off x="1691680" y="627534"/>
            <a:ext cx="6996934" cy="1384995"/>
          </a:xfrm>
          <a:prstGeom prst="rect">
            <a:avLst/>
          </a:prstGeom>
          <a:solidFill>
            <a:schemeClr val="accent2">
              <a:lumMod val="75000"/>
            </a:schemeClr>
          </a:solidFill>
          <a:ln w="76200">
            <a:solidFill>
              <a:srgbClr val="C00000"/>
            </a:solidFill>
          </a:ln>
        </p:spPr>
        <p:txBody>
          <a:bodyPr wrap="square" rtlCol="0">
            <a:spAutoFit/>
          </a:bodyPr>
          <a:lstStyle/>
          <a:p>
            <a:pPr algn="ctr"/>
            <a:r>
              <a:rPr lang="en-US" sz="2800" dirty="0">
                <a:solidFill>
                  <a:schemeClr val="bg1"/>
                </a:solidFill>
                <a:latin typeface="+mn-lt"/>
              </a:rPr>
              <a:t>Any M point signal can be decomposed into M + 2 signals, half of them sine waves and half of them cosine waves.</a:t>
            </a:r>
            <a:endParaRPr lang="en-IN" sz="2800" dirty="0">
              <a:solidFill>
                <a:schemeClr val="bg1"/>
              </a:solidFill>
              <a:latin typeface="+mn-lt"/>
            </a:endParaRPr>
          </a:p>
        </p:txBody>
      </p:sp>
      <p:sp>
        <p:nvSpPr>
          <p:cNvPr id="6" name="TextBox 5"/>
          <p:cNvSpPr txBox="1"/>
          <p:nvPr/>
        </p:nvSpPr>
        <p:spPr>
          <a:xfrm>
            <a:off x="1619672" y="2427734"/>
            <a:ext cx="7283826" cy="2246769"/>
          </a:xfrm>
          <a:prstGeom prst="rect">
            <a:avLst/>
          </a:prstGeom>
          <a:solidFill>
            <a:schemeClr val="accent2">
              <a:lumMod val="75000"/>
            </a:schemeClr>
          </a:solidFill>
          <a:ln w="76200">
            <a:solidFill>
              <a:srgbClr val="C00000"/>
            </a:solidFill>
          </a:ln>
        </p:spPr>
        <p:txBody>
          <a:bodyPr wrap="square" rtlCol="0">
            <a:spAutoFit/>
          </a:bodyPr>
          <a:lstStyle/>
          <a:p>
            <a:pPr algn="ctr"/>
            <a:r>
              <a:rPr lang="en-IN" sz="2800" dirty="0">
                <a:solidFill>
                  <a:schemeClr val="bg1"/>
                </a:solidFill>
                <a:latin typeface="+mn-lt"/>
              </a:rPr>
              <a:t>F(0) indicates that the waves (both sine &amp; cosine) make 0 complete cycles over M samples. F(1) indicates they make one complete cycle, F(2) means two complete cycles &amp; so 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4294967295"/>
          </p:nvPr>
        </p:nvSpPr>
        <p:spPr>
          <a:xfrm>
            <a:off x="0" y="4973323"/>
            <a:ext cx="2002464" cy="170177"/>
          </a:xfrm>
          <a:prstGeom prst="rect">
            <a:avLst/>
          </a:prstGeom>
          <a:noFill/>
        </p:spPr>
        <p:txBody>
          <a:bodyPr/>
          <a:lstStyle/>
          <a:p>
            <a:r>
              <a:rPr lang="en-US"/>
              <a:t>Jan 10, 2022</a:t>
            </a:r>
          </a:p>
        </p:txBody>
      </p:sp>
      <p:sp>
        <p:nvSpPr>
          <p:cNvPr id="11267" name="Slide Number Placeholder 3"/>
          <p:cNvSpPr>
            <a:spLocks noGrp="1"/>
          </p:cNvSpPr>
          <p:nvPr>
            <p:ph type="sldNum" sz="quarter" idx="12"/>
          </p:nvPr>
        </p:nvSpPr>
        <p:spPr>
          <a:noFill/>
        </p:spPr>
        <p:txBody>
          <a:bodyPr/>
          <a:lstStyle/>
          <a:p>
            <a:fld id="{7787C0A3-DC5F-4BBF-B73B-D945CF61E705}" type="slidenum">
              <a:rPr lang="en-US" smtClean="0"/>
              <a:pPr/>
              <a:t>23</a:t>
            </a:fld>
            <a:endParaRPr lang="en-US"/>
          </a:p>
        </p:txBody>
      </p:sp>
      <p:pic>
        <p:nvPicPr>
          <p:cNvPr id="11268" name="Picture 4"/>
          <p:cNvPicPr>
            <a:picLocks noChangeAspect="1" noChangeArrowheads="1"/>
          </p:cNvPicPr>
          <p:nvPr/>
        </p:nvPicPr>
        <p:blipFill>
          <a:blip r:embed="rId2" cstate="print"/>
          <a:srcRect r="19731"/>
          <a:stretch>
            <a:fillRect/>
          </a:stretch>
        </p:blipFill>
        <p:spPr bwMode="auto">
          <a:xfrm>
            <a:off x="5608638" y="1"/>
            <a:ext cx="3535362" cy="2755106"/>
          </a:xfrm>
          <a:prstGeom prst="rect">
            <a:avLst/>
          </a:prstGeom>
          <a:noFill/>
          <a:ln w="9525">
            <a:noFill/>
            <a:miter lim="800000"/>
            <a:headEnd/>
            <a:tailEnd/>
          </a:ln>
        </p:spPr>
      </p:pic>
      <p:sp>
        <p:nvSpPr>
          <p:cNvPr id="11269" name="Text Box 5"/>
          <p:cNvSpPr txBox="1">
            <a:spLocks noChangeArrowheads="1"/>
          </p:cNvSpPr>
          <p:nvPr/>
        </p:nvSpPr>
        <p:spPr bwMode="auto">
          <a:xfrm>
            <a:off x="323851" y="1600200"/>
            <a:ext cx="5256213" cy="2616101"/>
          </a:xfrm>
          <a:prstGeom prst="rect">
            <a:avLst/>
          </a:prstGeom>
          <a:noFill/>
          <a:ln w="9525">
            <a:noFill/>
            <a:miter lim="800000"/>
            <a:headEnd/>
            <a:tailEnd/>
          </a:ln>
        </p:spPr>
        <p:txBody>
          <a:bodyPr>
            <a:spAutoFit/>
          </a:bodyPr>
          <a:lstStyle/>
          <a:p>
            <a:pPr marL="361950" indent="-361950" eaLnBrk="1" hangingPunct="1">
              <a:spcAft>
                <a:spcPts val="1200"/>
              </a:spcAft>
              <a:buFontTx/>
              <a:buChar char="•"/>
            </a:pPr>
            <a:r>
              <a:rPr lang="en-US" sz="2400" dirty="0">
                <a:solidFill>
                  <a:srgbClr val="000000"/>
                </a:solidFill>
                <a:latin typeface="+mn-lt"/>
              </a:rPr>
              <a:t>Cones are located in the fovea and are sensitive to color.</a:t>
            </a:r>
          </a:p>
          <a:p>
            <a:pPr marL="361950" indent="-361950" eaLnBrk="1" hangingPunct="1">
              <a:spcAft>
                <a:spcPts val="1200"/>
              </a:spcAft>
              <a:buFontTx/>
              <a:buChar char="•"/>
            </a:pPr>
            <a:r>
              <a:rPr lang="en-US" sz="2400" dirty="0">
                <a:solidFill>
                  <a:srgbClr val="000000"/>
                </a:solidFill>
                <a:latin typeface="+mn-lt"/>
              </a:rPr>
              <a:t>Each one is connected to its own nerve end.</a:t>
            </a:r>
          </a:p>
          <a:p>
            <a:pPr marL="361950" indent="-361950" eaLnBrk="1" hangingPunct="1">
              <a:spcAft>
                <a:spcPts val="1200"/>
              </a:spcAft>
              <a:buFontTx/>
              <a:buChar char="•"/>
            </a:pPr>
            <a:r>
              <a:rPr lang="en-US" sz="2400" dirty="0">
                <a:solidFill>
                  <a:srgbClr val="000000"/>
                </a:solidFill>
                <a:latin typeface="+mn-lt"/>
              </a:rPr>
              <a:t>Cone vision is called </a:t>
            </a:r>
            <a:r>
              <a:rPr lang="en-US" sz="2400" dirty="0" err="1">
                <a:solidFill>
                  <a:srgbClr val="000000"/>
                </a:solidFill>
                <a:latin typeface="+mn-lt"/>
              </a:rPr>
              <a:t>photopic</a:t>
            </a:r>
            <a:r>
              <a:rPr lang="en-US" sz="2400" dirty="0">
                <a:solidFill>
                  <a:srgbClr val="000000"/>
                </a:solidFill>
                <a:latin typeface="+mn-lt"/>
              </a:rPr>
              <a:t> (or bright-light vision).</a:t>
            </a:r>
            <a:endParaRPr lang="en-US" sz="2000" dirty="0">
              <a:latin typeface="+mn-lt"/>
            </a:endParaRPr>
          </a:p>
        </p:txBody>
      </p:sp>
      <p:sp>
        <p:nvSpPr>
          <p:cNvPr id="95238" name="Text Box 6"/>
          <p:cNvSpPr txBox="1">
            <a:spLocks noChangeArrowheads="1"/>
          </p:cNvSpPr>
          <p:nvPr/>
        </p:nvSpPr>
        <p:spPr bwMode="auto">
          <a:xfrm>
            <a:off x="5436097" y="2787774"/>
            <a:ext cx="3528392" cy="193899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spcBef>
                <a:spcPct val="50000"/>
              </a:spcBef>
              <a:defRPr/>
            </a:pPr>
            <a:r>
              <a:rPr lang="en-US" sz="2400"/>
              <a:t>Muscles controlling the eye rotate the eye ball until the image of an object of interest falls on the fovea.</a:t>
            </a:r>
          </a:p>
        </p:txBody>
      </p:sp>
      <p:sp>
        <p:nvSpPr>
          <p:cNvPr id="11271" name="WordArt 7"/>
          <p:cNvSpPr>
            <a:spLocks noChangeArrowheads="1" noChangeShapeType="1" noTextEdit="1"/>
          </p:cNvSpPr>
          <p:nvPr/>
        </p:nvSpPr>
        <p:spPr bwMode="auto">
          <a:xfrm>
            <a:off x="900113" y="303610"/>
            <a:ext cx="1543050" cy="1092994"/>
          </a:xfrm>
          <a:prstGeom prst="rect">
            <a:avLst/>
          </a:prstGeom>
        </p:spPr>
        <p:txBody>
          <a:bodyPr wrap="none" fromWordArt="1">
            <a:prstTxWarp prst="textSlantUp">
              <a:avLst>
                <a:gd name="adj" fmla="val 55556"/>
              </a:avLst>
            </a:prstTxWarp>
          </a:bodyPr>
          <a:lstStyle/>
          <a:p>
            <a:pPr algn="ctr"/>
            <a:r>
              <a:rPr lang="en-US" sz="3600" kern="10">
                <a:ln w="9525">
                  <a:solidFill>
                    <a:srgbClr val="000000"/>
                  </a:solidFill>
                  <a:round/>
                  <a:headEnd/>
                  <a:tailEnd/>
                </a:ln>
                <a:solidFill>
                  <a:srgbClr val="000000"/>
                </a:solidFill>
                <a:latin typeface="Arial Black"/>
              </a:rPr>
              <a:t>Cones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5238"/>
                                        </p:tgtEl>
                                        <p:attrNameLst>
                                          <p:attrName>style.visibility</p:attrName>
                                        </p:attrNameLst>
                                      </p:cBhvr>
                                      <p:to>
                                        <p:strVal val="visible"/>
                                      </p:to>
                                    </p:set>
                                    <p:animEffect transition="in" filter="checkerboard(across)">
                                      <p:cBhvr>
                                        <p:cTn id="7" dur="500"/>
                                        <p:tgtEl>
                                          <p:spTgt spid="95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230</a:t>
            </a:fld>
            <a:endParaRPr lang="en"/>
          </a:p>
        </p:txBody>
      </p:sp>
      <p:sp>
        <p:nvSpPr>
          <p:cNvPr id="3" name="TextBox 2"/>
          <p:cNvSpPr txBox="1"/>
          <p:nvPr/>
        </p:nvSpPr>
        <p:spPr>
          <a:xfrm>
            <a:off x="611560" y="339502"/>
            <a:ext cx="8143932" cy="4247317"/>
          </a:xfrm>
          <a:prstGeom prst="rect">
            <a:avLst/>
          </a:prstGeom>
          <a:noFill/>
        </p:spPr>
        <p:txBody>
          <a:bodyPr wrap="square" rtlCol="0">
            <a:spAutoFit/>
          </a:bodyPr>
          <a:lstStyle/>
          <a:p>
            <a:pPr marL="403225" indent="-403225">
              <a:spcAft>
                <a:spcPts val="1800"/>
              </a:spcAft>
              <a:buClr>
                <a:srgbClr val="0070C0"/>
              </a:buClr>
              <a:buFont typeface="Wingdings" pitchFamily="2" charset="2"/>
              <a:buChar char="£"/>
            </a:pPr>
            <a:r>
              <a:rPr lang="en-US" sz="2400" dirty="0">
                <a:latin typeface="+mn-lt"/>
              </a:rPr>
              <a:t>The sine and cosine waves used in the DFT are commonly called the </a:t>
            </a:r>
            <a:r>
              <a:rPr lang="en-US" sz="2400" b="1" dirty="0">
                <a:latin typeface="+mn-lt"/>
              </a:rPr>
              <a:t>DFT</a:t>
            </a:r>
            <a:r>
              <a:rPr lang="en-US" sz="2400" dirty="0">
                <a:latin typeface="+mn-lt"/>
              </a:rPr>
              <a:t> </a:t>
            </a:r>
            <a:r>
              <a:rPr lang="en-US" sz="2400" b="1" dirty="0">
                <a:latin typeface="+mn-lt"/>
              </a:rPr>
              <a:t>basis functions. </a:t>
            </a:r>
            <a:r>
              <a:rPr lang="en-US" sz="2400" dirty="0">
                <a:latin typeface="+mn-lt"/>
              </a:rPr>
              <a:t>The basis functions are a set of sine and cosine waves with </a:t>
            </a:r>
            <a:r>
              <a:rPr lang="en-US" sz="2400" i="1" dirty="0">
                <a:latin typeface="+mn-lt"/>
              </a:rPr>
              <a:t>unity amplitude. </a:t>
            </a:r>
            <a:endParaRPr lang="en-US" sz="2400" b="1" dirty="0">
              <a:latin typeface="+mn-lt"/>
            </a:endParaRPr>
          </a:p>
          <a:p>
            <a:pPr marL="403225" indent="-403225">
              <a:spcAft>
                <a:spcPts val="1800"/>
              </a:spcAft>
              <a:buClr>
                <a:srgbClr val="0070C0"/>
              </a:buClr>
              <a:buFont typeface="Wingdings" pitchFamily="2" charset="2"/>
              <a:buChar char="£"/>
            </a:pPr>
            <a:r>
              <a:rPr lang="en-US" sz="2400" dirty="0">
                <a:solidFill>
                  <a:srgbClr val="C00000"/>
                </a:solidFill>
                <a:latin typeface="+mn-lt"/>
              </a:rPr>
              <a:t>The output of the DFT is a set of numbers that represent amplitudes. </a:t>
            </a:r>
            <a:endParaRPr lang="en-US" sz="2400" i="1" dirty="0">
              <a:solidFill>
                <a:srgbClr val="C00000"/>
              </a:solidFill>
              <a:latin typeface="+mn-lt"/>
            </a:endParaRPr>
          </a:p>
          <a:p>
            <a:pPr marL="403225" indent="-403225">
              <a:spcAft>
                <a:spcPts val="1800"/>
              </a:spcAft>
              <a:buClr>
                <a:srgbClr val="0070C0"/>
              </a:buClr>
              <a:buFont typeface="Wingdings" pitchFamily="2" charset="2"/>
              <a:buChar char="£"/>
            </a:pPr>
            <a:r>
              <a:rPr lang="en-US" sz="2400" i="1" dirty="0">
                <a:latin typeface="+mn-lt"/>
              </a:rPr>
              <a:t>If you assign each amplitude (the frequency </a:t>
            </a:r>
            <a:r>
              <a:rPr lang="en-US" sz="2400" dirty="0">
                <a:latin typeface="+mn-lt"/>
              </a:rPr>
              <a:t>domain) to the proper sine or cosine wave (the basis functions), the result is a set of </a:t>
            </a:r>
            <a:r>
              <a:rPr lang="en-US" sz="2400" i="1" dirty="0">
                <a:solidFill>
                  <a:srgbClr val="C00000"/>
                </a:solidFill>
                <a:latin typeface="+mn-lt"/>
              </a:rPr>
              <a:t>scaled sine and cosine waves that can be added to form the time </a:t>
            </a:r>
            <a:r>
              <a:rPr lang="en-IN" sz="2400" dirty="0">
                <a:solidFill>
                  <a:srgbClr val="C00000"/>
                </a:solidFill>
                <a:latin typeface="+mn-lt"/>
              </a:rPr>
              <a:t>domain signal.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231</a:t>
            </a:fld>
            <a:endParaRPr lang="en" dirty="0"/>
          </a:p>
        </p:txBody>
      </p:sp>
      <p:sp>
        <p:nvSpPr>
          <p:cNvPr id="5" name="TextBox 4"/>
          <p:cNvSpPr txBox="1"/>
          <p:nvPr/>
        </p:nvSpPr>
        <p:spPr>
          <a:xfrm>
            <a:off x="4283968" y="843558"/>
            <a:ext cx="4860032" cy="3539430"/>
          </a:xfrm>
          <a:prstGeom prst="rect">
            <a:avLst/>
          </a:prstGeom>
          <a:noFill/>
          <a:effectLst>
            <a:glow rad="139700">
              <a:schemeClr val="accent4">
                <a:satMod val="175000"/>
                <a:alpha val="40000"/>
              </a:schemeClr>
            </a:glow>
          </a:effectLst>
        </p:spPr>
        <p:txBody>
          <a:bodyPr wrap="square" rtlCol="0">
            <a:spAutoFit/>
          </a:bodyPr>
          <a:lstStyle/>
          <a:p>
            <a:r>
              <a:rPr lang="en-US" sz="2800" dirty="0">
                <a:latin typeface="+mn-lt"/>
              </a:rPr>
              <a:t>The DFT basis functions are generated from the equations:</a:t>
            </a:r>
            <a:endParaRPr lang="en-IN" sz="2800" dirty="0">
              <a:latin typeface="+mn-lt"/>
            </a:endParaRPr>
          </a:p>
          <a:p>
            <a:endParaRPr lang="en-IN" sz="2800" dirty="0">
              <a:latin typeface="+mn-lt"/>
            </a:endParaRPr>
          </a:p>
          <a:p>
            <a:pPr algn="ctr"/>
            <a:r>
              <a:rPr lang="en-IN" sz="2800" b="1" dirty="0">
                <a:latin typeface="+mn-lt"/>
              </a:rPr>
              <a:t>C</a:t>
            </a:r>
            <a:r>
              <a:rPr lang="en-IN" sz="2800" b="1" baseline="-25000" dirty="0">
                <a:latin typeface="+mn-lt"/>
              </a:rPr>
              <a:t>u</a:t>
            </a:r>
            <a:r>
              <a:rPr lang="en-IN" sz="2800" b="1" dirty="0">
                <a:latin typeface="+mn-lt"/>
              </a:rPr>
              <a:t>[x] = </a:t>
            </a:r>
            <a:r>
              <a:rPr lang="en-IN" sz="2800" b="1" dirty="0" err="1">
                <a:latin typeface="+mn-lt"/>
              </a:rPr>
              <a:t>cos</a:t>
            </a:r>
            <a:r>
              <a:rPr lang="en-IN" sz="2800" b="1" dirty="0">
                <a:latin typeface="+mn-lt"/>
              </a:rPr>
              <a:t> (2</a:t>
            </a:r>
            <a:r>
              <a:rPr lang="el-GR" sz="2800" b="1" dirty="0">
                <a:latin typeface="+mn-lt"/>
              </a:rPr>
              <a:t>Π</a:t>
            </a:r>
            <a:r>
              <a:rPr lang="en-US" sz="2800" b="1" dirty="0">
                <a:latin typeface="+mn-lt"/>
              </a:rPr>
              <a:t> </a:t>
            </a:r>
            <a:r>
              <a:rPr lang="en-US" sz="2800" b="1" dirty="0" err="1">
                <a:latin typeface="+mn-lt"/>
              </a:rPr>
              <a:t>ux</a:t>
            </a:r>
            <a:r>
              <a:rPr lang="en-US" sz="2800" b="1" dirty="0">
                <a:latin typeface="+mn-lt"/>
              </a:rPr>
              <a:t>/M)</a:t>
            </a:r>
          </a:p>
          <a:p>
            <a:pPr algn="ctr"/>
            <a:endParaRPr lang="en-US" sz="2800" b="1" dirty="0">
              <a:latin typeface="+mn-lt"/>
            </a:endParaRPr>
          </a:p>
          <a:p>
            <a:pPr algn="ctr"/>
            <a:r>
              <a:rPr lang="en-IN" sz="2800" b="1" dirty="0">
                <a:latin typeface="+mn-lt"/>
              </a:rPr>
              <a:t>S</a:t>
            </a:r>
            <a:r>
              <a:rPr lang="en-IN" sz="2800" b="1" baseline="-25000" dirty="0">
                <a:latin typeface="+mn-lt"/>
              </a:rPr>
              <a:t>u</a:t>
            </a:r>
            <a:r>
              <a:rPr lang="en-IN" sz="2800" b="1" dirty="0">
                <a:latin typeface="+mn-lt"/>
              </a:rPr>
              <a:t>[x] = sin (2</a:t>
            </a:r>
            <a:r>
              <a:rPr lang="el-GR" sz="2800" b="1" dirty="0">
                <a:latin typeface="+mn-lt"/>
              </a:rPr>
              <a:t>Π</a:t>
            </a:r>
            <a:r>
              <a:rPr lang="en-US" sz="2800" b="1" dirty="0">
                <a:latin typeface="+mn-lt"/>
              </a:rPr>
              <a:t> </a:t>
            </a:r>
            <a:r>
              <a:rPr lang="en-US" sz="2800" b="1" dirty="0" err="1">
                <a:latin typeface="+mn-lt"/>
              </a:rPr>
              <a:t>ux</a:t>
            </a:r>
            <a:r>
              <a:rPr lang="en-US" sz="2800" b="1" dirty="0">
                <a:latin typeface="+mn-lt"/>
              </a:rPr>
              <a:t>/M)</a:t>
            </a:r>
          </a:p>
          <a:p>
            <a:endParaRPr lang="en-US" sz="2800" dirty="0">
              <a:latin typeface="+mn-lt"/>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232</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5, 2010</a:t>
            </a:r>
            <a:endParaRPr lang="en-GB"/>
          </a:p>
        </p:txBody>
      </p:sp>
      <p:pic>
        <p:nvPicPr>
          <p:cNvPr id="1026" name="Picture 2"/>
          <p:cNvPicPr>
            <a:picLocks noChangeAspect="1" noChangeArrowheads="1"/>
          </p:cNvPicPr>
          <p:nvPr/>
        </p:nvPicPr>
        <p:blipFill>
          <a:blip r:embed="rId2"/>
          <a:srcRect/>
          <a:stretch>
            <a:fillRect/>
          </a:stretch>
        </p:blipFill>
        <p:spPr bwMode="auto">
          <a:xfrm>
            <a:off x="4357687" y="321453"/>
            <a:ext cx="4051875" cy="2411033"/>
          </a:xfrm>
          <a:prstGeom prst="rect">
            <a:avLst/>
          </a:prstGeom>
          <a:noFill/>
          <a:ln w="9525">
            <a:noFill/>
            <a:miter lim="800000"/>
            <a:headEnd/>
            <a:tailEnd/>
          </a:ln>
          <a:effectLst/>
        </p:spPr>
      </p:pic>
      <p:sp>
        <p:nvSpPr>
          <p:cNvPr id="5" name="TextBox 4"/>
          <p:cNvSpPr txBox="1"/>
          <p:nvPr/>
        </p:nvSpPr>
        <p:spPr>
          <a:xfrm>
            <a:off x="857224" y="1178709"/>
            <a:ext cx="3500462" cy="830997"/>
          </a:xfrm>
          <a:prstGeom prst="rect">
            <a:avLst/>
          </a:prstGeom>
          <a:noFill/>
        </p:spPr>
        <p:txBody>
          <a:bodyPr wrap="square" rtlCol="0">
            <a:spAutoFit/>
          </a:bodyPr>
          <a:lstStyle/>
          <a:p>
            <a:pPr algn="ctr"/>
            <a:r>
              <a:rPr lang="en-IN" sz="2400" dirty="0">
                <a:solidFill>
                  <a:srgbClr val="000000"/>
                </a:solidFill>
                <a:latin typeface="+mn-lt"/>
              </a:rPr>
              <a:t>Consider a signal 16 points long.</a:t>
            </a:r>
          </a:p>
        </p:txBody>
      </p:sp>
      <p:sp>
        <p:nvSpPr>
          <p:cNvPr id="6" name="TextBox 5"/>
          <p:cNvSpPr txBox="1"/>
          <p:nvPr/>
        </p:nvSpPr>
        <p:spPr>
          <a:xfrm>
            <a:off x="785786" y="2732486"/>
            <a:ext cx="7643866" cy="1569660"/>
          </a:xfrm>
          <a:prstGeom prst="rect">
            <a:avLst/>
          </a:prstGeom>
          <a:noFill/>
        </p:spPr>
        <p:txBody>
          <a:bodyPr wrap="square" rtlCol="0">
            <a:spAutoFit/>
          </a:bodyPr>
          <a:lstStyle/>
          <a:p>
            <a:r>
              <a:rPr lang="en-US" sz="2400" dirty="0">
                <a:solidFill>
                  <a:srgbClr val="000000"/>
                </a:solidFill>
                <a:latin typeface="+mn-lt"/>
              </a:rPr>
              <a:t>The Fourier decomposition of this signal gives </a:t>
            </a:r>
            <a:r>
              <a:rPr lang="en-US" sz="2400" dirty="0">
                <a:solidFill>
                  <a:srgbClr val="FF0000"/>
                </a:solidFill>
                <a:latin typeface="+mn-lt"/>
              </a:rPr>
              <a:t>nine cosine waves and nine sine waves, </a:t>
            </a:r>
            <a:r>
              <a:rPr lang="en-US" sz="2400" dirty="0">
                <a:solidFill>
                  <a:srgbClr val="000000"/>
                </a:solidFill>
                <a:latin typeface="+mn-lt"/>
              </a:rPr>
              <a:t>each with a different </a:t>
            </a:r>
            <a:r>
              <a:rPr lang="en-IN" sz="2400" dirty="0">
                <a:solidFill>
                  <a:srgbClr val="000000"/>
                </a:solidFill>
                <a:latin typeface="+mn-lt"/>
              </a:rPr>
              <a:t>frequency and amplitude.</a:t>
            </a:r>
          </a:p>
          <a:p>
            <a:endParaRPr lang="en-IN" sz="2400" dirty="0">
              <a:solidFill>
                <a:srgbClr val="000000"/>
              </a:solidFill>
              <a:latin typeface="+mn-lt"/>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233</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5, 2010</a:t>
            </a:r>
            <a:endParaRPr lang="en-GB"/>
          </a:p>
        </p:txBody>
      </p:sp>
      <p:pic>
        <p:nvPicPr>
          <p:cNvPr id="2050" name="Picture 2"/>
          <p:cNvPicPr>
            <a:picLocks noChangeAspect="1" noChangeArrowheads="1"/>
          </p:cNvPicPr>
          <p:nvPr/>
        </p:nvPicPr>
        <p:blipFill>
          <a:blip r:embed="rId2"/>
          <a:srcRect/>
          <a:stretch>
            <a:fillRect/>
          </a:stretch>
        </p:blipFill>
        <p:spPr bwMode="auto">
          <a:xfrm>
            <a:off x="1187624" y="1203598"/>
            <a:ext cx="6929486" cy="3660075"/>
          </a:xfrm>
          <a:prstGeom prst="rect">
            <a:avLst/>
          </a:prstGeom>
          <a:noFill/>
          <a:ln w="9525">
            <a:noFill/>
            <a:miter lim="800000"/>
            <a:headEnd/>
            <a:tailEnd/>
          </a:ln>
          <a:effectLst/>
        </p:spPr>
      </p:pic>
      <p:sp>
        <p:nvSpPr>
          <p:cNvPr id="5" name="Rectangle 4"/>
          <p:cNvSpPr/>
          <p:nvPr/>
        </p:nvSpPr>
        <p:spPr>
          <a:xfrm>
            <a:off x="1050314" y="267494"/>
            <a:ext cx="3743333" cy="523220"/>
          </a:xfrm>
          <a:prstGeom prst="rect">
            <a:avLst/>
          </a:prstGeom>
          <a:ln/>
        </p:spPr>
        <p:style>
          <a:lnRef idx="3">
            <a:schemeClr val="lt1"/>
          </a:lnRef>
          <a:fillRef idx="1">
            <a:schemeClr val="accent5"/>
          </a:fillRef>
          <a:effectRef idx="1">
            <a:schemeClr val="accent5"/>
          </a:effectRef>
          <a:fontRef idx="minor">
            <a:schemeClr val="lt1"/>
          </a:fontRef>
        </p:style>
        <p:txBody>
          <a:bodyPr wrap="none">
            <a:spAutoFit/>
          </a:bodyPr>
          <a:lstStyle/>
          <a:p>
            <a:pPr algn="ctr"/>
            <a:r>
              <a:rPr lang="en-IN" sz="2800" dirty="0">
                <a:solidFill>
                  <a:srgbClr val="C00000"/>
                </a:solidFill>
                <a:latin typeface="+mn-lt"/>
              </a:rPr>
              <a:t>C</a:t>
            </a:r>
            <a:r>
              <a:rPr lang="en-IN" sz="2800" baseline="-25000" dirty="0">
                <a:solidFill>
                  <a:srgbClr val="C00000"/>
                </a:solidFill>
                <a:latin typeface="+mn-lt"/>
              </a:rPr>
              <a:t>u</a:t>
            </a:r>
            <a:r>
              <a:rPr lang="en-IN" sz="2800" dirty="0">
                <a:solidFill>
                  <a:srgbClr val="C00000"/>
                </a:solidFill>
                <a:latin typeface="+mn-lt"/>
              </a:rPr>
              <a:t>[x] = </a:t>
            </a:r>
            <a:r>
              <a:rPr lang="en-IN" sz="2800" dirty="0" err="1">
                <a:solidFill>
                  <a:srgbClr val="C00000"/>
                </a:solidFill>
                <a:latin typeface="+mn-lt"/>
              </a:rPr>
              <a:t>cos</a:t>
            </a:r>
            <a:r>
              <a:rPr lang="en-IN" sz="2800" dirty="0">
                <a:solidFill>
                  <a:srgbClr val="C00000"/>
                </a:solidFill>
                <a:latin typeface="+mn-lt"/>
              </a:rPr>
              <a:t> (2</a:t>
            </a:r>
            <a:r>
              <a:rPr lang="el-GR" sz="2800" dirty="0">
                <a:solidFill>
                  <a:srgbClr val="C00000"/>
                </a:solidFill>
                <a:latin typeface="+mn-lt"/>
              </a:rPr>
              <a:t>Π</a:t>
            </a:r>
            <a:r>
              <a:rPr lang="en-US" sz="2800" dirty="0">
                <a:solidFill>
                  <a:srgbClr val="C00000"/>
                </a:solidFill>
                <a:latin typeface="+mn-lt"/>
              </a:rPr>
              <a:t> </a:t>
            </a:r>
            <a:r>
              <a:rPr lang="en-US" sz="2800" dirty="0" err="1">
                <a:solidFill>
                  <a:srgbClr val="C00000"/>
                </a:solidFill>
                <a:latin typeface="+mn-lt"/>
              </a:rPr>
              <a:t>ux</a:t>
            </a:r>
            <a:r>
              <a:rPr lang="en-US" sz="2800" dirty="0">
                <a:solidFill>
                  <a:srgbClr val="C00000"/>
                </a:solidFill>
                <a:latin typeface="+mn-lt"/>
              </a:rPr>
              <a:t>/M)</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234</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5, 2010</a:t>
            </a:r>
            <a:endParaRPr lang="en-GB"/>
          </a:p>
        </p:txBody>
      </p:sp>
      <p:pic>
        <p:nvPicPr>
          <p:cNvPr id="3074" name="Picture 2"/>
          <p:cNvPicPr>
            <a:picLocks noChangeAspect="1" noChangeArrowheads="1"/>
          </p:cNvPicPr>
          <p:nvPr/>
        </p:nvPicPr>
        <p:blipFill>
          <a:blip r:embed="rId2"/>
          <a:srcRect/>
          <a:stretch>
            <a:fillRect/>
          </a:stretch>
        </p:blipFill>
        <p:spPr bwMode="auto">
          <a:xfrm>
            <a:off x="1187624" y="843558"/>
            <a:ext cx="7150604" cy="3796247"/>
          </a:xfrm>
          <a:prstGeom prst="rect">
            <a:avLst/>
          </a:prstGeom>
          <a:noFill/>
          <a:ln w="9525">
            <a:noFill/>
            <a:miter lim="800000"/>
            <a:headEnd/>
            <a:tailEnd/>
          </a:ln>
          <a:effectLst/>
        </p:spPr>
      </p:pic>
      <p:sp>
        <p:nvSpPr>
          <p:cNvPr id="5" name="Rectangle 4"/>
          <p:cNvSpPr/>
          <p:nvPr/>
        </p:nvSpPr>
        <p:spPr>
          <a:xfrm>
            <a:off x="1403648" y="267494"/>
            <a:ext cx="3772186" cy="523220"/>
          </a:xfrm>
          <a:prstGeom prst="rect">
            <a:avLst/>
          </a:prstGeom>
          <a:ln/>
        </p:spPr>
        <p:style>
          <a:lnRef idx="3">
            <a:schemeClr val="lt1"/>
          </a:lnRef>
          <a:fillRef idx="1">
            <a:schemeClr val="accent5"/>
          </a:fillRef>
          <a:effectRef idx="1">
            <a:schemeClr val="accent5"/>
          </a:effectRef>
          <a:fontRef idx="minor">
            <a:schemeClr val="lt1"/>
          </a:fontRef>
        </p:style>
        <p:txBody>
          <a:bodyPr wrap="none">
            <a:spAutoFit/>
          </a:bodyPr>
          <a:lstStyle/>
          <a:p>
            <a:pPr lvl="0" algn="ctr"/>
            <a:r>
              <a:rPr lang="en-IN" sz="2800" dirty="0">
                <a:solidFill>
                  <a:srgbClr val="C00000"/>
                </a:solidFill>
                <a:latin typeface="Comic Sans MS"/>
              </a:rPr>
              <a:t>S</a:t>
            </a:r>
            <a:r>
              <a:rPr lang="en-IN" sz="2800" baseline="-25000" dirty="0">
                <a:solidFill>
                  <a:srgbClr val="C00000"/>
                </a:solidFill>
                <a:latin typeface="Comic Sans MS"/>
              </a:rPr>
              <a:t>u</a:t>
            </a:r>
            <a:r>
              <a:rPr lang="en-IN" sz="2800" dirty="0">
                <a:solidFill>
                  <a:srgbClr val="C00000"/>
                </a:solidFill>
                <a:latin typeface="Comic Sans MS"/>
              </a:rPr>
              <a:t>[x] = sin (2</a:t>
            </a:r>
            <a:r>
              <a:rPr lang="el-GR" sz="2800" dirty="0">
                <a:solidFill>
                  <a:srgbClr val="C00000"/>
                </a:solidFill>
                <a:latin typeface="Comic Sans MS"/>
              </a:rPr>
              <a:t>Π</a:t>
            </a:r>
            <a:r>
              <a:rPr lang="en-US" sz="2800" dirty="0">
                <a:solidFill>
                  <a:srgbClr val="C00000"/>
                </a:solidFill>
                <a:latin typeface="Comic Sans MS"/>
              </a:rPr>
              <a:t> </a:t>
            </a:r>
            <a:r>
              <a:rPr lang="en-US" sz="2800" dirty="0" err="1">
                <a:solidFill>
                  <a:srgbClr val="C00000"/>
                </a:solidFill>
                <a:latin typeface="Comic Sans MS"/>
              </a:rPr>
              <a:t>ux</a:t>
            </a:r>
            <a:r>
              <a:rPr lang="en-US" sz="2800" dirty="0">
                <a:solidFill>
                  <a:srgbClr val="C00000"/>
                </a:solidFill>
                <a:latin typeface="Comic Sans MS"/>
              </a:rPr>
              <a:t>/M</a:t>
            </a:r>
            <a:r>
              <a:rPr lang="en-US" sz="2400" dirty="0">
                <a:solidFill>
                  <a:srgbClr val="003300"/>
                </a:solidFill>
                <a:latin typeface="Comic Sans MS"/>
              </a:rPr>
              <a:t>)</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235</a:t>
            </a:fld>
            <a:endParaRPr lang="en"/>
          </a:p>
        </p:txBody>
      </p:sp>
      <p:sp>
        <p:nvSpPr>
          <p:cNvPr id="10" name="TextBox 9"/>
          <p:cNvSpPr txBox="1"/>
          <p:nvPr/>
        </p:nvSpPr>
        <p:spPr>
          <a:xfrm>
            <a:off x="1259632" y="0"/>
            <a:ext cx="6719020" cy="13849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mn-lt"/>
              </a:rPr>
              <a:t>When f(x) = {0, 1, 2, 1}, we got </a:t>
            </a:r>
            <a:br>
              <a:rPr kumimoji="0" lang="en-US" sz="2800" b="0" i="0" u="none" strike="noStrike" kern="0" cap="none" spc="0" normalizeH="0" baseline="0" noProof="0" dirty="0">
                <a:ln>
                  <a:noFill/>
                </a:ln>
                <a:solidFill>
                  <a:sysClr val="windowText" lastClr="000000"/>
                </a:solidFill>
                <a:effectLst/>
                <a:uLnTx/>
                <a:uFillTx/>
                <a:latin typeface="+mn-lt"/>
              </a:rPr>
            </a:br>
            <a:r>
              <a:rPr kumimoji="0" lang="en-US" sz="2800" b="0" i="0" u="none" strike="noStrike" kern="0" cap="none" spc="0" normalizeH="0" baseline="0" noProof="0" dirty="0">
                <a:ln>
                  <a:noFill/>
                </a:ln>
                <a:solidFill>
                  <a:sysClr val="windowText" lastClr="000000"/>
                </a:solidFill>
                <a:effectLst/>
                <a:uLnTx/>
                <a:uFillTx/>
                <a:latin typeface="+mn-lt"/>
              </a:rPr>
              <a:t>         </a:t>
            </a:r>
            <a:r>
              <a:rPr kumimoji="0" lang="en-US" sz="2800" b="0" i="0" u="none" strike="noStrike" kern="0" cap="none" spc="0" normalizeH="0" baseline="0" noProof="0" dirty="0">
                <a:ln>
                  <a:noFill/>
                </a:ln>
                <a:solidFill>
                  <a:srgbClr val="FF0000"/>
                </a:solidFill>
                <a:effectLst/>
                <a:uLnTx/>
                <a:uFillTx/>
                <a:latin typeface="+mn-lt"/>
              </a:rPr>
              <a:t>F(u) = {1, -1/2, 0, -1/2}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mn-lt"/>
              </a:rPr>
              <a:t>From F(u), now get back f(x)</a:t>
            </a:r>
          </a:p>
        </p:txBody>
      </p:sp>
      <p:sp>
        <p:nvSpPr>
          <p:cNvPr id="11" name="TextBox 10"/>
          <p:cNvSpPr txBox="1"/>
          <p:nvPr/>
        </p:nvSpPr>
        <p:spPr>
          <a:xfrm>
            <a:off x="2915816" y="2499742"/>
            <a:ext cx="5924084" cy="2308324"/>
          </a:xfrm>
          <a:prstGeom prst="rect">
            <a:avLst/>
          </a:prstGeom>
          <a:noFill/>
          <a:effectLst>
            <a:glow rad="139700">
              <a:srgbClr val="8064A2">
                <a:satMod val="175000"/>
                <a:alpha val="40000"/>
              </a:srgbClr>
            </a:glo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n-lt"/>
              </a:rPr>
              <a:t>The DFT basis functions are generated from the equations:</a:t>
            </a:r>
            <a:endParaRPr kumimoji="0" lang="en-IN" sz="2400" b="0" i="0" u="none" strike="noStrike" kern="0" cap="none" spc="0" normalizeH="0" baseline="0" noProof="0" dirty="0">
              <a:ln>
                <a:noFill/>
              </a:ln>
              <a:solidFill>
                <a:sysClr val="windowText" lastClr="000000"/>
              </a:solidFill>
              <a:effectLst/>
              <a:uLnTx/>
              <a:uFillTx/>
              <a:latin typeface="+mn-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ysClr val="windowText" lastClr="000000"/>
              </a:solidFill>
              <a:effectLst/>
              <a:uLnTx/>
              <a:uFillTx/>
              <a:latin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sysClr val="windowText" lastClr="000000"/>
                </a:solidFill>
                <a:effectLst/>
                <a:uLnTx/>
                <a:uFillTx/>
                <a:latin typeface="+mn-lt"/>
              </a:rPr>
              <a:t>C</a:t>
            </a:r>
            <a:r>
              <a:rPr kumimoji="0" lang="en-IN" sz="2400" b="0" i="0" u="none" strike="noStrike" kern="0" cap="none" spc="0" normalizeH="0" baseline="-25000" noProof="0" dirty="0">
                <a:ln>
                  <a:noFill/>
                </a:ln>
                <a:solidFill>
                  <a:sysClr val="windowText" lastClr="000000"/>
                </a:solidFill>
                <a:effectLst/>
                <a:uLnTx/>
                <a:uFillTx/>
                <a:latin typeface="+mn-lt"/>
              </a:rPr>
              <a:t>u</a:t>
            </a:r>
            <a:r>
              <a:rPr kumimoji="0" lang="en-IN" sz="2400" b="0" i="0" u="none" strike="noStrike" kern="0" cap="none" spc="0" normalizeH="0" baseline="0" noProof="0" dirty="0">
                <a:ln>
                  <a:noFill/>
                </a:ln>
                <a:solidFill>
                  <a:sysClr val="windowText" lastClr="000000"/>
                </a:solidFill>
                <a:effectLst/>
                <a:uLnTx/>
                <a:uFillTx/>
                <a:latin typeface="+mn-lt"/>
              </a:rPr>
              <a:t>[x] = </a:t>
            </a:r>
            <a:r>
              <a:rPr kumimoji="0" lang="en-IN" sz="2400" b="0" i="0" u="none" strike="noStrike" kern="0" cap="none" spc="0" normalizeH="0" baseline="0" noProof="0" dirty="0" err="1">
                <a:ln>
                  <a:noFill/>
                </a:ln>
                <a:solidFill>
                  <a:sysClr val="windowText" lastClr="000000"/>
                </a:solidFill>
                <a:effectLst/>
                <a:uLnTx/>
                <a:uFillTx/>
                <a:latin typeface="+mn-lt"/>
              </a:rPr>
              <a:t>cos</a:t>
            </a:r>
            <a:r>
              <a:rPr kumimoji="0" lang="en-IN" sz="2400" b="0" i="0" u="none" strike="noStrike" kern="0" cap="none" spc="0" normalizeH="0" baseline="0" noProof="0" dirty="0">
                <a:ln>
                  <a:noFill/>
                </a:ln>
                <a:solidFill>
                  <a:sysClr val="windowText" lastClr="000000"/>
                </a:solidFill>
                <a:effectLst/>
                <a:uLnTx/>
                <a:uFillTx/>
                <a:latin typeface="+mn-lt"/>
              </a:rPr>
              <a:t> (2</a:t>
            </a:r>
            <a:r>
              <a:rPr kumimoji="0" lang="el-GR" sz="2400" b="0" i="0" u="none" strike="noStrike" kern="0" cap="none" spc="0" normalizeH="0" baseline="0" noProof="0" dirty="0">
                <a:ln>
                  <a:noFill/>
                </a:ln>
                <a:solidFill>
                  <a:sysClr val="windowText" lastClr="000000"/>
                </a:solidFill>
                <a:effectLst/>
                <a:uLnTx/>
                <a:uFillTx/>
                <a:latin typeface="+mn-lt"/>
              </a:rPr>
              <a:t>Π</a:t>
            </a:r>
            <a:r>
              <a:rPr kumimoji="0" lang="en-US" sz="2400" b="0" i="0" u="none" strike="noStrike" kern="0" cap="none" spc="0" normalizeH="0" baseline="0" noProof="0" dirty="0">
                <a:ln>
                  <a:noFill/>
                </a:ln>
                <a:solidFill>
                  <a:sysClr val="windowText" lastClr="000000"/>
                </a:solidFill>
                <a:effectLst/>
                <a:uLnTx/>
                <a:uFillTx/>
                <a:latin typeface="+mn-lt"/>
              </a:rPr>
              <a:t> </a:t>
            </a:r>
            <a:r>
              <a:rPr kumimoji="0" lang="en-US" sz="2400" b="0" i="0" u="none" strike="noStrike" kern="0" cap="none" spc="0" normalizeH="0" baseline="0" noProof="0" dirty="0" err="1">
                <a:ln>
                  <a:noFill/>
                </a:ln>
                <a:solidFill>
                  <a:sysClr val="windowText" lastClr="000000"/>
                </a:solidFill>
                <a:effectLst/>
                <a:uLnTx/>
                <a:uFillTx/>
                <a:latin typeface="+mn-lt"/>
              </a:rPr>
              <a:t>ux</a:t>
            </a:r>
            <a:r>
              <a:rPr kumimoji="0" lang="en-US" sz="2400" b="0" i="0" u="none" strike="noStrike" kern="0" cap="none" spc="0" normalizeH="0" baseline="0" noProof="0" dirty="0">
                <a:ln>
                  <a:noFill/>
                </a:ln>
                <a:solidFill>
                  <a:sysClr val="windowText" lastClr="000000"/>
                </a:solidFill>
                <a:effectLst/>
                <a:uLnTx/>
                <a:uFillTx/>
                <a:latin typeface="+mn-lt"/>
              </a:rPr>
              <a:t>/M)</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sysClr val="windowText" lastClr="000000"/>
                </a:solidFill>
                <a:effectLst/>
                <a:uLnTx/>
                <a:uFillTx/>
                <a:latin typeface="+mn-lt"/>
              </a:rPr>
              <a:t>S</a:t>
            </a:r>
            <a:r>
              <a:rPr kumimoji="0" lang="en-IN" sz="2400" b="0" i="0" u="none" strike="noStrike" kern="0" cap="none" spc="0" normalizeH="0" baseline="-25000" noProof="0" dirty="0">
                <a:ln>
                  <a:noFill/>
                </a:ln>
                <a:solidFill>
                  <a:sysClr val="windowText" lastClr="000000"/>
                </a:solidFill>
                <a:effectLst/>
                <a:uLnTx/>
                <a:uFillTx/>
                <a:latin typeface="+mn-lt"/>
              </a:rPr>
              <a:t>u</a:t>
            </a:r>
            <a:r>
              <a:rPr kumimoji="0" lang="en-IN" sz="2400" b="0" i="0" u="none" strike="noStrike" kern="0" cap="none" spc="0" normalizeH="0" baseline="0" noProof="0" dirty="0">
                <a:ln>
                  <a:noFill/>
                </a:ln>
                <a:solidFill>
                  <a:sysClr val="windowText" lastClr="000000"/>
                </a:solidFill>
                <a:effectLst/>
                <a:uLnTx/>
                <a:uFillTx/>
                <a:latin typeface="+mn-lt"/>
              </a:rPr>
              <a:t>[x] = sin (2</a:t>
            </a:r>
            <a:r>
              <a:rPr kumimoji="0" lang="el-GR" sz="2400" b="0" i="0" u="none" strike="noStrike" kern="0" cap="none" spc="0" normalizeH="0" baseline="0" noProof="0" dirty="0">
                <a:ln>
                  <a:noFill/>
                </a:ln>
                <a:solidFill>
                  <a:sysClr val="windowText" lastClr="000000"/>
                </a:solidFill>
                <a:effectLst/>
                <a:uLnTx/>
                <a:uFillTx/>
                <a:latin typeface="+mn-lt"/>
              </a:rPr>
              <a:t>Π</a:t>
            </a:r>
            <a:r>
              <a:rPr kumimoji="0" lang="en-US" sz="2400" b="0" i="0" u="none" strike="noStrike" kern="0" cap="none" spc="0" normalizeH="0" baseline="0" noProof="0" dirty="0">
                <a:ln>
                  <a:noFill/>
                </a:ln>
                <a:solidFill>
                  <a:sysClr val="windowText" lastClr="000000"/>
                </a:solidFill>
                <a:effectLst/>
                <a:uLnTx/>
                <a:uFillTx/>
                <a:latin typeface="+mn-lt"/>
              </a:rPr>
              <a:t> </a:t>
            </a:r>
            <a:r>
              <a:rPr kumimoji="0" lang="en-US" sz="2400" b="0" i="0" u="none" strike="noStrike" kern="0" cap="none" spc="0" normalizeH="0" baseline="0" noProof="0" dirty="0" err="1">
                <a:ln>
                  <a:noFill/>
                </a:ln>
                <a:solidFill>
                  <a:sysClr val="windowText" lastClr="000000"/>
                </a:solidFill>
                <a:effectLst/>
                <a:uLnTx/>
                <a:uFillTx/>
                <a:latin typeface="+mn-lt"/>
              </a:rPr>
              <a:t>ux</a:t>
            </a:r>
            <a:r>
              <a:rPr kumimoji="0" lang="en-US" sz="2400" b="0" i="0" u="none" strike="noStrike" kern="0" cap="none" spc="0" normalizeH="0" baseline="0" noProof="0" dirty="0">
                <a:ln>
                  <a:noFill/>
                </a:ln>
                <a:solidFill>
                  <a:sysClr val="windowText" lastClr="000000"/>
                </a:solidFill>
                <a:effectLst/>
                <a:uLnTx/>
                <a:uFillTx/>
                <a:latin typeface="+mn-lt"/>
              </a:rPr>
              <a:t>/M)</a:t>
            </a:r>
          </a:p>
        </p:txBody>
      </p:sp>
      <p:sp>
        <p:nvSpPr>
          <p:cNvPr id="12" name="Cloud 11"/>
          <p:cNvSpPr/>
          <p:nvPr/>
        </p:nvSpPr>
        <p:spPr>
          <a:xfrm rot="21079199">
            <a:off x="1088799" y="1652157"/>
            <a:ext cx="3145216" cy="837600"/>
          </a:xfrm>
          <a:prstGeom prst="cloud">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ysClr val="window" lastClr="FFFFFF"/>
                </a:solidFill>
                <a:effectLst/>
                <a:uLnTx/>
                <a:uFillTx/>
                <a:latin typeface="+mn-lt"/>
                <a:ea typeface="+mn-ea"/>
                <a:cs typeface="+mn-cs"/>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236</a:t>
            </a:fld>
            <a:endParaRPr lang="en"/>
          </a:p>
        </p:txBody>
      </p:sp>
      <p:sp>
        <p:nvSpPr>
          <p:cNvPr id="923652" name="AutoShape 4"/>
          <p:cNvSpPr>
            <a:spLocks noChangeAspect="1" noChangeArrowheads="1" noTextEdit="1"/>
          </p:cNvSpPr>
          <p:nvPr/>
        </p:nvSpPr>
        <p:spPr bwMode="auto">
          <a:xfrm>
            <a:off x="1009650" y="112713"/>
            <a:ext cx="7124700" cy="4914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4" name="Rectangle 6"/>
          <p:cNvSpPr>
            <a:spLocks noChangeArrowheads="1"/>
          </p:cNvSpPr>
          <p:nvPr/>
        </p:nvSpPr>
        <p:spPr bwMode="auto">
          <a:xfrm>
            <a:off x="1120775" y="223838"/>
            <a:ext cx="990600"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5" name="Rectangle 7"/>
          <p:cNvSpPr>
            <a:spLocks noChangeArrowheads="1"/>
          </p:cNvSpPr>
          <p:nvPr/>
        </p:nvSpPr>
        <p:spPr bwMode="auto">
          <a:xfrm>
            <a:off x="2111375" y="223838"/>
            <a:ext cx="981075"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6" name="Rectangle 8"/>
          <p:cNvSpPr>
            <a:spLocks noChangeArrowheads="1"/>
          </p:cNvSpPr>
          <p:nvPr/>
        </p:nvSpPr>
        <p:spPr bwMode="auto">
          <a:xfrm>
            <a:off x="3092450" y="223838"/>
            <a:ext cx="990600"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7" name="Rectangle 9"/>
          <p:cNvSpPr>
            <a:spLocks noChangeArrowheads="1"/>
          </p:cNvSpPr>
          <p:nvPr/>
        </p:nvSpPr>
        <p:spPr bwMode="auto">
          <a:xfrm>
            <a:off x="4083050" y="223838"/>
            <a:ext cx="981075"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8" name="Rectangle 10"/>
          <p:cNvSpPr>
            <a:spLocks noChangeArrowheads="1"/>
          </p:cNvSpPr>
          <p:nvPr/>
        </p:nvSpPr>
        <p:spPr bwMode="auto">
          <a:xfrm>
            <a:off x="5064125" y="223838"/>
            <a:ext cx="990600"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59" name="Rectangle 11"/>
          <p:cNvSpPr>
            <a:spLocks noChangeArrowheads="1"/>
          </p:cNvSpPr>
          <p:nvPr/>
        </p:nvSpPr>
        <p:spPr bwMode="auto">
          <a:xfrm>
            <a:off x="6054725" y="223838"/>
            <a:ext cx="981075"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0" name="Rectangle 12"/>
          <p:cNvSpPr>
            <a:spLocks noChangeArrowheads="1"/>
          </p:cNvSpPr>
          <p:nvPr/>
        </p:nvSpPr>
        <p:spPr bwMode="auto">
          <a:xfrm>
            <a:off x="7035800" y="223838"/>
            <a:ext cx="990600" cy="514350"/>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1" name="Rectangle 13"/>
          <p:cNvSpPr>
            <a:spLocks noChangeArrowheads="1"/>
          </p:cNvSpPr>
          <p:nvPr/>
        </p:nvSpPr>
        <p:spPr bwMode="auto">
          <a:xfrm>
            <a:off x="1120775" y="738188"/>
            <a:ext cx="990600"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2" name="Rectangle 14"/>
          <p:cNvSpPr>
            <a:spLocks noChangeArrowheads="1"/>
          </p:cNvSpPr>
          <p:nvPr/>
        </p:nvSpPr>
        <p:spPr bwMode="auto">
          <a:xfrm>
            <a:off x="2111375" y="738188"/>
            <a:ext cx="981075"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3" name="Rectangle 15"/>
          <p:cNvSpPr>
            <a:spLocks noChangeArrowheads="1"/>
          </p:cNvSpPr>
          <p:nvPr/>
        </p:nvSpPr>
        <p:spPr bwMode="auto">
          <a:xfrm>
            <a:off x="3092450" y="7381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4" name="Rectangle 16"/>
          <p:cNvSpPr>
            <a:spLocks noChangeArrowheads="1"/>
          </p:cNvSpPr>
          <p:nvPr/>
        </p:nvSpPr>
        <p:spPr bwMode="auto">
          <a:xfrm>
            <a:off x="4083050" y="7381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5" name="Rectangle 17"/>
          <p:cNvSpPr>
            <a:spLocks noChangeArrowheads="1"/>
          </p:cNvSpPr>
          <p:nvPr/>
        </p:nvSpPr>
        <p:spPr bwMode="auto">
          <a:xfrm>
            <a:off x="5064125" y="7381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6" name="Rectangle 18"/>
          <p:cNvSpPr>
            <a:spLocks noChangeArrowheads="1"/>
          </p:cNvSpPr>
          <p:nvPr/>
        </p:nvSpPr>
        <p:spPr bwMode="auto">
          <a:xfrm>
            <a:off x="6054725" y="7381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7" name="Rectangle 19"/>
          <p:cNvSpPr>
            <a:spLocks noChangeArrowheads="1"/>
          </p:cNvSpPr>
          <p:nvPr/>
        </p:nvSpPr>
        <p:spPr bwMode="auto">
          <a:xfrm>
            <a:off x="7035800" y="7381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8" name="Rectangle 20"/>
          <p:cNvSpPr>
            <a:spLocks noChangeArrowheads="1"/>
          </p:cNvSpPr>
          <p:nvPr/>
        </p:nvSpPr>
        <p:spPr bwMode="auto">
          <a:xfrm>
            <a:off x="3092450" y="11953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69" name="Rectangle 21"/>
          <p:cNvSpPr>
            <a:spLocks noChangeArrowheads="1"/>
          </p:cNvSpPr>
          <p:nvPr/>
        </p:nvSpPr>
        <p:spPr bwMode="auto">
          <a:xfrm>
            <a:off x="4083050" y="11953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0" name="Rectangle 22"/>
          <p:cNvSpPr>
            <a:spLocks noChangeArrowheads="1"/>
          </p:cNvSpPr>
          <p:nvPr/>
        </p:nvSpPr>
        <p:spPr bwMode="auto">
          <a:xfrm>
            <a:off x="5064125" y="11953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1" name="Rectangle 23"/>
          <p:cNvSpPr>
            <a:spLocks noChangeArrowheads="1"/>
          </p:cNvSpPr>
          <p:nvPr/>
        </p:nvSpPr>
        <p:spPr bwMode="auto">
          <a:xfrm>
            <a:off x="6054725" y="11953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2" name="Rectangle 24"/>
          <p:cNvSpPr>
            <a:spLocks noChangeArrowheads="1"/>
          </p:cNvSpPr>
          <p:nvPr/>
        </p:nvSpPr>
        <p:spPr bwMode="auto">
          <a:xfrm>
            <a:off x="7035800" y="11953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3" name="Rectangle 25"/>
          <p:cNvSpPr>
            <a:spLocks noChangeArrowheads="1"/>
          </p:cNvSpPr>
          <p:nvPr/>
        </p:nvSpPr>
        <p:spPr bwMode="auto">
          <a:xfrm>
            <a:off x="1120775" y="1652588"/>
            <a:ext cx="990600"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4" name="Rectangle 26"/>
          <p:cNvSpPr>
            <a:spLocks noChangeArrowheads="1"/>
          </p:cNvSpPr>
          <p:nvPr/>
        </p:nvSpPr>
        <p:spPr bwMode="auto">
          <a:xfrm>
            <a:off x="2111375" y="1652588"/>
            <a:ext cx="981075"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5" name="Rectangle 27"/>
          <p:cNvSpPr>
            <a:spLocks noChangeArrowheads="1"/>
          </p:cNvSpPr>
          <p:nvPr/>
        </p:nvSpPr>
        <p:spPr bwMode="auto">
          <a:xfrm>
            <a:off x="3092450" y="16525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6" name="Rectangle 28"/>
          <p:cNvSpPr>
            <a:spLocks noChangeArrowheads="1"/>
          </p:cNvSpPr>
          <p:nvPr/>
        </p:nvSpPr>
        <p:spPr bwMode="auto">
          <a:xfrm>
            <a:off x="4083050" y="16525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7" name="Rectangle 29"/>
          <p:cNvSpPr>
            <a:spLocks noChangeArrowheads="1"/>
          </p:cNvSpPr>
          <p:nvPr/>
        </p:nvSpPr>
        <p:spPr bwMode="auto">
          <a:xfrm>
            <a:off x="5064125" y="16525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8" name="Rectangle 30"/>
          <p:cNvSpPr>
            <a:spLocks noChangeArrowheads="1"/>
          </p:cNvSpPr>
          <p:nvPr/>
        </p:nvSpPr>
        <p:spPr bwMode="auto">
          <a:xfrm>
            <a:off x="6054725" y="16525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79" name="Rectangle 31"/>
          <p:cNvSpPr>
            <a:spLocks noChangeArrowheads="1"/>
          </p:cNvSpPr>
          <p:nvPr/>
        </p:nvSpPr>
        <p:spPr bwMode="auto">
          <a:xfrm>
            <a:off x="7035800" y="16525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0" name="Rectangle 32"/>
          <p:cNvSpPr>
            <a:spLocks noChangeArrowheads="1"/>
          </p:cNvSpPr>
          <p:nvPr/>
        </p:nvSpPr>
        <p:spPr bwMode="auto">
          <a:xfrm>
            <a:off x="3092450" y="21097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1" name="Rectangle 33"/>
          <p:cNvSpPr>
            <a:spLocks noChangeArrowheads="1"/>
          </p:cNvSpPr>
          <p:nvPr/>
        </p:nvSpPr>
        <p:spPr bwMode="auto">
          <a:xfrm>
            <a:off x="4083050" y="21097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2" name="Rectangle 34"/>
          <p:cNvSpPr>
            <a:spLocks noChangeArrowheads="1"/>
          </p:cNvSpPr>
          <p:nvPr/>
        </p:nvSpPr>
        <p:spPr bwMode="auto">
          <a:xfrm>
            <a:off x="5064125" y="21097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3" name="Rectangle 35"/>
          <p:cNvSpPr>
            <a:spLocks noChangeArrowheads="1"/>
          </p:cNvSpPr>
          <p:nvPr/>
        </p:nvSpPr>
        <p:spPr bwMode="auto">
          <a:xfrm>
            <a:off x="6054725" y="21097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4" name="Rectangle 36"/>
          <p:cNvSpPr>
            <a:spLocks noChangeArrowheads="1"/>
          </p:cNvSpPr>
          <p:nvPr/>
        </p:nvSpPr>
        <p:spPr bwMode="auto">
          <a:xfrm>
            <a:off x="7035800" y="21097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5" name="Rectangle 37"/>
          <p:cNvSpPr>
            <a:spLocks noChangeArrowheads="1"/>
          </p:cNvSpPr>
          <p:nvPr/>
        </p:nvSpPr>
        <p:spPr bwMode="auto">
          <a:xfrm>
            <a:off x="1120775" y="2566988"/>
            <a:ext cx="990600"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6" name="Rectangle 38"/>
          <p:cNvSpPr>
            <a:spLocks noChangeArrowheads="1"/>
          </p:cNvSpPr>
          <p:nvPr/>
        </p:nvSpPr>
        <p:spPr bwMode="auto">
          <a:xfrm>
            <a:off x="2111375" y="2566988"/>
            <a:ext cx="981075"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7" name="Rectangle 39"/>
          <p:cNvSpPr>
            <a:spLocks noChangeArrowheads="1"/>
          </p:cNvSpPr>
          <p:nvPr/>
        </p:nvSpPr>
        <p:spPr bwMode="auto">
          <a:xfrm>
            <a:off x="3092450" y="25669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8" name="Rectangle 40"/>
          <p:cNvSpPr>
            <a:spLocks noChangeArrowheads="1"/>
          </p:cNvSpPr>
          <p:nvPr/>
        </p:nvSpPr>
        <p:spPr bwMode="auto">
          <a:xfrm>
            <a:off x="4083050" y="25669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89" name="Rectangle 41"/>
          <p:cNvSpPr>
            <a:spLocks noChangeArrowheads="1"/>
          </p:cNvSpPr>
          <p:nvPr/>
        </p:nvSpPr>
        <p:spPr bwMode="auto">
          <a:xfrm>
            <a:off x="5064125" y="25669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0" name="Rectangle 42"/>
          <p:cNvSpPr>
            <a:spLocks noChangeArrowheads="1"/>
          </p:cNvSpPr>
          <p:nvPr/>
        </p:nvSpPr>
        <p:spPr bwMode="auto">
          <a:xfrm>
            <a:off x="6054725" y="25669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1" name="Rectangle 43"/>
          <p:cNvSpPr>
            <a:spLocks noChangeArrowheads="1"/>
          </p:cNvSpPr>
          <p:nvPr/>
        </p:nvSpPr>
        <p:spPr bwMode="auto">
          <a:xfrm>
            <a:off x="7035800" y="25669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2" name="Rectangle 44"/>
          <p:cNvSpPr>
            <a:spLocks noChangeArrowheads="1"/>
          </p:cNvSpPr>
          <p:nvPr/>
        </p:nvSpPr>
        <p:spPr bwMode="auto">
          <a:xfrm>
            <a:off x="3092450" y="30241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3" name="Rectangle 45"/>
          <p:cNvSpPr>
            <a:spLocks noChangeArrowheads="1"/>
          </p:cNvSpPr>
          <p:nvPr/>
        </p:nvSpPr>
        <p:spPr bwMode="auto">
          <a:xfrm>
            <a:off x="4083050" y="30241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4" name="Rectangle 46"/>
          <p:cNvSpPr>
            <a:spLocks noChangeArrowheads="1"/>
          </p:cNvSpPr>
          <p:nvPr/>
        </p:nvSpPr>
        <p:spPr bwMode="auto">
          <a:xfrm>
            <a:off x="5064125" y="30241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5" name="Rectangle 47"/>
          <p:cNvSpPr>
            <a:spLocks noChangeArrowheads="1"/>
          </p:cNvSpPr>
          <p:nvPr/>
        </p:nvSpPr>
        <p:spPr bwMode="auto">
          <a:xfrm>
            <a:off x="6054725" y="30241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6" name="Rectangle 48"/>
          <p:cNvSpPr>
            <a:spLocks noChangeArrowheads="1"/>
          </p:cNvSpPr>
          <p:nvPr/>
        </p:nvSpPr>
        <p:spPr bwMode="auto">
          <a:xfrm>
            <a:off x="7035800" y="30241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7" name="Rectangle 49"/>
          <p:cNvSpPr>
            <a:spLocks noChangeArrowheads="1"/>
          </p:cNvSpPr>
          <p:nvPr/>
        </p:nvSpPr>
        <p:spPr bwMode="auto">
          <a:xfrm>
            <a:off x="1120775" y="3481388"/>
            <a:ext cx="990600"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8" name="Rectangle 50"/>
          <p:cNvSpPr>
            <a:spLocks noChangeArrowheads="1"/>
          </p:cNvSpPr>
          <p:nvPr/>
        </p:nvSpPr>
        <p:spPr bwMode="auto">
          <a:xfrm>
            <a:off x="2111375" y="3481388"/>
            <a:ext cx="981075" cy="9144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699" name="Rectangle 51"/>
          <p:cNvSpPr>
            <a:spLocks noChangeArrowheads="1"/>
          </p:cNvSpPr>
          <p:nvPr/>
        </p:nvSpPr>
        <p:spPr bwMode="auto">
          <a:xfrm>
            <a:off x="3092450" y="34813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0" name="Rectangle 52"/>
          <p:cNvSpPr>
            <a:spLocks noChangeArrowheads="1"/>
          </p:cNvSpPr>
          <p:nvPr/>
        </p:nvSpPr>
        <p:spPr bwMode="auto">
          <a:xfrm>
            <a:off x="4083050" y="34813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1" name="Rectangle 53"/>
          <p:cNvSpPr>
            <a:spLocks noChangeArrowheads="1"/>
          </p:cNvSpPr>
          <p:nvPr/>
        </p:nvSpPr>
        <p:spPr bwMode="auto">
          <a:xfrm>
            <a:off x="5064125" y="34813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2" name="Rectangle 54"/>
          <p:cNvSpPr>
            <a:spLocks noChangeArrowheads="1"/>
          </p:cNvSpPr>
          <p:nvPr/>
        </p:nvSpPr>
        <p:spPr bwMode="auto">
          <a:xfrm>
            <a:off x="6054725" y="3481388"/>
            <a:ext cx="981075"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3" name="Rectangle 55"/>
          <p:cNvSpPr>
            <a:spLocks noChangeArrowheads="1"/>
          </p:cNvSpPr>
          <p:nvPr/>
        </p:nvSpPr>
        <p:spPr bwMode="auto">
          <a:xfrm>
            <a:off x="7035800" y="3481388"/>
            <a:ext cx="990600" cy="457200"/>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4" name="Rectangle 56"/>
          <p:cNvSpPr>
            <a:spLocks noChangeArrowheads="1"/>
          </p:cNvSpPr>
          <p:nvPr/>
        </p:nvSpPr>
        <p:spPr bwMode="auto">
          <a:xfrm>
            <a:off x="3092450" y="39385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5" name="Rectangle 57"/>
          <p:cNvSpPr>
            <a:spLocks noChangeArrowheads="1"/>
          </p:cNvSpPr>
          <p:nvPr/>
        </p:nvSpPr>
        <p:spPr bwMode="auto">
          <a:xfrm>
            <a:off x="4083050" y="39385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6" name="Rectangle 58"/>
          <p:cNvSpPr>
            <a:spLocks noChangeArrowheads="1"/>
          </p:cNvSpPr>
          <p:nvPr/>
        </p:nvSpPr>
        <p:spPr bwMode="auto">
          <a:xfrm>
            <a:off x="5064125" y="39385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7" name="Rectangle 59"/>
          <p:cNvSpPr>
            <a:spLocks noChangeArrowheads="1"/>
          </p:cNvSpPr>
          <p:nvPr/>
        </p:nvSpPr>
        <p:spPr bwMode="auto">
          <a:xfrm>
            <a:off x="6054725" y="3938588"/>
            <a:ext cx="981075"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8" name="Rectangle 60"/>
          <p:cNvSpPr>
            <a:spLocks noChangeArrowheads="1"/>
          </p:cNvSpPr>
          <p:nvPr/>
        </p:nvSpPr>
        <p:spPr bwMode="auto">
          <a:xfrm>
            <a:off x="7035800" y="3938588"/>
            <a:ext cx="990600" cy="457200"/>
          </a:xfrm>
          <a:prstGeom prst="rect">
            <a:avLst/>
          </a:prstGeom>
          <a:solidFill>
            <a:srgbClr val="E9EDF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09" name="Rectangle 61"/>
          <p:cNvSpPr>
            <a:spLocks noChangeArrowheads="1"/>
          </p:cNvSpPr>
          <p:nvPr/>
        </p:nvSpPr>
        <p:spPr bwMode="auto">
          <a:xfrm>
            <a:off x="1120775" y="4395788"/>
            <a:ext cx="2962275"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0" name="Rectangle 62"/>
          <p:cNvSpPr>
            <a:spLocks noChangeArrowheads="1"/>
          </p:cNvSpPr>
          <p:nvPr/>
        </p:nvSpPr>
        <p:spPr bwMode="auto">
          <a:xfrm>
            <a:off x="4083050" y="4395788"/>
            <a:ext cx="981075"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1" name="Rectangle 63"/>
          <p:cNvSpPr>
            <a:spLocks noChangeArrowheads="1"/>
          </p:cNvSpPr>
          <p:nvPr/>
        </p:nvSpPr>
        <p:spPr bwMode="auto">
          <a:xfrm>
            <a:off x="5064125" y="4395788"/>
            <a:ext cx="990600"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2" name="Rectangle 64"/>
          <p:cNvSpPr>
            <a:spLocks noChangeArrowheads="1"/>
          </p:cNvSpPr>
          <p:nvPr/>
        </p:nvSpPr>
        <p:spPr bwMode="auto">
          <a:xfrm>
            <a:off x="6054725" y="4395788"/>
            <a:ext cx="981075"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3" name="Rectangle 65"/>
          <p:cNvSpPr>
            <a:spLocks noChangeArrowheads="1"/>
          </p:cNvSpPr>
          <p:nvPr/>
        </p:nvSpPr>
        <p:spPr bwMode="auto">
          <a:xfrm>
            <a:off x="7035800" y="4395788"/>
            <a:ext cx="990600" cy="523875"/>
          </a:xfrm>
          <a:prstGeom prst="rect">
            <a:avLst/>
          </a:prstGeom>
          <a:solidFill>
            <a:srgbClr val="D0D8E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3714" name="Rectangle 66"/>
          <p:cNvSpPr>
            <a:spLocks noChangeArrowheads="1"/>
          </p:cNvSpPr>
          <p:nvPr/>
        </p:nvSpPr>
        <p:spPr bwMode="auto">
          <a:xfrm>
            <a:off x="2111375" y="219076"/>
            <a:ext cx="9525" cy="41910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5" name="Rectangle 67"/>
          <p:cNvSpPr>
            <a:spLocks noChangeArrowheads="1"/>
          </p:cNvSpPr>
          <p:nvPr/>
        </p:nvSpPr>
        <p:spPr bwMode="auto">
          <a:xfrm>
            <a:off x="3092450" y="219076"/>
            <a:ext cx="9525" cy="41910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6" name="Rectangle 68"/>
          <p:cNvSpPr>
            <a:spLocks noChangeArrowheads="1"/>
          </p:cNvSpPr>
          <p:nvPr/>
        </p:nvSpPr>
        <p:spPr bwMode="auto">
          <a:xfrm>
            <a:off x="4083050"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7" name="Rectangle 69"/>
          <p:cNvSpPr>
            <a:spLocks noChangeArrowheads="1"/>
          </p:cNvSpPr>
          <p:nvPr/>
        </p:nvSpPr>
        <p:spPr bwMode="auto">
          <a:xfrm>
            <a:off x="5064125"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8" name="Rectangle 70"/>
          <p:cNvSpPr>
            <a:spLocks noChangeArrowheads="1"/>
          </p:cNvSpPr>
          <p:nvPr/>
        </p:nvSpPr>
        <p:spPr bwMode="auto">
          <a:xfrm>
            <a:off x="6054725"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19" name="Rectangle 71"/>
          <p:cNvSpPr>
            <a:spLocks noChangeArrowheads="1"/>
          </p:cNvSpPr>
          <p:nvPr/>
        </p:nvSpPr>
        <p:spPr bwMode="auto">
          <a:xfrm>
            <a:off x="7035800"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0" name="Rectangle 72"/>
          <p:cNvSpPr>
            <a:spLocks noChangeArrowheads="1"/>
          </p:cNvSpPr>
          <p:nvPr/>
        </p:nvSpPr>
        <p:spPr bwMode="auto">
          <a:xfrm>
            <a:off x="1111250" y="719138"/>
            <a:ext cx="6924675" cy="381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1" name="Rectangle 73"/>
          <p:cNvSpPr>
            <a:spLocks noChangeArrowheads="1"/>
          </p:cNvSpPr>
          <p:nvPr/>
        </p:nvSpPr>
        <p:spPr bwMode="auto">
          <a:xfrm>
            <a:off x="3087688" y="1195388"/>
            <a:ext cx="4953000"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2" name="Rectangle 74"/>
          <p:cNvSpPr>
            <a:spLocks noChangeArrowheads="1"/>
          </p:cNvSpPr>
          <p:nvPr/>
        </p:nvSpPr>
        <p:spPr bwMode="auto">
          <a:xfrm>
            <a:off x="1116013" y="165258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3" name="Rectangle 75"/>
          <p:cNvSpPr>
            <a:spLocks noChangeArrowheads="1"/>
          </p:cNvSpPr>
          <p:nvPr/>
        </p:nvSpPr>
        <p:spPr bwMode="auto">
          <a:xfrm>
            <a:off x="3087688" y="2109788"/>
            <a:ext cx="4953000"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4" name="Rectangle 76"/>
          <p:cNvSpPr>
            <a:spLocks noChangeArrowheads="1"/>
          </p:cNvSpPr>
          <p:nvPr/>
        </p:nvSpPr>
        <p:spPr bwMode="auto">
          <a:xfrm>
            <a:off x="1116013" y="256698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5" name="Rectangle 77"/>
          <p:cNvSpPr>
            <a:spLocks noChangeArrowheads="1"/>
          </p:cNvSpPr>
          <p:nvPr/>
        </p:nvSpPr>
        <p:spPr bwMode="auto">
          <a:xfrm>
            <a:off x="3087688" y="3024188"/>
            <a:ext cx="4953000"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6" name="Rectangle 78"/>
          <p:cNvSpPr>
            <a:spLocks noChangeArrowheads="1"/>
          </p:cNvSpPr>
          <p:nvPr/>
        </p:nvSpPr>
        <p:spPr bwMode="auto">
          <a:xfrm>
            <a:off x="1116013" y="348138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7" name="Rectangle 79"/>
          <p:cNvSpPr>
            <a:spLocks noChangeArrowheads="1"/>
          </p:cNvSpPr>
          <p:nvPr/>
        </p:nvSpPr>
        <p:spPr bwMode="auto">
          <a:xfrm>
            <a:off x="3087688" y="3938588"/>
            <a:ext cx="4953000"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8" name="Rectangle 80"/>
          <p:cNvSpPr>
            <a:spLocks noChangeArrowheads="1"/>
          </p:cNvSpPr>
          <p:nvPr/>
        </p:nvSpPr>
        <p:spPr bwMode="auto">
          <a:xfrm>
            <a:off x="1116013" y="439578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29" name="Rectangle 81"/>
          <p:cNvSpPr>
            <a:spLocks noChangeArrowheads="1"/>
          </p:cNvSpPr>
          <p:nvPr/>
        </p:nvSpPr>
        <p:spPr bwMode="auto">
          <a:xfrm>
            <a:off x="1120775"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30" name="Rectangle 82"/>
          <p:cNvSpPr>
            <a:spLocks noChangeArrowheads="1"/>
          </p:cNvSpPr>
          <p:nvPr/>
        </p:nvSpPr>
        <p:spPr bwMode="auto">
          <a:xfrm>
            <a:off x="8026400" y="219076"/>
            <a:ext cx="9525" cy="470535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31" name="Rectangle 83"/>
          <p:cNvSpPr>
            <a:spLocks noChangeArrowheads="1"/>
          </p:cNvSpPr>
          <p:nvPr/>
        </p:nvSpPr>
        <p:spPr bwMode="auto">
          <a:xfrm>
            <a:off x="1116013" y="223838"/>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32" name="Rectangle 84"/>
          <p:cNvSpPr>
            <a:spLocks noChangeArrowheads="1"/>
          </p:cNvSpPr>
          <p:nvPr/>
        </p:nvSpPr>
        <p:spPr bwMode="auto">
          <a:xfrm>
            <a:off x="1116013" y="4919663"/>
            <a:ext cx="6924675" cy="95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3733" name="Rectangle 85"/>
          <p:cNvSpPr>
            <a:spLocks noChangeArrowheads="1"/>
          </p:cNvSpPr>
          <p:nvPr/>
        </p:nvSpPr>
        <p:spPr bwMode="auto">
          <a:xfrm>
            <a:off x="1492250" y="292101"/>
            <a:ext cx="419100"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FFFFFF"/>
                </a:solidFill>
                <a:effectLst/>
                <a:latin typeface="Georgia" pitchFamily="18"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34" name="Rectangle 86"/>
          <p:cNvSpPr>
            <a:spLocks noChangeArrowheads="1"/>
          </p:cNvSpPr>
          <p:nvPr/>
        </p:nvSpPr>
        <p:spPr bwMode="auto">
          <a:xfrm>
            <a:off x="2203450" y="292101"/>
            <a:ext cx="971550"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FFFFFF"/>
                </a:solidFill>
                <a:effectLst/>
                <a:latin typeface="Georgia" pitchFamily="18" charset="0"/>
                <a:cs typeface="Arial" pitchFamily="34" charset="0"/>
              </a:rPr>
              <a:t>F(u)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35" name="Rectangle 87"/>
          <p:cNvSpPr>
            <a:spLocks noChangeArrowheads="1"/>
          </p:cNvSpPr>
          <p:nvPr/>
        </p:nvSpPr>
        <p:spPr bwMode="auto">
          <a:xfrm>
            <a:off x="4386263" y="292101"/>
            <a:ext cx="3905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FFFFFF"/>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36" name="Rectangle 88"/>
          <p:cNvSpPr>
            <a:spLocks noChangeArrowheads="1"/>
          </p:cNvSpPr>
          <p:nvPr/>
        </p:nvSpPr>
        <p:spPr bwMode="auto">
          <a:xfrm>
            <a:off x="4595813" y="473076"/>
            <a:ext cx="295275" cy="3333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37" name="Rectangle 89"/>
          <p:cNvSpPr>
            <a:spLocks noChangeArrowheads="1"/>
          </p:cNvSpPr>
          <p:nvPr/>
        </p:nvSpPr>
        <p:spPr bwMode="auto">
          <a:xfrm>
            <a:off x="5400675" y="292101"/>
            <a:ext cx="3905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FFFFFF"/>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38" name="Rectangle 90"/>
          <p:cNvSpPr>
            <a:spLocks noChangeArrowheads="1"/>
          </p:cNvSpPr>
          <p:nvPr/>
        </p:nvSpPr>
        <p:spPr bwMode="auto">
          <a:xfrm>
            <a:off x="5610225" y="473076"/>
            <a:ext cx="238125" cy="3333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39" name="Rectangle 91"/>
          <p:cNvSpPr>
            <a:spLocks noChangeArrowheads="1"/>
          </p:cNvSpPr>
          <p:nvPr/>
        </p:nvSpPr>
        <p:spPr bwMode="auto">
          <a:xfrm>
            <a:off x="6367463" y="292101"/>
            <a:ext cx="3905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FFFFFF"/>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40" name="Rectangle 92"/>
          <p:cNvSpPr>
            <a:spLocks noChangeArrowheads="1"/>
          </p:cNvSpPr>
          <p:nvPr/>
        </p:nvSpPr>
        <p:spPr bwMode="auto">
          <a:xfrm>
            <a:off x="6577013" y="473076"/>
            <a:ext cx="276225" cy="3333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Georgia" pitchFamily="18"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41" name="Rectangle 93"/>
          <p:cNvSpPr>
            <a:spLocks noChangeArrowheads="1"/>
          </p:cNvSpPr>
          <p:nvPr/>
        </p:nvSpPr>
        <p:spPr bwMode="auto">
          <a:xfrm>
            <a:off x="7354888" y="292101"/>
            <a:ext cx="3905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FFFFFF"/>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42" name="Rectangle 94"/>
          <p:cNvSpPr>
            <a:spLocks noChangeArrowheads="1"/>
          </p:cNvSpPr>
          <p:nvPr/>
        </p:nvSpPr>
        <p:spPr bwMode="auto">
          <a:xfrm>
            <a:off x="7564438" y="473076"/>
            <a:ext cx="276225" cy="3333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Georgia" pitchFamily="18"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43" name="Rectangle 95"/>
          <p:cNvSpPr>
            <a:spLocks noChangeArrowheads="1"/>
          </p:cNvSpPr>
          <p:nvPr/>
        </p:nvSpPr>
        <p:spPr bwMode="auto">
          <a:xfrm>
            <a:off x="1520825" y="10398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44" name="Rectangle 96"/>
          <p:cNvSpPr>
            <a:spLocks noChangeArrowheads="1"/>
          </p:cNvSpPr>
          <p:nvPr/>
        </p:nvSpPr>
        <p:spPr bwMode="auto">
          <a:xfrm>
            <a:off x="2536825" y="10398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45" name="Rectangle 97"/>
          <p:cNvSpPr>
            <a:spLocks noChangeArrowheads="1"/>
          </p:cNvSpPr>
          <p:nvPr/>
        </p:nvSpPr>
        <p:spPr bwMode="auto">
          <a:xfrm>
            <a:off x="3236913" y="811213"/>
            <a:ext cx="333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46" name="Rectangle 98"/>
          <p:cNvSpPr>
            <a:spLocks noChangeArrowheads="1"/>
          </p:cNvSpPr>
          <p:nvPr/>
        </p:nvSpPr>
        <p:spPr bwMode="auto">
          <a:xfrm>
            <a:off x="3436938" y="973138"/>
            <a:ext cx="20955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47" name="Rectangle 99"/>
          <p:cNvSpPr>
            <a:spLocks noChangeArrowheads="1"/>
          </p:cNvSpPr>
          <p:nvPr/>
        </p:nvSpPr>
        <p:spPr bwMode="auto">
          <a:xfrm>
            <a:off x="3560763" y="8112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48" name="Rectangle 100"/>
          <p:cNvSpPr>
            <a:spLocks noChangeArrowheads="1"/>
          </p:cNvSpPr>
          <p:nvPr/>
        </p:nvSpPr>
        <p:spPr bwMode="auto">
          <a:xfrm>
            <a:off x="4510088" y="811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1</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49" name="Rectangle 101"/>
          <p:cNvSpPr>
            <a:spLocks noChangeArrowheads="1"/>
          </p:cNvSpPr>
          <p:nvPr/>
        </p:nvSpPr>
        <p:spPr bwMode="auto">
          <a:xfrm>
            <a:off x="5495925" y="811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1</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50" name="Rectangle 102"/>
          <p:cNvSpPr>
            <a:spLocks noChangeArrowheads="1"/>
          </p:cNvSpPr>
          <p:nvPr/>
        </p:nvSpPr>
        <p:spPr bwMode="auto">
          <a:xfrm>
            <a:off x="6481763" y="811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1</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51" name="Rectangle 103"/>
          <p:cNvSpPr>
            <a:spLocks noChangeArrowheads="1"/>
          </p:cNvSpPr>
          <p:nvPr/>
        </p:nvSpPr>
        <p:spPr bwMode="auto">
          <a:xfrm>
            <a:off x="7469188" y="811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52" name="Rectangle 104"/>
          <p:cNvSpPr>
            <a:spLocks noChangeArrowheads="1"/>
          </p:cNvSpPr>
          <p:nvPr/>
        </p:nvSpPr>
        <p:spPr bwMode="auto">
          <a:xfrm>
            <a:off x="3246438" y="12684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53" name="Rectangle 105"/>
          <p:cNvSpPr>
            <a:spLocks noChangeArrowheads="1"/>
          </p:cNvSpPr>
          <p:nvPr/>
        </p:nvSpPr>
        <p:spPr bwMode="auto">
          <a:xfrm>
            <a:off x="3417888" y="1430338"/>
            <a:ext cx="20955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54" name="Rectangle 106"/>
          <p:cNvSpPr>
            <a:spLocks noChangeArrowheads="1"/>
          </p:cNvSpPr>
          <p:nvPr/>
        </p:nvSpPr>
        <p:spPr bwMode="auto">
          <a:xfrm>
            <a:off x="3541713" y="12684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55" name="Rectangle 107"/>
          <p:cNvSpPr>
            <a:spLocks noChangeArrowheads="1"/>
          </p:cNvSpPr>
          <p:nvPr/>
        </p:nvSpPr>
        <p:spPr bwMode="auto">
          <a:xfrm>
            <a:off x="4481513" y="1268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56" name="Rectangle 108"/>
          <p:cNvSpPr>
            <a:spLocks noChangeArrowheads="1"/>
          </p:cNvSpPr>
          <p:nvPr/>
        </p:nvSpPr>
        <p:spPr bwMode="auto">
          <a:xfrm>
            <a:off x="5467350" y="1268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57" name="Rectangle 109"/>
          <p:cNvSpPr>
            <a:spLocks noChangeArrowheads="1"/>
          </p:cNvSpPr>
          <p:nvPr/>
        </p:nvSpPr>
        <p:spPr bwMode="auto">
          <a:xfrm>
            <a:off x="6453188" y="1268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58" name="Rectangle 110"/>
          <p:cNvSpPr>
            <a:spLocks noChangeArrowheads="1"/>
          </p:cNvSpPr>
          <p:nvPr/>
        </p:nvSpPr>
        <p:spPr bwMode="auto">
          <a:xfrm>
            <a:off x="7440613" y="1268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59" name="Rectangle 111"/>
          <p:cNvSpPr>
            <a:spLocks noChangeArrowheads="1"/>
          </p:cNvSpPr>
          <p:nvPr/>
        </p:nvSpPr>
        <p:spPr bwMode="auto">
          <a:xfrm>
            <a:off x="1549400" y="1954213"/>
            <a:ext cx="2667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60" name="Rectangle 112"/>
          <p:cNvSpPr>
            <a:spLocks noChangeArrowheads="1"/>
          </p:cNvSpPr>
          <p:nvPr/>
        </p:nvSpPr>
        <p:spPr bwMode="auto">
          <a:xfrm>
            <a:off x="2317750" y="19542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61" name="Rectangle 113"/>
          <p:cNvSpPr>
            <a:spLocks noChangeArrowheads="1"/>
          </p:cNvSpPr>
          <p:nvPr/>
        </p:nvSpPr>
        <p:spPr bwMode="auto">
          <a:xfrm>
            <a:off x="2432050" y="19542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62" name="Rectangle 114"/>
          <p:cNvSpPr>
            <a:spLocks noChangeArrowheads="1"/>
          </p:cNvSpPr>
          <p:nvPr/>
        </p:nvSpPr>
        <p:spPr bwMode="auto">
          <a:xfrm>
            <a:off x="3255963" y="1725613"/>
            <a:ext cx="333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63" name="Rectangle 115"/>
          <p:cNvSpPr>
            <a:spLocks noChangeArrowheads="1"/>
          </p:cNvSpPr>
          <p:nvPr/>
        </p:nvSpPr>
        <p:spPr bwMode="auto">
          <a:xfrm>
            <a:off x="3455988" y="1887538"/>
            <a:ext cx="17145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64" name="Rectangle 116"/>
          <p:cNvSpPr>
            <a:spLocks noChangeArrowheads="1"/>
          </p:cNvSpPr>
          <p:nvPr/>
        </p:nvSpPr>
        <p:spPr bwMode="auto">
          <a:xfrm>
            <a:off x="3541713" y="17256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65" name="Rectangle 117"/>
          <p:cNvSpPr>
            <a:spLocks noChangeArrowheads="1"/>
          </p:cNvSpPr>
          <p:nvPr/>
        </p:nvSpPr>
        <p:spPr bwMode="auto">
          <a:xfrm>
            <a:off x="4291013" y="17256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66" name="Rectangle 118"/>
          <p:cNvSpPr>
            <a:spLocks noChangeArrowheads="1"/>
          </p:cNvSpPr>
          <p:nvPr/>
        </p:nvSpPr>
        <p:spPr bwMode="auto">
          <a:xfrm>
            <a:off x="4405313" y="17256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1/2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67" name="Rectangle 119"/>
          <p:cNvSpPr>
            <a:spLocks noChangeArrowheads="1"/>
          </p:cNvSpPr>
          <p:nvPr/>
        </p:nvSpPr>
        <p:spPr bwMode="auto">
          <a:xfrm>
            <a:off x="5467350" y="1725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68" name="Rectangle 120"/>
          <p:cNvSpPr>
            <a:spLocks noChangeArrowheads="1"/>
          </p:cNvSpPr>
          <p:nvPr/>
        </p:nvSpPr>
        <p:spPr bwMode="auto">
          <a:xfrm>
            <a:off x="6319838" y="17256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1/2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69" name="Rectangle 121"/>
          <p:cNvSpPr>
            <a:spLocks noChangeArrowheads="1"/>
          </p:cNvSpPr>
          <p:nvPr/>
        </p:nvSpPr>
        <p:spPr bwMode="auto">
          <a:xfrm>
            <a:off x="7440613" y="1725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70" name="Rectangle 122"/>
          <p:cNvSpPr>
            <a:spLocks noChangeArrowheads="1"/>
          </p:cNvSpPr>
          <p:nvPr/>
        </p:nvSpPr>
        <p:spPr bwMode="auto">
          <a:xfrm>
            <a:off x="3265488" y="21828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71" name="Rectangle 123"/>
          <p:cNvSpPr>
            <a:spLocks noChangeArrowheads="1"/>
          </p:cNvSpPr>
          <p:nvPr/>
        </p:nvSpPr>
        <p:spPr bwMode="auto">
          <a:xfrm>
            <a:off x="3436938" y="2344738"/>
            <a:ext cx="171450"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72" name="Rectangle 124"/>
          <p:cNvSpPr>
            <a:spLocks noChangeArrowheads="1"/>
          </p:cNvSpPr>
          <p:nvPr/>
        </p:nvSpPr>
        <p:spPr bwMode="auto">
          <a:xfrm>
            <a:off x="3522663" y="21828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73" name="Rectangle 125"/>
          <p:cNvSpPr>
            <a:spLocks noChangeArrowheads="1"/>
          </p:cNvSpPr>
          <p:nvPr/>
        </p:nvSpPr>
        <p:spPr bwMode="auto">
          <a:xfrm>
            <a:off x="4481513" y="21828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74" name="Rectangle 126"/>
          <p:cNvSpPr>
            <a:spLocks noChangeArrowheads="1"/>
          </p:cNvSpPr>
          <p:nvPr/>
        </p:nvSpPr>
        <p:spPr bwMode="auto">
          <a:xfrm>
            <a:off x="5276850" y="21828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75" name="Rectangle 127"/>
          <p:cNvSpPr>
            <a:spLocks noChangeArrowheads="1"/>
          </p:cNvSpPr>
          <p:nvPr/>
        </p:nvSpPr>
        <p:spPr bwMode="auto">
          <a:xfrm>
            <a:off x="5391150" y="21828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76" name="Rectangle 128"/>
          <p:cNvSpPr>
            <a:spLocks noChangeArrowheads="1"/>
          </p:cNvSpPr>
          <p:nvPr/>
        </p:nvSpPr>
        <p:spPr bwMode="auto">
          <a:xfrm>
            <a:off x="6453188" y="21828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77" name="Rectangle 129"/>
          <p:cNvSpPr>
            <a:spLocks noChangeArrowheads="1"/>
          </p:cNvSpPr>
          <p:nvPr/>
        </p:nvSpPr>
        <p:spPr bwMode="auto">
          <a:xfrm>
            <a:off x="7307263" y="21828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78" name="Rectangle 130"/>
          <p:cNvSpPr>
            <a:spLocks noChangeArrowheads="1"/>
          </p:cNvSpPr>
          <p:nvPr/>
        </p:nvSpPr>
        <p:spPr bwMode="auto">
          <a:xfrm>
            <a:off x="1530350" y="28686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79" name="Rectangle 131"/>
          <p:cNvSpPr>
            <a:spLocks noChangeArrowheads="1"/>
          </p:cNvSpPr>
          <p:nvPr/>
        </p:nvSpPr>
        <p:spPr bwMode="auto">
          <a:xfrm>
            <a:off x="2508250" y="2868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80" name="Rectangle 132"/>
          <p:cNvSpPr>
            <a:spLocks noChangeArrowheads="1"/>
          </p:cNvSpPr>
          <p:nvPr/>
        </p:nvSpPr>
        <p:spPr bwMode="auto">
          <a:xfrm>
            <a:off x="3236913" y="2640013"/>
            <a:ext cx="333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81" name="Rectangle 133"/>
          <p:cNvSpPr>
            <a:spLocks noChangeArrowheads="1"/>
          </p:cNvSpPr>
          <p:nvPr/>
        </p:nvSpPr>
        <p:spPr bwMode="auto">
          <a:xfrm>
            <a:off x="3436938" y="2801938"/>
            <a:ext cx="200025"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Georgia" pitchFamily="18"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82" name="Rectangle 134"/>
          <p:cNvSpPr>
            <a:spLocks noChangeArrowheads="1"/>
          </p:cNvSpPr>
          <p:nvPr/>
        </p:nvSpPr>
        <p:spPr bwMode="auto">
          <a:xfrm>
            <a:off x="3551238" y="26400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83" name="Rectangle 135"/>
          <p:cNvSpPr>
            <a:spLocks noChangeArrowheads="1"/>
          </p:cNvSpPr>
          <p:nvPr/>
        </p:nvSpPr>
        <p:spPr bwMode="auto">
          <a:xfrm>
            <a:off x="4481513" y="26400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784" name="Rectangle 136"/>
          <p:cNvSpPr>
            <a:spLocks noChangeArrowheads="1"/>
          </p:cNvSpPr>
          <p:nvPr/>
        </p:nvSpPr>
        <p:spPr bwMode="auto">
          <a:xfrm>
            <a:off x="5467350" y="26400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85" name="Rectangle 137"/>
          <p:cNvSpPr>
            <a:spLocks noChangeArrowheads="1"/>
          </p:cNvSpPr>
          <p:nvPr/>
        </p:nvSpPr>
        <p:spPr bwMode="auto">
          <a:xfrm>
            <a:off x="6453188" y="26400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86" name="Rectangle 138"/>
          <p:cNvSpPr>
            <a:spLocks noChangeArrowheads="1"/>
          </p:cNvSpPr>
          <p:nvPr/>
        </p:nvSpPr>
        <p:spPr bwMode="auto">
          <a:xfrm>
            <a:off x="7440613" y="26400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87" name="Rectangle 139"/>
          <p:cNvSpPr>
            <a:spLocks noChangeArrowheads="1"/>
          </p:cNvSpPr>
          <p:nvPr/>
        </p:nvSpPr>
        <p:spPr bwMode="auto">
          <a:xfrm>
            <a:off x="3255963" y="30972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88" name="Rectangle 140"/>
          <p:cNvSpPr>
            <a:spLocks noChangeArrowheads="1"/>
          </p:cNvSpPr>
          <p:nvPr/>
        </p:nvSpPr>
        <p:spPr bwMode="auto">
          <a:xfrm>
            <a:off x="3427413" y="3259138"/>
            <a:ext cx="200025"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Georgia" pitchFamily="18"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89" name="Rectangle 141"/>
          <p:cNvSpPr>
            <a:spLocks noChangeArrowheads="1"/>
          </p:cNvSpPr>
          <p:nvPr/>
        </p:nvSpPr>
        <p:spPr bwMode="auto">
          <a:xfrm>
            <a:off x="3541713" y="30972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0" name="Rectangle 142"/>
          <p:cNvSpPr>
            <a:spLocks noChangeArrowheads="1"/>
          </p:cNvSpPr>
          <p:nvPr/>
        </p:nvSpPr>
        <p:spPr bwMode="auto">
          <a:xfrm>
            <a:off x="4481513" y="30972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1" name="Rectangle 143"/>
          <p:cNvSpPr>
            <a:spLocks noChangeArrowheads="1"/>
          </p:cNvSpPr>
          <p:nvPr/>
        </p:nvSpPr>
        <p:spPr bwMode="auto">
          <a:xfrm>
            <a:off x="5467350" y="30972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2" name="Rectangle 144"/>
          <p:cNvSpPr>
            <a:spLocks noChangeArrowheads="1"/>
          </p:cNvSpPr>
          <p:nvPr/>
        </p:nvSpPr>
        <p:spPr bwMode="auto">
          <a:xfrm>
            <a:off x="6453188" y="30972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3" name="Rectangle 145"/>
          <p:cNvSpPr>
            <a:spLocks noChangeArrowheads="1"/>
          </p:cNvSpPr>
          <p:nvPr/>
        </p:nvSpPr>
        <p:spPr bwMode="auto">
          <a:xfrm>
            <a:off x="7440613" y="30972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4" name="Rectangle 146"/>
          <p:cNvSpPr>
            <a:spLocks noChangeArrowheads="1"/>
          </p:cNvSpPr>
          <p:nvPr/>
        </p:nvSpPr>
        <p:spPr bwMode="auto">
          <a:xfrm>
            <a:off x="1530350" y="37830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5" name="Rectangle 147"/>
          <p:cNvSpPr>
            <a:spLocks noChangeArrowheads="1"/>
          </p:cNvSpPr>
          <p:nvPr/>
        </p:nvSpPr>
        <p:spPr bwMode="auto">
          <a:xfrm>
            <a:off x="2317750" y="37830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6" name="Rectangle 148"/>
          <p:cNvSpPr>
            <a:spLocks noChangeArrowheads="1"/>
          </p:cNvSpPr>
          <p:nvPr/>
        </p:nvSpPr>
        <p:spPr bwMode="auto">
          <a:xfrm>
            <a:off x="2432050" y="37830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7" name="Rectangle 149"/>
          <p:cNvSpPr>
            <a:spLocks noChangeArrowheads="1"/>
          </p:cNvSpPr>
          <p:nvPr/>
        </p:nvSpPr>
        <p:spPr bwMode="auto">
          <a:xfrm>
            <a:off x="3236913" y="3554413"/>
            <a:ext cx="33337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8" name="Rectangle 150"/>
          <p:cNvSpPr>
            <a:spLocks noChangeArrowheads="1"/>
          </p:cNvSpPr>
          <p:nvPr/>
        </p:nvSpPr>
        <p:spPr bwMode="auto">
          <a:xfrm>
            <a:off x="3436938" y="3716338"/>
            <a:ext cx="200025"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Georgia" pitchFamily="18"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799" name="Rectangle 151"/>
          <p:cNvSpPr>
            <a:spLocks noChangeArrowheads="1"/>
          </p:cNvSpPr>
          <p:nvPr/>
        </p:nvSpPr>
        <p:spPr bwMode="auto">
          <a:xfrm>
            <a:off x="3551238" y="3554413"/>
            <a:ext cx="5143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0" name="Rectangle 152"/>
          <p:cNvSpPr>
            <a:spLocks noChangeArrowheads="1"/>
          </p:cNvSpPr>
          <p:nvPr/>
        </p:nvSpPr>
        <p:spPr bwMode="auto">
          <a:xfrm>
            <a:off x="4291013" y="35544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1" name="Rectangle 153"/>
          <p:cNvSpPr>
            <a:spLocks noChangeArrowheads="1"/>
          </p:cNvSpPr>
          <p:nvPr/>
        </p:nvSpPr>
        <p:spPr bwMode="auto">
          <a:xfrm>
            <a:off x="4405313" y="35544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2" name="Rectangle 154"/>
          <p:cNvSpPr>
            <a:spLocks noChangeArrowheads="1"/>
          </p:cNvSpPr>
          <p:nvPr/>
        </p:nvSpPr>
        <p:spPr bwMode="auto">
          <a:xfrm>
            <a:off x="5467350" y="3554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3" name="Rectangle 155"/>
          <p:cNvSpPr>
            <a:spLocks noChangeArrowheads="1"/>
          </p:cNvSpPr>
          <p:nvPr/>
        </p:nvSpPr>
        <p:spPr bwMode="auto">
          <a:xfrm>
            <a:off x="6319838" y="35544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4" name="Rectangle 156"/>
          <p:cNvSpPr>
            <a:spLocks noChangeArrowheads="1"/>
          </p:cNvSpPr>
          <p:nvPr/>
        </p:nvSpPr>
        <p:spPr bwMode="auto">
          <a:xfrm>
            <a:off x="7440613" y="35544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5" name="Rectangle 157"/>
          <p:cNvSpPr>
            <a:spLocks noChangeArrowheads="1"/>
          </p:cNvSpPr>
          <p:nvPr/>
        </p:nvSpPr>
        <p:spPr bwMode="auto">
          <a:xfrm>
            <a:off x="3255963" y="4011613"/>
            <a:ext cx="30480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6" name="Rectangle 158"/>
          <p:cNvSpPr>
            <a:spLocks noChangeArrowheads="1"/>
          </p:cNvSpPr>
          <p:nvPr/>
        </p:nvSpPr>
        <p:spPr bwMode="auto">
          <a:xfrm>
            <a:off x="3427413" y="4173538"/>
            <a:ext cx="200025" cy="2762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Georgia" pitchFamily="18"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7" name="Rectangle 159"/>
          <p:cNvSpPr>
            <a:spLocks noChangeArrowheads="1"/>
          </p:cNvSpPr>
          <p:nvPr/>
        </p:nvSpPr>
        <p:spPr bwMode="auto">
          <a:xfrm>
            <a:off x="3541713" y="4011613"/>
            <a:ext cx="4000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8" name="Rectangle 160"/>
          <p:cNvSpPr>
            <a:spLocks noChangeArrowheads="1"/>
          </p:cNvSpPr>
          <p:nvPr/>
        </p:nvSpPr>
        <p:spPr bwMode="auto">
          <a:xfrm>
            <a:off x="3808413" y="40116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09" name="Rectangle 161"/>
          <p:cNvSpPr>
            <a:spLocks noChangeArrowheads="1"/>
          </p:cNvSpPr>
          <p:nvPr/>
        </p:nvSpPr>
        <p:spPr bwMode="auto">
          <a:xfrm>
            <a:off x="4481513" y="4011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eorgia" pitchFamily="18" charset="0"/>
                <a:cs typeface="Arial"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810" name="Rectangle 162"/>
          <p:cNvSpPr>
            <a:spLocks noChangeArrowheads="1"/>
          </p:cNvSpPr>
          <p:nvPr/>
        </p:nvSpPr>
        <p:spPr bwMode="auto">
          <a:xfrm>
            <a:off x="5334000" y="40116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11" name="Rectangle 163"/>
          <p:cNvSpPr>
            <a:spLocks noChangeArrowheads="1"/>
          </p:cNvSpPr>
          <p:nvPr/>
        </p:nvSpPr>
        <p:spPr bwMode="auto">
          <a:xfrm>
            <a:off x="6453188" y="4011613"/>
            <a:ext cx="3238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12" name="Rectangle 164"/>
          <p:cNvSpPr>
            <a:spLocks noChangeArrowheads="1"/>
          </p:cNvSpPr>
          <p:nvPr/>
        </p:nvSpPr>
        <p:spPr bwMode="auto">
          <a:xfrm>
            <a:off x="7250113" y="4011613"/>
            <a:ext cx="247650"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13" name="Rectangle 165"/>
          <p:cNvSpPr>
            <a:spLocks noChangeArrowheads="1"/>
          </p:cNvSpPr>
          <p:nvPr/>
        </p:nvSpPr>
        <p:spPr bwMode="auto">
          <a:xfrm>
            <a:off x="7364413" y="4011613"/>
            <a:ext cx="581025" cy="4095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eorgia" pitchFamily="18" charset="0"/>
                <a:cs typeface="Arial" pitchFamily="34" charset="0"/>
              </a:rPr>
              <a:t>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14" name="Rectangle 166"/>
          <p:cNvSpPr>
            <a:spLocks noChangeArrowheads="1"/>
          </p:cNvSpPr>
          <p:nvPr/>
        </p:nvSpPr>
        <p:spPr bwMode="auto">
          <a:xfrm>
            <a:off x="2187575" y="4468813"/>
            <a:ext cx="1009650"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000000"/>
                </a:solidFill>
                <a:effectLst/>
                <a:latin typeface="Georgia" pitchFamily="18" charset="0"/>
                <a:cs typeface="Arial" pitchFamily="34" charset="0"/>
              </a:rPr>
              <a:t>Sum</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3815" name="Rectangle 167"/>
          <p:cNvSpPr>
            <a:spLocks noChangeArrowheads="1"/>
          </p:cNvSpPr>
          <p:nvPr/>
        </p:nvSpPr>
        <p:spPr bwMode="auto">
          <a:xfrm>
            <a:off x="4452938" y="4468813"/>
            <a:ext cx="4286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000000"/>
                </a:solidFill>
                <a:effectLst/>
                <a:latin typeface="Georgia" pitchFamily="18"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16" name="Rectangle 168"/>
          <p:cNvSpPr>
            <a:spLocks noChangeArrowheads="1"/>
          </p:cNvSpPr>
          <p:nvPr/>
        </p:nvSpPr>
        <p:spPr bwMode="auto">
          <a:xfrm>
            <a:off x="5476875" y="4468813"/>
            <a:ext cx="3524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000000"/>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17" name="Rectangle 169"/>
          <p:cNvSpPr>
            <a:spLocks noChangeArrowheads="1"/>
          </p:cNvSpPr>
          <p:nvPr/>
        </p:nvSpPr>
        <p:spPr bwMode="auto">
          <a:xfrm>
            <a:off x="6434138" y="4468813"/>
            <a:ext cx="400050"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000000"/>
                </a:solidFill>
                <a:effectLst/>
                <a:latin typeface="Georgia" pitchFamily="18"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3818" name="Rectangle 170"/>
          <p:cNvSpPr>
            <a:spLocks noChangeArrowheads="1"/>
          </p:cNvSpPr>
          <p:nvPr/>
        </p:nvSpPr>
        <p:spPr bwMode="auto">
          <a:xfrm>
            <a:off x="7450138" y="4468813"/>
            <a:ext cx="352425" cy="4762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000000"/>
                </a:solidFill>
                <a:effectLst/>
                <a:latin typeface="Georgia" pitchFamily="18"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3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37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37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37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37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37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37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37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37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237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237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37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237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37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237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37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2378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237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37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378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37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37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37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2379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 nodeType="clickEffect">
                                  <p:stCondLst>
                                    <p:cond delay="0"/>
                                  </p:stCondLst>
                                  <p:childTnLst>
                                    <p:set>
                                      <p:cBhvr>
                                        <p:cTn id="74" dur="1" fill="hold">
                                          <p:stCondLst>
                                            <p:cond delay="0"/>
                                          </p:stCondLst>
                                        </p:cTn>
                                        <p:tgtEl>
                                          <p:spTgt spid="923783"/>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923784"/>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923785"/>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923786"/>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923793"/>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923792"/>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923791"/>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9237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2380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2" nodeType="clickEffect">
                                  <p:stCondLst>
                                    <p:cond delay="0"/>
                                  </p:stCondLst>
                                  <p:childTnLst>
                                    <p:set>
                                      <p:cBhvr>
                                        <p:cTn id="94" dur="1" fill="hold">
                                          <p:stCondLst>
                                            <p:cond delay="0"/>
                                          </p:stCondLst>
                                        </p:cTn>
                                        <p:tgtEl>
                                          <p:spTgt spid="923783"/>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923784"/>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923785"/>
                                        </p:tgtEl>
                                        <p:attrNameLst>
                                          <p:attrName>style.visibility</p:attrName>
                                        </p:attrNameLst>
                                      </p:cBhvr>
                                      <p:to>
                                        <p:strVal val="visible"/>
                                      </p:to>
                                    </p:set>
                                  </p:childTnLst>
                                </p:cTn>
                              </p:par>
                              <p:par>
                                <p:cTn id="99" presetID="1" presetClass="entr" presetSubtype="0" fill="hold" grpId="2" nodeType="withEffect">
                                  <p:stCondLst>
                                    <p:cond delay="0"/>
                                  </p:stCondLst>
                                  <p:childTnLst>
                                    <p:set>
                                      <p:cBhvr>
                                        <p:cTn id="100" dur="1" fill="hold">
                                          <p:stCondLst>
                                            <p:cond delay="0"/>
                                          </p:stCondLst>
                                        </p:cTn>
                                        <p:tgtEl>
                                          <p:spTgt spid="923786"/>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923793"/>
                                        </p:tgtEl>
                                        <p:attrNameLst>
                                          <p:attrName>style.visibility</p:attrName>
                                        </p:attrNameLst>
                                      </p:cBhvr>
                                      <p:to>
                                        <p:strVal val="visible"/>
                                      </p:to>
                                    </p:set>
                                  </p:childTnLst>
                                </p:cTn>
                              </p:par>
                              <p:par>
                                <p:cTn id="103" presetID="1" presetClass="entr" presetSubtype="0" fill="hold" grpId="2" nodeType="withEffect">
                                  <p:stCondLst>
                                    <p:cond delay="0"/>
                                  </p:stCondLst>
                                  <p:childTnLst>
                                    <p:set>
                                      <p:cBhvr>
                                        <p:cTn id="104" dur="1" fill="hold">
                                          <p:stCondLst>
                                            <p:cond delay="0"/>
                                          </p:stCondLst>
                                        </p:cTn>
                                        <p:tgtEl>
                                          <p:spTgt spid="923792"/>
                                        </p:tgtEl>
                                        <p:attrNameLst>
                                          <p:attrName>style.visibility</p:attrName>
                                        </p:attrNameLst>
                                      </p:cBhvr>
                                      <p:to>
                                        <p:strVal val="visible"/>
                                      </p:to>
                                    </p:set>
                                  </p:childTnLst>
                                </p:cTn>
                              </p:par>
                              <p:par>
                                <p:cTn id="105" presetID="1" presetClass="entr" presetSubtype="0" fill="hold" grpId="2" nodeType="withEffect">
                                  <p:stCondLst>
                                    <p:cond delay="0"/>
                                  </p:stCondLst>
                                  <p:childTnLst>
                                    <p:set>
                                      <p:cBhvr>
                                        <p:cTn id="106" dur="1" fill="hold">
                                          <p:stCondLst>
                                            <p:cond delay="0"/>
                                          </p:stCondLst>
                                        </p:cTn>
                                        <p:tgtEl>
                                          <p:spTgt spid="923791"/>
                                        </p:tgtEl>
                                        <p:attrNameLst>
                                          <p:attrName>style.visibility</p:attrName>
                                        </p:attrNameLst>
                                      </p:cBhvr>
                                      <p:to>
                                        <p:strVal val="visible"/>
                                      </p:to>
                                    </p:set>
                                  </p:childTnLst>
                                </p:cTn>
                              </p:par>
                              <p:par>
                                <p:cTn id="107" presetID="1" presetClass="entr" presetSubtype="0" fill="hold" grpId="2" nodeType="withEffect">
                                  <p:stCondLst>
                                    <p:cond delay="0"/>
                                  </p:stCondLst>
                                  <p:childTnLst>
                                    <p:set>
                                      <p:cBhvr>
                                        <p:cTn id="108" dur="1" fill="hold">
                                          <p:stCondLst>
                                            <p:cond delay="0"/>
                                          </p:stCondLst>
                                        </p:cTn>
                                        <p:tgtEl>
                                          <p:spTgt spid="923790"/>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92380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2380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2380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2380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92380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2381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2381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2381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2381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2381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1" nodeType="clickEffect">
                                  <p:stCondLst>
                                    <p:cond delay="0"/>
                                  </p:stCondLst>
                                  <p:childTnLst>
                                    <p:set>
                                      <p:cBhvr>
                                        <p:cTn id="136" dur="1" fill="hold">
                                          <p:stCondLst>
                                            <p:cond delay="0"/>
                                          </p:stCondLst>
                                        </p:cTn>
                                        <p:tgtEl>
                                          <p:spTgt spid="923814"/>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92381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2381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381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23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748" grpId="0"/>
      <p:bldP spid="923749" grpId="0"/>
      <p:bldP spid="923750" grpId="0"/>
      <p:bldP spid="923751" grpId="0"/>
      <p:bldP spid="923755" grpId="0"/>
      <p:bldP spid="923756" grpId="0"/>
      <p:bldP spid="923757" grpId="0"/>
      <p:bldP spid="923758" grpId="0"/>
      <p:bldP spid="923766" grpId="0"/>
      <p:bldP spid="923767" grpId="0"/>
      <p:bldP spid="923768" grpId="0"/>
      <p:bldP spid="923769" grpId="0"/>
      <p:bldP spid="923773" grpId="0"/>
      <p:bldP spid="923775" grpId="0"/>
      <p:bldP spid="923776" grpId="0"/>
      <p:bldP spid="923777" grpId="0"/>
      <p:bldP spid="923783" grpId="0"/>
      <p:bldP spid="923783" grpId="1"/>
      <p:bldP spid="923783" grpId="2"/>
      <p:bldP spid="923784" grpId="0"/>
      <p:bldP spid="923784" grpId="1"/>
      <p:bldP spid="923784" grpId="2"/>
      <p:bldP spid="923785" grpId="0"/>
      <p:bldP spid="923785" grpId="1"/>
      <p:bldP spid="923785" grpId="2"/>
      <p:bldP spid="923786" grpId="0"/>
      <p:bldP spid="923786" grpId="1"/>
      <p:bldP spid="923786" grpId="2"/>
      <p:bldP spid="923790" grpId="0"/>
      <p:bldP spid="923790" grpId="1"/>
      <p:bldP spid="923790" grpId="2"/>
      <p:bldP spid="923791" grpId="0"/>
      <p:bldP spid="923791" grpId="1"/>
      <p:bldP spid="923791" grpId="2"/>
      <p:bldP spid="923792" grpId="0"/>
      <p:bldP spid="923792" grpId="1"/>
      <p:bldP spid="923792" grpId="2"/>
      <p:bldP spid="923793" grpId="0"/>
      <p:bldP spid="923793" grpId="1"/>
      <p:bldP spid="923793" grpId="2"/>
      <p:bldP spid="923801" grpId="0"/>
      <p:bldP spid="923801" grpId="1"/>
      <p:bldP spid="923802" grpId="0"/>
      <p:bldP spid="923803" grpId="0"/>
      <p:bldP spid="923804" grpId="0"/>
      <p:bldP spid="923809" grpId="0"/>
      <p:bldP spid="923810" grpId="0"/>
      <p:bldP spid="923811" grpId="0"/>
      <p:bldP spid="923813" grpId="0"/>
      <p:bldP spid="923814" grpId="0"/>
      <p:bldP spid="923814" grpId="1"/>
      <p:bldP spid="923815" grpId="0"/>
      <p:bldP spid="923815" grpId="1"/>
      <p:bldP spid="923816" grpId="0"/>
      <p:bldP spid="923817" grpId="0"/>
      <p:bldP spid="923818"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237</a:t>
            </a:fld>
            <a:endParaRPr lang="en" dirty="0"/>
          </a:p>
        </p:txBody>
      </p:sp>
      <p:sp>
        <p:nvSpPr>
          <p:cNvPr id="5" name="Rectangle 4"/>
          <p:cNvSpPr/>
          <p:nvPr/>
        </p:nvSpPr>
        <p:spPr>
          <a:xfrm>
            <a:off x="827584" y="1419622"/>
            <a:ext cx="3312368" cy="2246769"/>
          </a:xfrm>
          <a:prstGeom prst="rect">
            <a:avLst/>
          </a:prstGeom>
        </p:spPr>
        <p:txBody>
          <a:bodyPr wrap="square">
            <a:spAutoFit/>
          </a:bodyPr>
          <a:lstStyle/>
          <a:p>
            <a:pPr algn="ctr"/>
            <a:r>
              <a:rPr lang="en-GB"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The Two-Dimensional </a:t>
            </a:r>
            <a:br>
              <a:rPr lang="en-GB"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br>
            <a:r>
              <a:rPr lang="en-GB"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Discrete Fourier Transform  (DFT) &amp; its Inverse</a:t>
            </a:r>
            <a:endParaRPr lang="en-I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528147C2-F94F-4893-96C2-58F9A9B1E91A}" type="slidenum">
              <a:rPr lang="en-GB" smtClean="0">
                <a:solidFill>
                  <a:srgbClr val="3A566E"/>
                </a:solidFill>
              </a:rPr>
              <a:pPr>
                <a:defRPr/>
              </a:pPr>
              <a:t>238</a:t>
            </a:fld>
            <a:endParaRPr lang="en-GB">
              <a:solidFill>
                <a:srgbClr val="3A566E"/>
              </a:solidFill>
            </a:endParaRPr>
          </a:p>
        </p:txBody>
      </p:sp>
      <p:sp>
        <p:nvSpPr>
          <p:cNvPr id="34818" name="Date Placeholder 1"/>
          <p:cNvSpPr>
            <a:spLocks noGrp="1"/>
          </p:cNvSpPr>
          <p:nvPr>
            <p:ph type="dt" sz="quarter" idx="4294967295"/>
          </p:nvPr>
        </p:nvSpPr>
        <p:spPr>
          <a:xfrm>
            <a:off x="0" y="4608513"/>
            <a:ext cx="1214438" cy="357187"/>
          </a:xfrm>
          <a:prstGeom prst="rect">
            <a:avLst/>
          </a:prstGeom>
          <a:noFill/>
        </p:spPr>
        <p:txBody>
          <a:bodyPr/>
          <a:lstStyle/>
          <a:p>
            <a:r>
              <a:rPr lang="en-US">
                <a:solidFill>
                  <a:srgbClr val="3A566E"/>
                </a:solidFill>
              </a:rPr>
              <a:t>Sept 5, 2010</a:t>
            </a:r>
            <a:endParaRPr lang="en-GB">
              <a:solidFill>
                <a:srgbClr val="3A566E"/>
              </a:solidFill>
            </a:endParaRPr>
          </a:p>
        </p:txBody>
      </p:sp>
      <p:sp>
        <p:nvSpPr>
          <p:cNvPr id="10" name="Rectangle 9"/>
          <p:cNvSpPr/>
          <p:nvPr/>
        </p:nvSpPr>
        <p:spPr>
          <a:xfrm>
            <a:off x="539552" y="195486"/>
            <a:ext cx="7820795" cy="1323439"/>
          </a:xfrm>
          <a:prstGeom prst="rect">
            <a:avLst/>
          </a:prstGeom>
          <a:noFill/>
        </p:spPr>
        <p:txBody>
          <a:bodyPr wrap="none">
            <a:spAutoFit/>
          </a:bodyPr>
          <a:lstStyle/>
          <a:p>
            <a:pPr algn="ctr" fontAlgn="base">
              <a:spcBef>
                <a:spcPct val="0"/>
              </a:spcBef>
              <a:spcAft>
                <a:spcPct val="0"/>
              </a:spcAft>
              <a:buClrTx/>
              <a:buFontTx/>
              <a:buNone/>
              <a:defRPr/>
            </a:pPr>
            <a:r>
              <a:rPr lang="en-US" sz="4000" b="1" kern="1200" dirty="0">
                <a:ln w="17780" cmpd="sng">
                  <a:solidFill>
                    <a:srgbClr val="002060"/>
                  </a:solidFill>
                  <a:prstDash val="solid"/>
                  <a:miter lim="800000"/>
                </a:ln>
                <a:solidFill>
                  <a:srgbClr val="CC3300"/>
                </a:solidFill>
                <a:effectLst>
                  <a:outerShdw blurRad="55000" dist="50800" dir="5400000" algn="tl">
                    <a:srgbClr val="000000">
                      <a:alpha val="33000"/>
                    </a:srgbClr>
                  </a:outerShdw>
                </a:effectLst>
                <a:latin typeface="Arial Narrow" pitchFamily="34" charset="0"/>
                <a:ea typeface="+mn-ea"/>
                <a:cs typeface="+mn-cs"/>
              </a:rPr>
              <a:t>Two Dimensional</a:t>
            </a:r>
          </a:p>
          <a:p>
            <a:pPr algn="ctr" fontAlgn="base">
              <a:spcBef>
                <a:spcPct val="0"/>
              </a:spcBef>
              <a:spcAft>
                <a:spcPct val="0"/>
              </a:spcAft>
              <a:buClrTx/>
              <a:buFontTx/>
              <a:buNone/>
              <a:defRPr/>
            </a:pPr>
            <a:r>
              <a:rPr lang="en-US" sz="4000" b="1" kern="1200" dirty="0">
                <a:ln w="17780" cmpd="sng">
                  <a:solidFill>
                    <a:srgbClr val="002060"/>
                  </a:solidFill>
                  <a:prstDash val="solid"/>
                  <a:miter lim="800000"/>
                </a:ln>
                <a:solidFill>
                  <a:srgbClr val="CC3300"/>
                </a:solidFill>
                <a:effectLst>
                  <a:outerShdw blurRad="55000" dist="50800" dir="5400000" algn="tl">
                    <a:srgbClr val="000000">
                      <a:alpha val="33000"/>
                    </a:srgbClr>
                  </a:outerShdw>
                </a:effectLst>
                <a:latin typeface="Arial Narrow" pitchFamily="34" charset="0"/>
                <a:ea typeface="+mn-ea"/>
                <a:cs typeface="+mn-cs"/>
              </a:rPr>
              <a:t> Discrete Fourier Transform (DFT) Pair</a:t>
            </a:r>
          </a:p>
        </p:txBody>
      </p:sp>
      <p:grpSp>
        <p:nvGrpSpPr>
          <p:cNvPr id="17" name="Group 8"/>
          <p:cNvGrpSpPr>
            <a:grpSpLocks/>
          </p:cNvGrpSpPr>
          <p:nvPr/>
        </p:nvGrpSpPr>
        <p:grpSpPr bwMode="auto">
          <a:xfrm>
            <a:off x="1115616" y="1851670"/>
            <a:ext cx="7358063" cy="2927350"/>
            <a:chOff x="785786" y="357166"/>
            <a:chExt cx="7358114" cy="2927364"/>
          </a:xfrm>
        </p:grpSpPr>
        <p:pic>
          <p:nvPicPr>
            <p:cNvPr id="18" name="Picture 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785786" y="1785923"/>
              <a:ext cx="6572296" cy="1498607"/>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pic>
          <p:nvPicPr>
            <p:cNvPr id="19"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85786" y="428604"/>
              <a:ext cx="6588171" cy="1330331"/>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20" name="Right Brace 19"/>
            <p:cNvSpPr/>
            <p:nvPr/>
          </p:nvSpPr>
          <p:spPr>
            <a:xfrm>
              <a:off x="7572396" y="357166"/>
              <a:ext cx="571504" cy="2857514"/>
            </a:xfrm>
            <a:prstGeom prst="rightBrace">
              <a:avLst>
                <a:gd name="adj1" fmla="val 59858"/>
                <a:gd name="adj2" fmla="val 49458"/>
              </a:avLst>
            </a:prstGeom>
            <a:noFill/>
            <a:ln w="76200" cap="flat" cmpd="sng" algn="ctr">
              <a:solidFill>
                <a:srgbClr val="C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3300"/>
                </a:solidFill>
                <a:effectLst/>
                <a:uLnTx/>
                <a:uFillTx/>
                <a:latin typeface="Comic Sans MS"/>
                <a:ea typeface="+mn-ea"/>
                <a:cs typeface="+mn-cs"/>
              </a:endParaRPr>
            </a:p>
          </p:txBody>
        </p:sp>
      </p:gr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239</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sp>
        <p:nvSpPr>
          <p:cNvPr id="4" name="Rectangle 3"/>
          <p:cNvSpPr/>
          <p:nvPr/>
        </p:nvSpPr>
        <p:spPr>
          <a:xfrm>
            <a:off x="1691680" y="589346"/>
            <a:ext cx="6120680" cy="1938992"/>
          </a:xfrm>
          <a:prstGeom prst="rect">
            <a:avLst/>
          </a:prstGeom>
          <a:noFill/>
        </p:spPr>
        <p:txBody>
          <a:bodyPr wrap="square" lIns="91440" tIns="45720" rIns="91440" bIns="45720">
            <a:spAutoFit/>
          </a:bodyPr>
          <a:lstStyle/>
          <a:p>
            <a:pPr algn="ctr"/>
            <a:r>
              <a:rPr lang="en-US" sz="6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Properties of</a:t>
            </a:r>
          </a:p>
          <a:p>
            <a:pPr algn="ctr"/>
            <a:r>
              <a:rPr lang="en-U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DFT</a:t>
            </a:r>
            <a:endParaRPr lang="en-US" sz="6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5" name="Horizontal Scroll 4"/>
          <p:cNvSpPr/>
          <p:nvPr/>
        </p:nvSpPr>
        <p:spPr>
          <a:xfrm>
            <a:off x="1979712" y="2427734"/>
            <a:ext cx="5500726" cy="2464611"/>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marL="465138" indent="-465138">
              <a:buFont typeface="Arial" pitchFamily="34" charset="0"/>
              <a:buChar char="•"/>
            </a:pPr>
            <a:r>
              <a:rPr lang="en-IN" sz="3200" b="1" dirty="0" err="1">
                <a:solidFill>
                  <a:srgbClr val="000000"/>
                </a:solidFill>
              </a:rPr>
              <a:t>Separability</a:t>
            </a:r>
            <a:endParaRPr lang="en-IN" sz="3200" b="1" dirty="0">
              <a:solidFill>
                <a:srgbClr val="000000"/>
              </a:solidFill>
            </a:endParaRPr>
          </a:p>
          <a:p>
            <a:pPr marL="465138" indent="-465138">
              <a:buFont typeface="Arial" pitchFamily="34" charset="0"/>
              <a:buChar char="•"/>
            </a:pPr>
            <a:r>
              <a:rPr lang="en-IN" sz="3200" b="1" dirty="0">
                <a:solidFill>
                  <a:srgbClr val="000000"/>
                </a:solidFill>
              </a:rPr>
              <a:t>Translation</a:t>
            </a: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1"/>
          <p:cNvSpPr>
            <a:spLocks noGrp="1"/>
          </p:cNvSpPr>
          <p:nvPr>
            <p:ph type="dt" sz="quarter" idx="4294967295"/>
          </p:nvPr>
        </p:nvSpPr>
        <p:spPr>
          <a:xfrm>
            <a:off x="0" y="4973323"/>
            <a:ext cx="2002464" cy="170177"/>
          </a:xfrm>
          <a:prstGeom prst="rect">
            <a:avLst/>
          </a:prstGeom>
          <a:noFill/>
        </p:spPr>
        <p:txBody>
          <a:bodyPr/>
          <a:lstStyle/>
          <a:p>
            <a:r>
              <a:rPr lang="en-US"/>
              <a:t>Jan 10, 2022</a:t>
            </a:r>
          </a:p>
        </p:txBody>
      </p:sp>
      <p:sp>
        <p:nvSpPr>
          <p:cNvPr id="12291" name="Slide Number Placeholder 3"/>
          <p:cNvSpPr>
            <a:spLocks noGrp="1"/>
          </p:cNvSpPr>
          <p:nvPr>
            <p:ph type="sldNum" sz="quarter" idx="12"/>
          </p:nvPr>
        </p:nvSpPr>
        <p:spPr>
          <a:noFill/>
        </p:spPr>
        <p:txBody>
          <a:bodyPr/>
          <a:lstStyle/>
          <a:p>
            <a:fld id="{ADD709D8-C60F-4153-B303-2F8716C3E9AA}" type="slidenum">
              <a:rPr lang="en-US" smtClean="0"/>
              <a:pPr/>
              <a:t>24</a:t>
            </a:fld>
            <a:endParaRPr lang="en-US"/>
          </a:p>
        </p:txBody>
      </p:sp>
      <p:pic>
        <p:nvPicPr>
          <p:cNvPr id="12292" name="Picture 2"/>
          <p:cNvPicPr>
            <a:picLocks noChangeAspect="1" noChangeArrowheads="1"/>
          </p:cNvPicPr>
          <p:nvPr/>
        </p:nvPicPr>
        <p:blipFill>
          <a:blip r:embed="rId3" cstate="print"/>
          <a:srcRect r="19731"/>
          <a:stretch>
            <a:fillRect/>
          </a:stretch>
        </p:blipFill>
        <p:spPr bwMode="auto">
          <a:xfrm>
            <a:off x="5608638" y="1"/>
            <a:ext cx="3535362" cy="2755106"/>
          </a:xfrm>
          <a:prstGeom prst="rect">
            <a:avLst/>
          </a:prstGeom>
          <a:noFill/>
          <a:ln w="9525">
            <a:noFill/>
            <a:miter lim="800000"/>
            <a:headEnd/>
            <a:tailEnd/>
          </a:ln>
        </p:spPr>
      </p:pic>
      <p:sp>
        <p:nvSpPr>
          <p:cNvPr id="12293" name="Text Box 3"/>
          <p:cNvSpPr txBox="1">
            <a:spLocks noChangeArrowheads="1"/>
          </p:cNvSpPr>
          <p:nvPr/>
        </p:nvSpPr>
        <p:spPr bwMode="auto">
          <a:xfrm>
            <a:off x="323850" y="1200150"/>
            <a:ext cx="5543550" cy="4431983"/>
          </a:xfrm>
          <a:prstGeom prst="rect">
            <a:avLst/>
          </a:prstGeom>
          <a:noFill/>
          <a:ln w="9525">
            <a:noFill/>
            <a:miter lim="800000"/>
            <a:headEnd/>
            <a:tailEnd/>
          </a:ln>
        </p:spPr>
        <p:txBody>
          <a:bodyPr wrap="square">
            <a:spAutoFit/>
          </a:bodyPr>
          <a:lstStyle/>
          <a:p>
            <a:pPr marL="341313" indent="-341313" eaLnBrk="1" hangingPunct="1">
              <a:spcBef>
                <a:spcPts val="1800"/>
              </a:spcBef>
              <a:buFontTx/>
              <a:buChar char="•"/>
            </a:pPr>
            <a:r>
              <a:rPr lang="en-US" sz="2400" dirty="0">
                <a:solidFill>
                  <a:srgbClr val="000000"/>
                </a:solidFill>
                <a:latin typeface="+mn-lt"/>
              </a:rPr>
              <a:t>Rods are distributed over the retinal surface</a:t>
            </a:r>
          </a:p>
          <a:p>
            <a:pPr marL="341313" indent="-341313" eaLnBrk="1" hangingPunct="1">
              <a:spcBef>
                <a:spcPts val="1800"/>
              </a:spcBef>
              <a:buFontTx/>
              <a:buChar char="•"/>
            </a:pPr>
            <a:r>
              <a:rPr lang="en-US" sz="2400" dirty="0">
                <a:solidFill>
                  <a:srgbClr val="000000"/>
                </a:solidFill>
                <a:latin typeface="+mn-lt"/>
              </a:rPr>
              <a:t>Rods give a general, overall picture of the field of view and are not involved in color vision.</a:t>
            </a:r>
          </a:p>
          <a:p>
            <a:pPr marL="341313" indent="-341313" eaLnBrk="1" hangingPunct="1">
              <a:spcBef>
                <a:spcPts val="1800"/>
              </a:spcBef>
              <a:buFontTx/>
              <a:buChar char="•"/>
            </a:pPr>
            <a:r>
              <a:rPr lang="en-US" sz="2400" dirty="0">
                <a:solidFill>
                  <a:srgbClr val="000000"/>
                </a:solidFill>
                <a:latin typeface="+mn-lt"/>
              </a:rPr>
              <a:t>Several rods are connected to a single nerve and are sensitive to low levels of illumination (</a:t>
            </a:r>
            <a:r>
              <a:rPr lang="en-US" sz="2400" i="1" dirty="0" err="1">
                <a:solidFill>
                  <a:srgbClr val="000000"/>
                </a:solidFill>
                <a:latin typeface="+mn-lt"/>
              </a:rPr>
              <a:t>scotopic</a:t>
            </a:r>
            <a:r>
              <a:rPr lang="en-US" sz="2400" dirty="0">
                <a:solidFill>
                  <a:srgbClr val="000000"/>
                </a:solidFill>
                <a:latin typeface="+mn-lt"/>
              </a:rPr>
              <a:t> or dim-light vision).</a:t>
            </a:r>
          </a:p>
          <a:p>
            <a:pPr>
              <a:spcBef>
                <a:spcPct val="50000"/>
              </a:spcBef>
            </a:pPr>
            <a:endParaRPr lang="en-US" sz="2400" dirty="0">
              <a:latin typeface="+mn-lt"/>
            </a:endParaRPr>
          </a:p>
        </p:txBody>
      </p:sp>
      <p:sp>
        <p:nvSpPr>
          <p:cNvPr id="96260" name="Text Box 4"/>
          <p:cNvSpPr txBox="1">
            <a:spLocks noChangeArrowheads="1"/>
          </p:cNvSpPr>
          <p:nvPr/>
        </p:nvSpPr>
        <p:spPr bwMode="auto">
          <a:xfrm>
            <a:off x="5652120" y="2859782"/>
            <a:ext cx="3491880" cy="193899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spcBef>
                <a:spcPct val="50000"/>
              </a:spcBef>
              <a:defRPr/>
            </a:pPr>
            <a:r>
              <a:rPr lang="en-US" sz="2400" dirty="0"/>
              <a:t>Objects seen by moon light appear as </a:t>
            </a:r>
            <a:r>
              <a:rPr lang="en-US" sz="2400" dirty="0" err="1"/>
              <a:t>colourless</a:t>
            </a:r>
            <a:r>
              <a:rPr lang="en-US" sz="2400" dirty="0"/>
              <a:t> forms because only rods are stimulated.</a:t>
            </a:r>
          </a:p>
        </p:txBody>
      </p:sp>
      <p:sp>
        <p:nvSpPr>
          <p:cNvPr id="12295" name="WordArt 5"/>
          <p:cNvSpPr>
            <a:spLocks noChangeArrowheads="1" noChangeShapeType="1" noTextEdit="1"/>
          </p:cNvSpPr>
          <p:nvPr/>
        </p:nvSpPr>
        <p:spPr bwMode="auto">
          <a:xfrm>
            <a:off x="900113" y="0"/>
            <a:ext cx="1543050" cy="1092994"/>
          </a:xfrm>
          <a:prstGeom prst="rect">
            <a:avLst/>
          </a:prstGeom>
        </p:spPr>
        <p:txBody>
          <a:bodyPr wrap="none" fromWordArt="1">
            <a:prstTxWarp prst="textSlantUp">
              <a:avLst>
                <a:gd name="adj" fmla="val 55556"/>
              </a:avLst>
            </a:prstTxWarp>
          </a:bodyPr>
          <a:lstStyle/>
          <a:p>
            <a:pPr algn="ctr"/>
            <a:r>
              <a:rPr lang="en-US" sz="3600" kern="10">
                <a:ln w="9525">
                  <a:solidFill>
                    <a:srgbClr val="000000"/>
                  </a:solidFill>
                  <a:round/>
                  <a:headEnd/>
                  <a:tailEnd/>
                </a:ln>
                <a:solidFill>
                  <a:srgbClr val="000000"/>
                </a:solidFill>
                <a:latin typeface="Arial Black"/>
              </a:rPr>
              <a:t>Rods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checkerboard(across)">
                                      <p:cBhvr>
                                        <p:cTn id="7"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240</a:t>
            </a:fld>
            <a:endParaRPr lang="en"/>
          </a:p>
        </p:txBody>
      </p:sp>
      <p:sp>
        <p:nvSpPr>
          <p:cNvPr id="6" name="Title 1"/>
          <p:cNvSpPr txBox="1">
            <a:spLocks/>
          </p:cNvSpPr>
          <p:nvPr/>
        </p:nvSpPr>
        <p:spPr bwMode="auto">
          <a:xfrm>
            <a:off x="928662" y="214290"/>
            <a:ext cx="7429552" cy="1063612"/>
          </a:xfrm>
          <a:prstGeom prst="rect">
            <a:avLst/>
          </a:prstGeom>
          <a:solidFill>
            <a:srgbClr val="3A566E">
              <a:lumMod val="75000"/>
            </a:srgbClr>
          </a:solidFill>
          <a:ln w="9525" cap="flat" cmpd="sng" algn="ctr">
            <a:solidFill>
              <a:srgbClr val="002A00">
                <a:shade val="95000"/>
                <a:satMod val="105000"/>
              </a:srgbClr>
            </a:solidFill>
            <a:prstDash val="solid"/>
            <a:miter lim="800000"/>
            <a:headEnd/>
            <a:tailEnd/>
          </a:ln>
          <a:effectLst>
            <a:outerShdw blurRad="40000" dist="23000" dir="5400000" rotWithShape="0">
              <a:srgbClr val="000000">
                <a:alpha val="35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800" b="0" i="0" u="none" strike="noStrike" kern="0" cap="none" spc="0" normalizeH="0" baseline="0" noProof="0">
                <a:ln>
                  <a:noFill/>
                </a:ln>
                <a:solidFill>
                  <a:srgbClr val="FFFFFF"/>
                </a:solidFill>
                <a:effectLst/>
                <a:uLnTx/>
                <a:uFillTx/>
                <a:latin typeface="Comic Sans MS"/>
                <a:ea typeface="+mn-ea"/>
                <a:cs typeface="+mn-cs"/>
              </a:rPr>
              <a:t>The Separability Property</a:t>
            </a:r>
            <a:endParaRPr kumimoji="0" lang="en-IN" sz="3800" b="0" i="0" u="none" strike="noStrike" kern="0" cap="none" spc="0" normalizeH="0" baseline="0" noProof="0" dirty="0">
              <a:ln>
                <a:noFill/>
              </a:ln>
              <a:solidFill>
                <a:srgbClr val="FFFFFF"/>
              </a:solidFill>
              <a:effectLst/>
              <a:uLnTx/>
              <a:uFillTx/>
              <a:latin typeface="Comic Sans MS"/>
              <a:ea typeface="+mn-ea"/>
              <a:cs typeface="+mn-cs"/>
            </a:endParaRPr>
          </a:p>
        </p:txBody>
      </p:sp>
      <p:sp>
        <p:nvSpPr>
          <p:cNvPr id="7" name="TextBox 6"/>
          <p:cNvSpPr txBox="1"/>
          <p:nvPr/>
        </p:nvSpPr>
        <p:spPr>
          <a:xfrm>
            <a:off x="1000100" y="1500174"/>
            <a:ext cx="7429552"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a:ln>
                  <a:noFill/>
                </a:ln>
                <a:solidFill>
                  <a:sysClr val="windowText" lastClr="000000"/>
                </a:solidFill>
                <a:effectLst/>
                <a:uLnTx/>
                <a:uFillTx/>
                <a:latin typeface="Comic Sans MS"/>
              </a:rPr>
              <a:t>A 2-D DFT can be separated into </a:t>
            </a:r>
            <a:br>
              <a:rPr kumimoji="0" lang="en-IN" sz="2800" b="0" i="0" u="none" strike="noStrike" kern="0" cap="none" spc="0" normalizeH="0" baseline="0" noProof="0" dirty="0">
                <a:ln>
                  <a:noFill/>
                </a:ln>
                <a:solidFill>
                  <a:sysClr val="windowText" lastClr="000000"/>
                </a:solidFill>
                <a:effectLst/>
                <a:uLnTx/>
                <a:uFillTx/>
                <a:latin typeface="Comic Sans MS"/>
              </a:rPr>
            </a:br>
            <a:r>
              <a:rPr kumimoji="0" lang="en-IN" sz="2800" b="0" i="0" u="none" strike="noStrike" kern="0" cap="none" spc="0" normalizeH="0" baseline="0" noProof="0" dirty="0">
                <a:ln>
                  <a:noFill/>
                </a:ln>
                <a:solidFill>
                  <a:sysClr val="windowText" lastClr="000000"/>
                </a:solidFill>
                <a:effectLst/>
                <a:uLnTx/>
                <a:uFillTx/>
                <a:latin typeface="Comic Sans MS"/>
              </a:rPr>
              <a:t>two 1-D DFT</a:t>
            </a:r>
          </a:p>
        </p:txBody>
      </p:sp>
      <p:pic>
        <p:nvPicPr>
          <p:cNvPr id="8"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57290" y="2928934"/>
            <a:ext cx="6588125" cy="1330325"/>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Tree>
  </p:cSld>
  <p:clrMapOvr>
    <a:masterClrMapping/>
  </p:clrMapOvr>
  <p:transition>
    <p:fade thruBlk="1"/>
  </p:transition>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241</a:t>
            </a:fld>
            <a:endParaRPr lang="en"/>
          </a:p>
        </p:txBody>
      </p:sp>
      <p:pic>
        <p:nvPicPr>
          <p:cNvPr id="7"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42976" y="51470"/>
            <a:ext cx="6588125" cy="1330325"/>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
        <p:nvSpPr>
          <p:cNvPr id="8" name="TextBox 7"/>
          <p:cNvSpPr txBox="1"/>
          <p:nvPr/>
        </p:nvSpPr>
        <p:spPr>
          <a:xfrm>
            <a:off x="1043608" y="1563638"/>
            <a:ext cx="742955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srgbClr val="C00000"/>
                </a:solidFill>
                <a:effectLst/>
                <a:uLnTx/>
                <a:uFillTx/>
                <a:latin typeface="+mn-lt"/>
              </a:rPr>
              <a:t>We can rearrange the terms as follows</a:t>
            </a:r>
          </a:p>
        </p:txBody>
      </p:sp>
      <p:pic>
        <p:nvPicPr>
          <p:cNvPr id="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03648" y="2139702"/>
            <a:ext cx="6770573" cy="1285884"/>
          </a:xfrm>
          <a:prstGeom prst="rect">
            <a:avLst/>
          </a:prstGeom>
          <a:noFill/>
        </p:spPr>
      </p:pic>
      <p:pic>
        <p:nvPicPr>
          <p:cNvPr id="10"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331640" y="3507854"/>
            <a:ext cx="5214974" cy="1353614"/>
          </a:xfrm>
          <a:prstGeom prst="rect">
            <a:avLst/>
          </a:prstGeom>
          <a:noFill/>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242</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grpSp>
        <p:nvGrpSpPr>
          <p:cNvPr id="4" name="Group 21"/>
          <p:cNvGrpSpPr/>
          <p:nvPr/>
        </p:nvGrpSpPr>
        <p:grpSpPr>
          <a:xfrm>
            <a:off x="357158" y="267494"/>
            <a:ext cx="2928958" cy="2122979"/>
            <a:chOff x="357158" y="356658"/>
            <a:chExt cx="2928958" cy="2830639"/>
          </a:xfrm>
        </p:grpSpPr>
        <p:cxnSp>
          <p:nvCxnSpPr>
            <p:cNvPr id="5" name="Straight Arrow Connector 4"/>
            <p:cNvCxnSpPr/>
            <p:nvPr/>
          </p:nvCxnSpPr>
          <p:spPr>
            <a:xfrm>
              <a:off x="928662" y="1000108"/>
              <a:ext cx="2357454" cy="1310"/>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70896" y="2000020"/>
              <a:ext cx="1999470" cy="1234"/>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393009" y="1678769"/>
              <a:ext cx="1357322"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928662" y="2357430"/>
              <a:ext cx="1143008"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8662" y="1643051"/>
              <a:ext cx="1071570" cy="615553"/>
            </a:xfrm>
            <a:prstGeom prst="rect">
              <a:avLst/>
            </a:prstGeom>
            <a:noFill/>
          </p:spPr>
          <p:txBody>
            <a:bodyPr wrap="square" rtlCol="0">
              <a:spAutoFit/>
            </a:bodyPr>
            <a:lstStyle/>
            <a:p>
              <a:pPr algn="ctr"/>
              <a:r>
                <a:rPr lang="en-IN" sz="2400" dirty="0">
                  <a:latin typeface="+mn-lt"/>
                </a:rPr>
                <a:t>f(</a:t>
              </a:r>
              <a:r>
                <a:rPr lang="en-IN" sz="2400" dirty="0" err="1">
                  <a:latin typeface="+mn-lt"/>
                </a:rPr>
                <a:t>x,y</a:t>
              </a:r>
              <a:r>
                <a:rPr lang="en-IN" sz="2400" dirty="0">
                  <a:latin typeface="+mn-lt"/>
                </a:rPr>
                <a:t>)</a:t>
              </a:r>
            </a:p>
          </p:txBody>
        </p:sp>
        <p:sp>
          <p:nvSpPr>
            <p:cNvPr id="19" name="TextBox 18"/>
            <p:cNvSpPr txBox="1"/>
            <p:nvPr/>
          </p:nvSpPr>
          <p:spPr>
            <a:xfrm>
              <a:off x="2643174" y="356658"/>
              <a:ext cx="500066" cy="615553"/>
            </a:xfrm>
            <a:prstGeom prst="rect">
              <a:avLst/>
            </a:prstGeom>
            <a:noFill/>
          </p:spPr>
          <p:txBody>
            <a:bodyPr wrap="square" rtlCol="0">
              <a:spAutoFit/>
            </a:bodyPr>
            <a:lstStyle/>
            <a:p>
              <a:pPr algn="ctr"/>
              <a:r>
                <a:rPr lang="en-IN" sz="2400" b="1" dirty="0">
                  <a:latin typeface="+mn-lt"/>
                </a:rPr>
                <a:t>y</a:t>
              </a:r>
            </a:p>
          </p:txBody>
        </p:sp>
        <p:sp>
          <p:nvSpPr>
            <p:cNvPr id="20" name="TextBox 19"/>
            <p:cNvSpPr txBox="1"/>
            <p:nvPr/>
          </p:nvSpPr>
          <p:spPr>
            <a:xfrm>
              <a:off x="357158" y="2571744"/>
              <a:ext cx="500066" cy="615553"/>
            </a:xfrm>
            <a:prstGeom prst="rect">
              <a:avLst/>
            </a:prstGeom>
            <a:noFill/>
          </p:spPr>
          <p:txBody>
            <a:bodyPr wrap="square" rtlCol="0">
              <a:spAutoFit/>
            </a:bodyPr>
            <a:lstStyle/>
            <a:p>
              <a:pPr algn="ctr"/>
              <a:r>
                <a:rPr lang="en-IN" sz="2400" dirty="0"/>
                <a:t>x</a:t>
              </a:r>
            </a:p>
          </p:txBody>
        </p:sp>
        <p:sp>
          <p:nvSpPr>
            <p:cNvPr id="21" name="TextBox 20"/>
            <p:cNvSpPr txBox="1"/>
            <p:nvPr/>
          </p:nvSpPr>
          <p:spPr>
            <a:xfrm>
              <a:off x="395536" y="356658"/>
              <a:ext cx="1143008" cy="615553"/>
            </a:xfrm>
            <a:prstGeom prst="rect">
              <a:avLst/>
            </a:prstGeom>
            <a:noFill/>
          </p:spPr>
          <p:txBody>
            <a:bodyPr wrap="square" rtlCol="0">
              <a:spAutoFit/>
            </a:bodyPr>
            <a:lstStyle/>
            <a:p>
              <a:pPr algn="ctr"/>
              <a:r>
                <a:rPr lang="en-IN" sz="2400" b="1" dirty="0">
                  <a:latin typeface="+mn-lt"/>
                </a:rPr>
                <a:t>(0,0)</a:t>
              </a:r>
            </a:p>
          </p:txBody>
        </p:sp>
      </p:grpSp>
      <p:grpSp>
        <p:nvGrpSpPr>
          <p:cNvPr id="6" name="Group 22"/>
          <p:cNvGrpSpPr/>
          <p:nvPr/>
        </p:nvGrpSpPr>
        <p:grpSpPr>
          <a:xfrm>
            <a:off x="5286380" y="339502"/>
            <a:ext cx="2928958" cy="2104550"/>
            <a:chOff x="357158" y="381231"/>
            <a:chExt cx="2928958" cy="2806066"/>
          </a:xfrm>
        </p:grpSpPr>
        <p:cxnSp>
          <p:nvCxnSpPr>
            <p:cNvPr id="24" name="Straight Arrow Connector 23"/>
            <p:cNvCxnSpPr/>
            <p:nvPr/>
          </p:nvCxnSpPr>
          <p:spPr>
            <a:xfrm>
              <a:off x="928662" y="1000108"/>
              <a:ext cx="2357454" cy="1310"/>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70896" y="2000020"/>
              <a:ext cx="1999470" cy="1234"/>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393009" y="1678769"/>
              <a:ext cx="1357322"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0800000">
              <a:off x="928662" y="2357430"/>
              <a:ext cx="1143008"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28662" y="1643051"/>
              <a:ext cx="1071570" cy="615553"/>
            </a:xfrm>
            <a:prstGeom prst="rect">
              <a:avLst/>
            </a:prstGeom>
            <a:noFill/>
          </p:spPr>
          <p:txBody>
            <a:bodyPr wrap="square" rtlCol="0">
              <a:spAutoFit/>
            </a:bodyPr>
            <a:lstStyle/>
            <a:p>
              <a:pPr algn="ctr"/>
              <a:r>
                <a:rPr lang="en-IN" sz="2400" dirty="0">
                  <a:latin typeface="+mn-lt"/>
                </a:rPr>
                <a:t>F(</a:t>
              </a:r>
              <a:r>
                <a:rPr lang="en-IN" sz="2400" dirty="0" err="1">
                  <a:latin typeface="+mn-lt"/>
                </a:rPr>
                <a:t>x,v</a:t>
              </a:r>
              <a:r>
                <a:rPr lang="en-IN" sz="2400" dirty="0">
                  <a:latin typeface="+mn-lt"/>
                </a:rPr>
                <a:t>)</a:t>
              </a:r>
            </a:p>
          </p:txBody>
        </p:sp>
        <p:sp>
          <p:nvSpPr>
            <p:cNvPr id="29" name="TextBox 28"/>
            <p:cNvSpPr txBox="1"/>
            <p:nvPr/>
          </p:nvSpPr>
          <p:spPr>
            <a:xfrm>
              <a:off x="2667114" y="381231"/>
              <a:ext cx="500066" cy="615553"/>
            </a:xfrm>
            <a:prstGeom prst="rect">
              <a:avLst/>
            </a:prstGeom>
            <a:noFill/>
          </p:spPr>
          <p:txBody>
            <a:bodyPr wrap="square" rtlCol="0">
              <a:spAutoFit/>
            </a:bodyPr>
            <a:lstStyle/>
            <a:p>
              <a:pPr algn="ctr"/>
              <a:r>
                <a:rPr lang="en-IN" sz="2400" b="1" dirty="0">
                  <a:latin typeface="+mn-lt"/>
                </a:rPr>
                <a:t>v</a:t>
              </a:r>
            </a:p>
          </p:txBody>
        </p:sp>
        <p:sp>
          <p:nvSpPr>
            <p:cNvPr id="30" name="TextBox 29"/>
            <p:cNvSpPr txBox="1"/>
            <p:nvPr/>
          </p:nvSpPr>
          <p:spPr>
            <a:xfrm>
              <a:off x="357158" y="2571744"/>
              <a:ext cx="500066" cy="615553"/>
            </a:xfrm>
            <a:prstGeom prst="rect">
              <a:avLst/>
            </a:prstGeom>
            <a:noFill/>
          </p:spPr>
          <p:txBody>
            <a:bodyPr wrap="square" rtlCol="0">
              <a:spAutoFit/>
            </a:bodyPr>
            <a:lstStyle/>
            <a:p>
              <a:pPr algn="ctr"/>
              <a:r>
                <a:rPr lang="en-IN" sz="2400" dirty="0"/>
                <a:t>x</a:t>
              </a:r>
            </a:p>
          </p:txBody>
        </p:sp>
        <p:sp>
          <p:nvSpPr>
            <p:cNvPr id="31" name="TextBox 30"/>
            <p:cNvSpPr txBox="1"/>
            <p:nvPr/>
          </p:nvSpPr>
          <p:spPr>
            <a:xfrm>
              <a:off x="362858" y="381231"/>
              <a:ext cx="1143008" cy="615553"/>
            </a:xfrm>
            <a:prstGeom prst="rect">
              <a:avLst/>
            </a:prstGeom>
            <a:noFill/>
          </p:spPr>
          <p:txBody>
            <a:bodyPr wrap="square" rtlCol="0">
              <a:spAutoFit/>
            </a:bodyPr>
            <a:lstStyle/>
            <a:p>
              <a:pPr algn="ctr"/>
              <a:r>
                <a:rPr lang="en-IN" sz="2400" b="1" dirty="0">
                  <a:latin typeface="+mn-lt"/>
                </a:rPr>
                <a:t>(0,0)</a:t>
              </a:r>
            </a:p>
          </p:txBody>
        </p:sp>
      </p:grpSp>
      <p:cxnSp>
        <p:nvCxnSpPr>
          <p:cNvPr id="33" name="Straight Arrow Connector 32"/>
          <p:cNvCxnSpPr/>
          <p:nvPr/>
        </p:nvCxnSpPr>
        <p:spPr>
          <a:xfrm>
            <a:off x="3214678" y="1393023"/>
            <a:ext cx="2071702" cy="1191"/>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31840" y="411510"/>
            <a:ext cx="2357454" cy="830997"/>
          </a:xfrm>
          <a:prstGeom prst="rect">
            <a:avLst/>
          </a:prstGeom>
          <a:noFill/>
        </p:spPr>
        <p:txBody>
          <a:bodyPr wrap="square" rtlCol="0">
            <a:spAutoFit/>
          </a:bodyPr>
          <a:lstStyle/>
          <a:p>
            <a:pPr algn="ctr"/>
            <a:r>
              <a:rPr lang="en-IN" sz="2400" dirty="0"/>
              <a:t>Row Transformation</a:t>
            </a:r>
          </a:p>
        </p:txBody>
      </p:sp>
      <p:grpSp>
        <p:nvGrpSpPr>
          <p:cNvPr id="8" name="Group 35"/>
          <p:cNvGrpSpPr/>
          <p:nvPr/>
        </p:nvGrpSpPr>
        <p:grpSpPr>
          <a:xfrm>
            <a:off x="2627784" y="2499742"/>
            <a:ext cx="2944348" cy="2087450"/>
            <a:chOff x="341768" y="404031"/>
            <a:chExt cx="2944348" cy="2783266"/>
          </a:xfrm>
        </p:grpSpPr>
        <p:cxnSp>
          <p:nvCxnSpPr>
            <p:cNvPr id="37" name="Straight Arrow Connector 36"/>
            <p:cNvCxnSpPr/>
            <p:nvPr/>
          </p:nvCxnSpPr>
          <p:spPr>
            <a:xfrm>
              <a:off x="928662" y="1000108"/>
              <a:ext cx="2357454" cy="1310"/>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70896" y="2000020"/>
              <a:ext cx="1999470" cy="1234"/>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1393009" y="1678769"/>
              <a:ext cx="1357322"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0800000">
              <a:off x="928662" y="2357430"/>
              <a:ext cx="1143008" cy="1588"/>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28662" y="1643051"/>
              <a:ext cx="1071570" cy="615553"/>
            </a:xfrm>
            <a:prstGeom prst="rect">
              <a:avLst/>
            </a:prstGeom>
            <a:noFill/>
          </p:spPr>
          <p:txBody>
            <a:bodyPr wrap="square" rtlCol="0">
              <a:spAutoFit/>
            </a:bodyPr>
            <a:lstStyle/>
            <a:p>
              <a:pPr algn="ctr"/>
              <a:r>
                <a:rPr lang="en-IN" sz="2400" dirty="0">
                  <a:latin typeface="+mn-lt"/>
                </a:rPr>
                <a:t>F(</a:t>
              </a:r>
              <a:r>
                <a:rPr lang="en-IN" sz="2400" dirty="0" err="1">
                  <a:latin typeface="+mn-lt"/>
                </a:rPr>
                <a:t>u,v</a:t>
              </a:r>
              <a:r>
                <a:rPr lang="en-IN" sz="2400" dirty="0">
                  <a:latin typeface="+mn-lt"/>
                </a:rPr>
                <a:t>)</a:t>
              </a:r>
            </a:p>
          </p:txBody>
        </p:sp>
        <p:sp>
          <p:nvSpPr>
            <p:cNvPr id="42" name="TextBox 41"/>
            <p:cNvSpPr txBox="1"/>
            <p:nvPr/>
          </p:nvSpPr>
          <p:spPr>
            <a:xfrm>
              <a:off x="2646024" y="404031"/>
              <a:ext cx="500066" cy="615553"/>
            </a:xfrm>
            <a:prstGeom prst="rect">
              <a:avLst/>
            </a:prstGeom>
            <a:noFill/>
          </p:spPr>
          <p:txBody>
            <a:bodyPr wrap="square" rtlCol="0">
              <a:spAutoFit/>
            </a:bodyPr>
            <a:lstStyle/>
            <a:p>
              <a:pPr algn="ctr"/>
              <a:r>
                <a:rPr lang="en-IN" sz="2400" b="1" dirty="0">
                  <a:latin typeface="+mn-lt"/>
                </a:rPr>
                <a:t>v</a:t>
              </a:r>
            </a:p>
          </p:txBody>
        </p:sp>
        <p:sp>
          <p:nvSpPr>
            <p:cNvPr id="43" name="TextBox 42"/>
            <p:cNvSpPr txBox="1"/>
            <p:nvPr/>
          </p:nvSpPr>
          <p:spPr>
            <a:xfrm>
              <a:off x="357158" y="2571744"/>
              <a:ext cx="500066" cy="615553"/>
            </a:xfrm>
            <a:prstGeom prst="rect">
              <a:avLst/>
            </a:prstGeom>
            <a:noFill/>
          </p:spPr>
          <p:txBody>
            <a:bodyPr wrap="square" rtlCol="0">
              <a:spAutoFit/>
            </a:bodyPr>
            <a:lstStyle/>
            <a:p>
              <a:pPr algn="ctr"/>
              <a:r>
                <a:rPr lang="en-IN" sz="2400" dirty="0"/>
                <a:t>u</a:t>
              </a:r>
            </a:p>
          </p:txBody>
        </p:sp>
        <p:sp>
          <p:nvSpPr>
            <p:cNvPr id="44" name="TextBox 43"/>
            <p:cNvSpPr txBox="1"/>
            <p:nvPr/>
          </p:nvSpPr>
          <p:spPr>
            <a:xfrm>
              <a:off x="341768" y="404031"/>
              <a:ext cx="1143008" cy="615553"/>
            </a:xfrm>
            <a:prstGeom prst="rect">
              <a:avLst/>
            </a:prstGeom>
            <a:noFill/>
          </p:spPr>
          <p:txBody>
            <a:bodyPr wrap="square" rtlCol="0">
              <a:spAutoFit/>
            </a:bodyPr>
            <a:lstStyle/>
            <a:p>
              <a:pPr algn="ctr"/>
              <a:r>
                <a:rPr lang="en-IN" sz="2400" b="1" dirty="0">
                  <a:latin typeface="+mn-lt"/>
                </a:rPr>
                <a:t>(0,0)</a:t>
              </a:r>
            </a:p>
          </p:txBody>
        </p:sp>
      </p:grpSp>
      <p:cxnSp>
        <p:nvCxnSpPr>
          <p:cNvPr id="46" name="Elbow Connector 45"/>
          <p:cNvCxnSpPr/>
          <p:nvPr/>
        </p:nvCxnSpPr>
        <p:spPr>
          <a:xfrm rot="5400000">
            <a:off x="5786446" y="2143122"/>
            <a:ext cx="1285884" cy="1285884"/>
          </a:xfrm>
          <a:prstGeom prst="bentConnector3">
            <a:avLst>
              <a:gd name="adj1" fmla="val 99717"/>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572132" y="3536163"/>
            <a:ext cx="2357454" cy="830997"/>
          </a:xfrm>
          <a:prstGeom prst="rect">
            <a:avLst/>
          </a:prstGeom>
          <a:noFill/>
        </p:spPr>
        <p:txBody>
          <a:bodyPr wrap="square" rtlCol="0">
            <a:spAutoFit/>
          </a:bodyPr>
          <a:lstStyle/>
          <a:p>
            <a:pPr algn="ctr"/>
            <a:r>
              <a:rPr lang="en-IN" sz="2400" dirty="0"/>
              <a:t>Column Transformation</a:t>
            </a:r>
          </a:p>
        </p:txBody>
      </p:sp>
    </p:spTree>
  </p:cSld>
  <p:clrMapOvr>
    <a:masterClrMapping/>
  </p:clrMapOvr>
  <p:transition>
    <p:fade thruBlk="1"/>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243</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sp>
        <p:nvSpPr>
          <p:cNvPr id="4" name="TextBox 3"/>
          <p:cNvSpPr txBox="1"/>
          <p:nvPr/>
        </p:nvSpPr>
        <p:spPr>
          <a:xfrm>
            <a:off x="857224" y="428610"/>
            <a:ext cx="7715304" cy="461665"/>
          </a:xfrm>
          <a:prstGeom prst="rect">
            <a:avLst/>
          </a:prstGeom>
          <a:noFill/>
        </p:spPr>
        <p:txBody>
          <a:bodyPr wrap="square" rtlCol="0">
            <a:spAutoFit/>
          </a:bodyPr>
          <a:lstStyle/>
          <a:p>
            <a:r>
              <a:rPr lang="en-IN" sz="2400" dirty="0">
                <a:latin typeface="+mn-lt"/>
              </a:rPr>
              <a:t>Q) Find the DFT of the following image.</a:t>
            </a:r>
          </a:p>
        </p:txBody>
      </p:sp>
      <p:graphicFrame>
        <p:nvGraphicFramePr>
          <p:cNvPr id="5" name="Table 4"/>
          <p:cNvGraphicFramePr>
            <a:graphicFrameLocks noGrp="1"/>
          </p:cNvGraphicFramePr>
          <p:nvPr/>
        </p:nvGraphicFramePr>
        <p:xfrm>
          <a:off x="3214678" y="1500180"/>
          <a:ext cx="2560320" cy="1554480"/>
        </p:xfrm>
        <a:graphic>
          <a:graphicData uri="http://schemas.openxmlformats.org/drawingml/2006/table">
            <a:tbl>
              <a:tblPr>
                <a:tableStyleId>{616DA210-FB5B-4158-B5E0-FEB733F419BA}</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88620">
                <a:tc>
                  <a:txBody>
                    <a:bodyPr/>
                    <a:lstStyle/>
                    <a:p>
                      <a:pPr algn="ctr"/>
                      <a:r>
                        <a:rPr lang="en-IN" sz="2100" dirty="0"/>
                        <a:t>0</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1</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2</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1</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8620">
                <a:tc>
                  <a:txBody>
                    <a:bodyPr/>
                    <a:lstStyle/>
                    <a:p>
                      <a:pPr algn="ctr"/>
                      <a:r>
                        <a:rPr lang="en-IN" sz="2100" dirty="0"/>
                        <a:t>1</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2</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3</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2</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8620">
                <a:tc>
                  <a:txBody>
                    <a:bodyPr/>
                    <a:lstStyle/>
                    <a:p>
                      <a:pPr algn="ctr"/>
                      <a:r>
                        <a:rPr lang="en-IN" sz="2100" dirty="0"/>
                        <a:t>2</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3</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4</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3</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8620">
                <a:tc>
                  <a:txBody>
                    <a:bodyPr/>
                    <a:lstStyle/>
                    <a:p>
                      <a:pPr algn="ctr"/>
                      <a:r>
                        <a:rPr lang="en-IN" sz="2100" dirty="0"/>
                        <a:t>1</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2</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3</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100" dirty="0"/>
                        <a:t>2</a:t>
                      </a: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76802" name="Picture 2"/>
          <p:cNvPicPr>
            <a:picLocks noChangeAspect="1" noChangeArrowheads="1"/>
          </p:cNvPicPr>
          <p:nvPr/>
        </p:nvPicPr>
        <p:blipFill>
          <a:blip r:embed="rId3" cstate="print"/>
          <a:srcRect/>
          <a:stretch>
            <a:fillRect/>
          </a:stretch>
        </p:blipFill>
        <p:spPr bwMode="auto">
          <a:xfrm>
            <a:off x="6929455" y="375031"/>
            <a:ext cx="1182249" cy="1339463"/>
          </a:xfrm>
          <a:prstGeom prst="rect">
            <a:avLst/>
          </a:prstGeom>
          <a:noFill/>
          <a:ln w="9525">
            <a:noFill/>
            <a:miter lim="800000"/>
            <a:headEnd/>
            <a:tailEnd/>
          </a:ln>
          <a:effectLst/>
        </p:spPr>
      </p:pic>
      <p:sp>
        <p:nvSpPr>
          <p:cNvPr id="7" name="TextBox 6"/>
          <p:cNvSpPr txBox="1"/>
          <p:nvPr/>
        </p:nvSpPr>
        <p:spPr>
          <a:xfrm>
            <a:off x="785786" y="3536163"/>
            <a:ext cx="7715304" cy="830997"/>
          </a:xfrm>
          <a:prstGeom prst="rect">
            <a:avLst/>
          </a:prstGeom>
          <a:noFill/>
        </p:spPr>
        <p:txBody>
          <a:bodyPr wrap="square" rtlCol="0">
            <a:spAutoFit/>
          </a:bodyPr>
          <a:lstStyle/>
          <a:p>
            <a:r>
              <a:rPr lang="en-IN" sz="2400" dirty="0">
                <a:latin typeface="+mn-lt"/>
              </a:rPr>
              <a:t>Hint:</a:t>
            </a:r>
          </a:p>
          <a:p>
            <a:r>
              <a:rPr lang="en-IN" sz="2400" dirty="0">
                <a:latin typeface="+mn-lt"/>
              </a:rPr>
              <a:t>First do row-wise transformation &amp; then column-wise.</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244</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sp>
        <p:nvSpPr>
          <p:cNvPr id="7782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77828"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78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14546" y="2089544"/>
            <a:ext cx="1714512" cy="1520805"/>
          </a:xfrm>
          <a:prstGeom prst="rect">
            <a:avLst/>
          </a:prstGeom>
          <a:noFill/>
        </p:spPr>
      </p:pic>
      <p:sp>
        <p:nvSpPr>
          <p:cNvPr id="77830" name="Rectangle 6"/>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7782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00100" y="482188"/>
            <a:ext cx="6014292" cy="1446620"/>
          </a:xfrm>
          <a:prstGeom prst="rect">
            <a:avLst/>
          </a:prstGeom>
          <a:noFill/>
        </p:spPr>
      </p:pic>
      <p:sp>
        <p:nvSpPr>
          <p:cNvPr id="10" name="TextBox 9"/>
          <p:cNvSpPr txBox="1"/>
          <p:nvPr/>
        </p:nvSpPr>
        <p:spPr>
          <a:xfrm>
            <a:off x="1071538" y="3911213"/>
            <a:ext cx="7500990" cy="461665"/>
          </a:xfrm>
          <a:prstGeom prst="rect">
            <a:avLst/>
          </a:prstGeom>
          <a:noFill/>
        </p:spPr>
        <p:txBody>
          <a:bodyPr wrap="square" rtlCol="0">
            <a:spAutoFit/>
          </a:bodyPr>
          <a:lstStyle/>
          <a:p>
            <a:r>
              <a:rPr lang="en-IN" sz="2400" dirty="0">
                <a:latin typeface="+mj-lt"/>
              </a:rPr>
              <a:t>Likewise find the DFT of other rows.</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245</a:t>
            </a:fld>
            <a:endParaRPr lang="en"/>
          </a:p>
        </p:txBody>
      </p:sp>
      <p:sp>
        <p:nvSpPr>
          <p:cNvPr id="3" name="TextBox 2"/>
          <p:cNvSpPr txBox="1"/>
          <p:nvPr/>
        </p:nvSpPr>
        <p:spPr>
          <a:xfrm>
            <a:off x="1126446" y="4053708"/>
            <a:ext cx="7286676" cy="830997"/>
          </a:xfrm>
          <a:prstGeom prst="rect">
            <a:avLst/>
          </a:prstGeom>
          <a:noFill/>
        </p:spPr>
        <p:txBody>
          <a:bodyPr wrap="square" rtlCol="0">
            <a:spAutoFit/>
          </a:bodyPr>
          <a:lstStyle/>
          <a:p>
            <a:r>
              <a:rPr lang="en-IN" sz="2400" dirty="0">
                <a:latin typeface="+mj-lt"/>
              </a:rPr>
              <a:t>Now find the  1-D DFT along the columns of this intermediate image.</a:t>
            </a:r>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83768" y="267494"/>
            <a:ext cx="2916425" cy="2786082"/>
          </a:xfrm>
          <a:prstGeom prst="rect">
            <a:avLst/>
          </a:prstGeom>
          <a:noFill/>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246</a:t>
            </a:fld>
            <a:endParaRPr lang="en"/>
          </a:p>
        </p:txBody>
      </p:sp>
      <p:pic>
        <p:nvPicPr>
          <p:cNvPr id="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00134" y="195486"/>
            <a:ext cx="5929354" cy="1896796"/>
          </a:xfrm>
          <a:prstGeom prst="rect">
            <a:avLst/>
          </a:prstGeom>
          <a:noFill/>
        </p:spPr>
      </p:pic>
      <p:pic>
        <p:nvPicPr>
          <p:cNvPr id="4"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71770" y="2338626"/>
            <a:ext cx="1643074" cy="1943251"/>
          </a:xfrm>
          <a:prstGeom prst="rect">
            <a:avLst/>
          </a:prstGeom>
          <a:noFill/>
        </p:spPr>
      </p:pic>
      <p:sp>
        <p:nvSpPr>
          <p:cNvPr id="5" name="TextBox 4"/>
          <p:cNvSpPr txBox="1"/>
          <p:nvPr/>
        </p:nvSpPr>
        <p:spPr>
          <a:xfrm>
            <a:off x="1643010" y="4410328"/>
            <a:ext cx="7500990" cy="461665"/>
          </a:xfrm>
          <a:prstGeom prst="rect">
            <a:avLst/>
          </a:prstGeom>
          <a:noFill/>
        </p:spPr>
        <p:txBody>
          <a:bodyPr wrap="square" rtlCol="0">
            <a:spAutoFit/>
          </a:bodyPr>
          <a:lstStyle/>
          <a:p>
            <a:r>
              <a:rPr lang="en-IN" sz="2400" dirty="0">
                <a:latin typeface="+mj-lt"/>
              </a:rPr>
              <a:t>Likewise find the DFT of other columns.</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247</a:t>
            </a:fld>
            <a:endParaRPr lang="en"/>
          </a:p>
        </p:txBody>
      </p:sp>
      <p:sp>
        <p:nvSpPr>
          <p:cNvPr id="3" name="TextBox 2"/>
          <p:cNvSpPr txBox="1"/>
          <p:nvPr/>
        </p:nvSpPr>
        <p:spPr>
          <a:xfrm>
            <a:off x="1000100" y="1214422"/>
            <a:ext cx="7358114" cy="461665"/>
          </a:xfrm>
          <a:prstGeom prst="rect">
            <a:avLst/>
          </a:prstGeom>
          <a:noFill/>
        </p:spPr>
        <p:txBody>
          <a:bodyPr wrap="square" rtlCol="0">
            <a:spAutoFit/>
          </a:bodyPr>
          <a:lstStyle/>
          <a:p>
            <a:r>
              <a:rPr lang="en-IN" sz="2400" dirty="0">
                <a:latin typeface="+mn-lt"/>
              </a:rPr>
              <a:t>The final DFT of the entire image is:</a:t>
            </a:r>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28992" y="2214554"/>
            <a:ext cx="3000396" cy="2603518"/>
          </a:xfrm>
          <a:prstGeom prst="rect">
            <a:avLst/>
          </a:prstGeom>
          <a:noFill/>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pic>
        <p:nvPicPr>
          <p:cNvPr id="914434" name="Picture 2"/>
          <p:cNvPicPr>
            <a:picLocks noChangeAspect="1" noChangeArrowheads="1"/>
          </p:cNvPicPr>
          <p:nvPr/>
        </p:nvPicPr>
        <p:blipFill>
          <a:blip r:embed="rId2"/>
          <a:srcRect/>
          <a:stretch>
            <a:fillRect/>
          </a:stretch>
        </p:blipFill>
        <p:spPr bwMode="auto">
          <a:xfrm>
            <a:off x="467544" y="195486"/>
            <a:ext cx="2995635" cy="2264643"/>
          </a:xfrm>
          <a:prstGeom prst="rect">
            <a:avLst/>
          </a:prstGeom>
          <a:noFill/>
          <a:ln w="9525">
            <a:noFill/>
            <a:miter lim="800000"/>
            <a:headEnd/>
            <a:tailEnd/>
          </a:ln>
        </p:spPr>
      </p:pic>
      <p:sp>
        <p:nvSpPr>
          <p:cNvPr id="4" name="TextBox 3"/>
          <p:cNvSpPr txBox="1"/>
          <p:nvPr/>
        </p:nvSpPr>
        <p:spPr>
          <a:xfrm>
            <a:off x="683568" y="2571750"/>
            <a:ext cx="2160240" cy="461665"/>
          </a:xfrm>
          <a:prstGeom prst="rect">
            <a:avLst/>
          </a:prstGeom>
          <a:noFill/>
        </p:spPr>
        <p:txBody>
          <a:bodyPr wrap="square" rtlCol="0">
            <a:spAutoFit/>
          </a:bodyPr>
          <a:lstStyle/>
          <a:p>
            <a:r>
              <a:rPr lang="en-IN" sz="2400" dirty="0">
                <a:solidFill>
                  <a:srgbClr val="0070C0"/>
                </a:solidFill>
                <a:latin typeface="+mn-lt"/>
              </a:rPr>
              <a:t>Find all F(u)s</a:t>
            </a:r>
          </a:p>
        </p:txBody>
      </p:sp>
    </p:spTree>
  </p:cSld>
  <p:clrMapOvr>
    <a:masterClrMapping/>
  </p:clrMapOvr>
  <p:transition>
    <p:fade thruBlk="1"/>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249</a:t>
            </a:fld>
            <a:endParaRPr lang="en"/>
          </a:p>
        </p:txBody>
      </p:sp>
      <p:sp>
        <p:nvSpPr>
          <p:cNvPr id="6" name="Title 1"/>
          <p:cNvSpPr txBox="1">
            <a:spLocks/>
          </p:cNvSpPr>
          <p:nvPr/>
        </p:nvSpPr>
        <p:spPr bwMode="auto">
          <a:xfrm>
            <a:off x="928662" y="214290"/>
            <a:ext cx="7429552" cy="1063612"/>
          </a:xfrm>
          <a:prstGeom prst="rect">
            <a:avLst/>
          </a:prstGeom>
          <a:solidFill>
            <a:srgbClr val="3A566E">
              <a:lumMod val="75000"/>
            </a:srgbClr>
          </a:solidFill>
          <a:ln w="9525" cap="flat" cmpd="sng" algn="ctr">
            <a:solidFill>
              <a:srgbClr val="002A00">
                <a:shade val="95000"/>
                <a:satMod val="105000"/>
              </a:srgbClr>
            </a:solidFill>
            <a:prstDash val="solid"/>
            <a:miter lim="800000"/>
            <a:headEnd/>
            <a:tailEnd/>
          </a:ln>
          <a:effectLst>
            <a:outerShdw blurRad="40000" dist="23000" dir="5400000" rotWithShape="0">
              <a:srgbClr val="000000">
                <a:alpha val="35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800" b="0" i="0" u="none" strike="noStrike" kern="0" cap="none" spc="0" normalizeH="0" baseline="0" noProof="0">
                <a:ln>
                  <a:noFill/>
                </a:ln>
                <a:solidFill>
                  <a:srgbClr val="FFFFFF"/>
                </a:solidFill>
                <a:effectLst/>
                <a:uLnTx/>
                <a:uFillTx/>
                <a:latin typeface="+mn-lt"/>
                <a:ea typeface="+mn-ea"/>
                <a:cs typeface="+mn-cs"/>
              </a:rPr>
              <a:t>The Translation Property</a:t>
            </a:r>
            <a:endParaRPr kumimoji="0" lang="en-IN" sz="3800" b="0" i="0" u="none" strike="noStrike" kern="0" cap="none" spc="0" normalizeH="0" baseline="0" noProof="0" dirty="0">
              <a:ln>
                <a:noFill/>
              </a:ln>
              <a:solidFill>
                <a:srgbClr val="FFFFFF"/>
              </a:solidFill>
              <a:effectLst/>
              <a:uLnTx/>
              <a:uFillTx/>
              <a:latin typeface="+mn-lt"/>
              <a:ea typeface="+mn-ea"/>
              <a:cs typeface="+mn-cs"/>
            </a:endParaRPr>
          </a:p>
        </p:txBody>
      </p:sp>
      <p:sp>
        <p:nvSpPr>
          <p:cNvPr id="7" name="TextBox 6"/>
          <p:cNvSpPr txBox="1"/>
          <p:nvPr/>
        </p:nvSpPr>
        <p:spPr>
          <a:xfrm>
            <a:off x="1000100" y="1500174"/>
            <a:ext cx="7429552" cy="13849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a:ln>
                  <a:noFill/>
                </a:ln>
                <a:solidFill>
                  <a:sysClr val="windowText" lastClr="000000"/>
                </a:solidFill>
                <a:effectLst/>
                <a:uLnTx/>
                <a:uFillTx/>
                <a:latin typeface="+mn-lt"/>
              </a:rPr>
              <a:t>If f(</a:t>
            </a:r>
            <a:r>
              <a:rPr kumimoji="0" lang="en-IN" sz="2800" b="0" i="0" u="none" strike="noStrike" kern="0" cap="none" spc="0" normalizeH="0" baseline="0" noProof="0" dirty="0" err="1">
                <a:ln>
                  <a:noFill/>
                </a:ln>
                <a:solidFill>
                  <a:sysClr val="windowText" lastClr="000000"/>
                </a:solidFill>
                <a:effectLst/>
                <a:uLnTx/>
                <a:uFillTx/>
                <a:latin typeface="+mn-lt"/>
              </a:rPr>
              <a:t>x,y</a:t>
            </a:r>
            <a:r>
              <a:rPr kumimoji="0" lang="en-IN" sz="2800" b="0" i="0" u="none" strike="noStrike" kern="0" cap="none" spc="0" normalizeH="0" baseline="0" noProof="0" dirty="0">
                <a:ln>
                  <a:noFill/>
                </a:ln>
                <a:solidFill>
                  <a:sysClr val="windowText" lastClr="000000"/>
                </a:solidFill>
                <a:effectLst/>
                <a:uLnTx/>
                <a:uFillTx/>
                <a:latin typeface="+mn-lt"/>
              </a:rPr>
              <a:t>) is multiplied by an exponential, the original Fourier Transform, F(</a:t>
            </a:r>
            <a:r>
              <a:rPr kumimoji="0" lang="en-IN" sz="2800" b="0" i="0" u="none" strike="noStrike" kern="0" cap="none" spc="0" normalizeH="0" baseline="0" noProof="0" dirty="0" err="1">
                <a:ln>
                  <a:noFill/>
                </a:ln>
                <a:solidFill>
                  <a:sysClr val="windowText" lastClr="000000"/>
                </a:solidFill>
                <a:effectLst/>
                <a:uLnTx/>
                <a:uFillTx/>
                <a:latin typeface="+mn-lt"/>
              </a:rPr>
              <a:t>u,v</a:t>
            </a:r>
            <a:r>
              <a:rPr kumimoji="0" lang="en-IN" sz="2800" b="0" i="0" u="none" strike="noStrike" kern="0" cap="none" spc="0" normalizeH="0" baseline="0" noProof="0" dirty="0">
                <a:ln>
                  <a:noFill/>
                </a:ln>
                <a:solidFill>
                  <a:sysClr val="windowText" lastClr="000000"/>
                </a:solidFill>
                <a:effectLst/>
                <a:uLnTx/>
                <a:uFillTx/>
                <a:latin typeface="+mn-lt"/>
              </a:rPr>
              <a:t>), gets shifted in frequency by F(u-u</a:t>
            </a:r>
            <a:r>
              <a:rPr kumimoji="0" lang="en-IN" sz="2800" b="0" i="0" u="none" strike="noStrike" kern="0" cap="none" spc="0" normalizeH="0" baseline="-25000" noProof="0" dirty="0">
                <a:ln>
                  <a:noFill/>
                </a:ln>
                <a:solidFill>
                  <a:sysClr val="windowText" lastClr="000000"/>
                </a:solidFill>
                <a:effectLst/>
                <a:uLnTx/>
                <a:uFillTx/>
                <a:latin typeface="+mn-lt"/>
              </a:rPr>
              <a:t>0</a:t>
            </a:r>
            <a:r>
              <a:rPr kumimoji="0" lang="en-IN" sz="2800" b="0" i="0" u="none" strike="noStrike" kern="0" cap="none" spc="0" normalizeH="0" baseline="0" noProof="0" dirty="0">
                <a:ln>
                  <a:noFill/>
                </a:ln>
                <a:solidFill>
                  <a:sysClr val="windowText" lastClr="000000"/>
                </a:solidFill>
                <a:effectLst/>
                <a:uLnTx/>
                <a:uFillTx/>
                <a:latin typeface="+mn-lt"/>
              </a:rPr>
              <a:t>, v-v</a:t>
            </a:r>
            <a:r>
              <a:rPr kumimoji="0" lang="en-IN" sz="2800" b="0" i="0" u="none" strike="noStrike" kern="0" cap="none" spc="0" normalizeH="0" baseline="-25000" noProof="0" dirty="0">
                <a:ln>
                  <a:noFill/>
                </a:ln>
                <a:solidFill>
                  <a:sysClr val="windowText" lastClr="000000"/>
                </a:solidFill>
                <a:effectLst/>
                <a:uLnTx/>
                <a:uFillTx/>
                <a:latin typeface="+mn-lt"/>
              </a:rPr>
              <a:t>0</a:t>
            </a:r>
            <a:r>
              <a:rPr kumimoji="0" lang="en-IN" sz="2800" b="0" i="0" u="none" strike="noStrike" kern="0" cap="none" spc="0" normalizeH="0" baseline="0" noProof="0" dirty="0">
                <a:ln>
                  <a:noFill/>
                </a:ln>
                <a:solidFill>
                  <a:sysClr val="windowText" lastClr="000000"/>
                </a:solidFill>
                <a:effectLst/>
                <a:uLnTx/>
                <a:uFillTx/>
                <a:latin typeface="+mn-lt"/>
              </a:rPr>
              <a:t>)</a:t>
            </a:r>
          </a:p>
        </p:txBody>
      </p:sp>
      <p:pic>
        <p:nvPicPr>
          <p:cNvPr id="8"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57290" y="3500438"/>
            <a:ext cx="6588125" cy="1330325"/>
          </a:xfrm>
          <a:prstGeom prst="rect">
            <a:avLst/>
          </a:prstGeom>
          <a:gradFill rotWithShape="1">
            <a:gsLst>
              <a:gs pos="0">
                <a:srgbClr val="A6BF73">
                  <a:tint val="50000"/>
                  <a:satMod val="300000"/>
                </a:srgbClr>
              </a:gs>
              <a:gs pos="35000">
                <a:srgbClr val="A6BF73">
                  <a:tint val="37000"/>
                  <a:satMod val="300000"/>
                </a:srgbClr>
              </a:gs>
              <a:gs pos="100000">
                <a:srgbClr val="A6BF73">
                  <a:tint val="15000"/>
                  <a:satMod val="350000"/>
                </a:srgbClr>
              </a:gs>
            </a:gsLst>
            <a:lin ang="16200000" scaled="1"/>
          </a:gradFill>
          <a:ln w="9525" cap="flat" cmpd="sng" algn="ctr">
            <a:solidFill>
              <a:srgbClr val="A6BF73">
                <a:shade val="95000"/>
                <a:satMod val="105000"/>
              </a:srgbClr>
            </a:solidFill>
            <a:prstDash val="solid"/>
          </a:ln>
          <a:effectLst>
            <a:outerShdw blurRad="40000" dist="20000" dir="5400000" rotWithShape="0">
              <a:srgbClr val="000000">
                <a:alpha val="38000"/>
              </a:srgbClr>
            </a:outerShdw>
          </a:effectLst>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73323"/>
            <a:ext cx="2002464" cy="170177"/>
          </a:xfrm>
          <a:prstGeom prst="rect">
            <a:avLst/>
          </a:prstGeom>
        </p:spPr>
        <p:txBody>
          <a:bodyPr/>
          <a:lstStyle/>
          <a:p>
            <a:r>
              <a:rPr lang="en-US"/>
              <a:t>Jan 10, 2022</a:t>
            </a:r>
          </a:p>
        </p:txBody>
      </p:sp>
      <p:sp>
        <p:nvSpPr>
          <p:cNvPr id="3" name="Slide Number Placeholder 2"/>
          <p:cNvSpPr>
            <a:spLocks noGrp="1"/>
          </p:cNvSpPr>
          <p:nvPr>
            <p:ph type="sldNum" sz="quarter" idx="12"/>
          </p:nvPr>
        </p:nvSpPr>
        <p:spPr/>
        <p:txBody>
          <a:bodyPr/>
          <a:lstStyle/>
          <a:p>
            <a:fld id="{0E8E64BD-F8D0-4D8D-9B52-86420B576CCE}" type="slidenum">
              <a:rPr lang="en-US" smtClean="0"/>
              <a:pPr/>
              <a:t>25</a:t>
            </a:fld>
            <a:endParaRPr lang="en-US"/>
          </a:p>
        </p:txBody>
      </p:sp>
      <p:sp>
        <p:nvSpPr>
          <p:cNvPr id="4" name="Rectangle 2"/>
          <p:cNvSpPr txBox="1">
            <a:spLocks noChangeArrowheads="1"/>
          </p:cNvSpPr>
          <p:nvPr/>
        </p:nvSpPr>
        <p:spPr>
          <a:xfrm>
            <a:off x="638176" y="0"/>
            <a:ext cx="8505825" cy="923925"/>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3800" b="1" i="0" u="none" strike="noStrike" kern="1200" cap="all" spc="0" normalizeH="0" baseline="0" noProof="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ＭＳ Ｐゴシック" pitchFamily="-110" charset="-128"/>
                <a:cs typeface="+mj-cs"/>
              </a:rPr>
              <a:t>Blind-Spot Experiment</a:t>
            </a:r>
            <a:endParaRPr kumimoji="0" lang="en-US" sz="38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ＭＳ Ｐゴシック" pitchFamily="-110" charset="-128"/>
              <a:cs typeface="+mj-cs"/>
            </a:endParaRPr>
          </a:p>
        </p:txBody>
      </p:sp>
      <p:sp>
        <p:nvSpPr>
          <p:cNvPr id="5" name="Rectangle 3"/>
          <p:cNvSpPr txBox="1">
            <a:spLocks noChangeArrowheads="1"/>
          </p:cNvSpPr>
          <p:nvPr/>
        </p:nvSpPr>
        <p:spPr>
          <a:xfrm>
            <a:off x="457200" y="628650"/>
            <a:ext cx="8229600" cy="4143375"/>
          </a:xfrm>
          <a:prstGeom prst="rect">
            <a:avLst/>
          </a:prstGeom>
        </p:spPr>
        <p:txBody>
          <a:bodyPr/>
          <a:lstStyle/>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a:ln>
                  <a:noFill/>
                </a:ln>
                <a:solidFill>
                  <a:schemeClr val="tx1"/>
                </a:solidFill>
                <a:effectLst/>
                <a:uLnTx/>
                <a:uFillTx/>
                <a:latin typeface="+mn-lt"/>
                <a:ea typeface="ＭＳ Ｐゴシック" pitchFamily="-110" charset="-128"/>
                <a:cs typeface="+mn-cs"/>
              </a:rPr>
              <a:t>Draw an image similar to that below on a piece of paper (the dot and cross are about 6 inches apart)</a:t>
            </a: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endParaRPr kumimoji="0" lang="en-IE" sz="2400" b="0" i="0" u="none" strike="noStrike" kern="1200" cap="none" spc="0" normalizeH="0" baseline="0" noProof="0" dirty="0">
              <a:ln>
                <a:noFill/>
              </a:ln>
              <a:solidFill>
                <a:schemeClr val="tx1"/>
              </a:solidFill>
              <a:effectLst/>
              <a:uLnTx/>
              <a:uFillTx/>
              <a:latin typeface="+mn-lt"/>
              <a:ea typeface="ＭＳ Ｐゴシック" pitchFamily="-110" charset="-128"/>
              <a:cs typeface="+mn-cs"/>
            </a:endParaRP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endParaRPr kumimoji="0" lang="en-IE" sz="2400" b="0" i="0" u="none" strike="noStrike" kern="1200" cap="none" spc="0" normalizeH="0" baseline="0" noProof="0" dirty="0">
              <a:ln>
                <a:noFill/>
              </a:ln>
              <a:solidFill>
                <a:schemeClr val="tx1"/>
              </a:solidFill>
              <a:effectLst/>
              <a:uLnTx/>
              <a:uFillTx/>
              <a:latin typeface="+mn-lt"/>
              <a:ea typeface="ＭＳ Ｐゴシック" pitchFamily="-110" charset="-128"/>
              <a:cs typeface="+mn-cs"/>
            </a:endParaRP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endParaRPr kumimoji="0" lang="en-IE" sz="2400" b="0" i="0" u="none" strike="noStrike" kern="1200" cap="none" spc="0" normalizeH="0" baseline="0" noProof="0" dirty="0">
              <a:ln>
                <a:noFill/>
              </a:ln>
              <a:solidFill>
                <a:schemeClr val="tx1"/>
              </a:solidFill>
              <a:effectLst/>
              <a:uLnTx/>
              <a:uFillTx/>
              <a:latin typeface="+mn-lt"/>
              <a:ea typeface="ＭＳ Ｐゴシック" pitchFamily="-110" charset="-128"/>
              <a:cs typeface="+mn-cs"/>
            </a:endParaRP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a:ln>
                  <a:noFill/>
                </a:ln>
                <a:solidFill>
                  <a:schemeClr val="tx1"/>
                </a:solidFill>
                <a:effectLst/>
                <a:uLnTx/>
                <a:uFillTx/>
                <a:latin typeface="+mn-lt"/>
                <a:ea typeface="ＭＳ Ｐゴシック" pitchFamily="-110" charset="-128"/>
                <a:cs typeface="+mn-cs"/>
              </a:rPr>
              <a:t>Close your right eye and focus on the cross with your left eye</a:t>
            </a: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a:ln>
                  <a:noFill/>
                </a:ln>
                <a:solidFill>
                  <a:schemeClr val="tx1"/>
                </a:solidFill>
                <a:effectLst/>
                <a:uLnTx/>
                <a:uFillTx/>
                <a:latin typeface="+mn-lt"/>
                <a:ea typeface="ＭＳ Ｐゴシック" pitchFamily="-110" charset="-128"/>
                <a:cs typeface="+mn-cs"/>
              </a:rPr>
              <a:t>Hold the image about 20 inches away from your face and move it slowly towards you</a:t>
            </a:r>
          </a:p>
          <a:p>
            <a:pPr marL="465138" marR="0" lvl="0" indent="-465138"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a:ln>
                  <a:noFill/>
                </a:ln>
                <a:solidFill>
                  <a:schemeClr val="tx1"/>
                </a:solidFill>
                <a:effectLst/>
                <a:uLnTx/>
                <a:uFillTx/>
                <a:latin typeface="+mn-lt"/>
                <a:ea typeface="ＭＳ Ｐゴシック" pitchFamily="-110" charset="-128"/>
                <a:cs typeface="+mn-cs"/>
              </a:rPr>
              <a:t>The dot should disappear!</a:t>
            </a:r>
            <a:endParaRPr kumimoji="0" lang="en-US" sz="2400" b="0" i="0" u="none" strike="noStrike" kern="1200" cap="none" spc="0" normalizeH="0" baseline="0" noProof="0" dirty="0">
              <a:ln>
                <a:noFill/>
              </a:ln>
              <a:solidFill>
                <a:schemeClr val="tx1"/>
              </a:solidFill>
              <a:effectLst/>
              <a:uLnTx/>
              <a:uFillTx/>
              <a:latin typeface="+mn-lt"/>
              <a:ea typeface="ＭＳ Ｐゴシック" pitchFamily="-110" charset="-128"/>
              <a:cs typeface="+mn-cs"/>
            </a:endParaRPr>
          </a:p>
        </p:txBody>
      </p:sp>
      <p:pic>
        <p:nvPicPr>
          <p:cNvPr id="6" name="Picture 5" descr="o                                  +"/>
          <p:cNvPicPr>
            <a:picLocks noChangeAspect="1" noChangeArrowheads="1"/>
          </p:cNvPicPr>
          <p:nvPr/>
        </p:nvPicPr>
        <p:blipFill>
          <a:blip r:embed="rId2" cstate="print"/>
          <a:srcRect/>
          <a:stretch>
            <a:fillRect/>
          </a:stretch>
        </p:blipFill>
        <p:spPr bwMode="auto">
          <a:xfrm>
            <a:off x="1447800" y="1885951"/>
            <a:ext cx="5899150" cy="556022"/>
          </a:xfrm>
          <a:prstGeom prst="rect">
            <a:avLst/>
          </a:prstGeom>
          <a:noFill/>
          <a:ln w="9525">
            <a:solidFill>
              <a:schemeClr val="tx1"/>
            </a:solidFill>
            <a:miter lim="800000"/>
            <a:headEnd/>
            <a:tailEnd/>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250</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sp>
        <p:nvSpPr>
          <p:cNvPr id="8294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8294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28662" y="803659"/>
            <a:ext cx="9300303" cy="1553777"/>
          </a:xfrm>
          <a:prstGeom prst="rect">
            <a:avLst/>
          </a:prstGeom>
          <a:noFill/>
        </p:spPr>
      </p:pic>
      <p:sp>
        <p:nvSpPr>
          <p:cNvPr id="82948" name="Rectangle 4"/>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6146"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6145"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42910" y="2625328"/>
            <a:ext cx="7970778" cy="1446620"/>
          </a:xfrm>
          <a:prstGeom prst="rect">
            <a:avLst/>
          </a:prstGeom>
          <a:noFill/>
        </p:spPr>
      </p:pic>
    </p:spTree>
  </p:cSld>
  <p:clrMapOvr>
    <a:masterClrMapping/>
  </p:clrMapOvr>
  <p:transition>
    <p:fade thruBlk="1"/>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251</a:t>
            </a:fld>
            <a:endParaRPr lang="en"/>
          </a:p>
        </p:txBody>
      </p:sp>
      <p:pic>
        <p:nvPicPr>
          <p:cNvPr id="8"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43608" y="214278"/>
            <a:ext cx="6855861" cy="1357322"/>
          </a:xfrm>
          <a:prstGeom prst="rect">
            <a:avLst/>
          </a:prstGeom>
          <a:noFill/>
        </p:spPr>
      </p:pic>
      <p:sp>
        <p:nvSpPr>
          <p:cNvPr id="9" name="TextBox 8"/>
          <p:cNvSpPr txBox="1"/>
          <p:nvPr/>
        </p:nvSpPr>
        <p:spPr>
          <a:xfrm>
            <a:off x="1400798" y="1571600"/>
            <a:ext cx="5357850" cy="2677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a:ln>
                  <a:noFill/>
                </a:ln>
                <a:solidFill>
                  <a:srgbClr val="000000"/>
                </a:solidFill>
                <a:effectLst/>
                <a:uLnTx/>
                <a:uFillTx/>
                <a:latin typeface="Comic Sans MS"/>
              </a:rPr>
              <a:t>= F(u-u</a:t>
            </a:r>
            <a:r>
              <a:rPr kumimoji="0" lang="en-IN" sz="2800" b="0" i="0" u="none" strike="noStrike" kern="0" cap="none" spc="0" normalizeH="0" baseline="-25000" noProof="0" dirty="0">
                <a:ln>
                  <a:noFill/>
                </a:ln>
                <a:solidFill>
                  <a:srgbClr val="000000"/>
                </a:solidFill>
                <a:effectLst/>
                <a:uLnTx/>
                <a:uFillTx/>
                <a:latin typeface="Comic Sans MS"/>
              </a:rPr>
              <a:t>0</a:t>
            </a:r>
            <a:r>
              <a:rPr kumimoji="0" lang="en-IN" sz="2800" b="0" i="0" u="none" strike="noStrike" kern="0" cap="none" spc="0" normalizeH="0" baseline="0" noProof="0" dirty="0">
                <a:ln>
                  <a:noFill/>
                </a:ln>
                <a:solidFill>
                  <a:srgbClr val="000000"/>
                </a:solidFill>
                <a:effectLst/>
                <a:uLnTx/>
                <a:uFillTx/>
                <a:latin typeface="Comic Sans MS"/>
              </a:rPr>
              <a:t>, v-v</a:t>
            </a:r>
            <a:r>
              <a:rPr kumimoji="0" lang="en-IN" sz="2800" b="0" i="0" u="none" strike="noStrike" kern="0" cap="none" spc="0" normalizeH="0" baseline="-25000" noProof="0" dirty="0">
                <a:ln>
                  <a:noFill/>
                </a:ln>
                <a:solidFill>
                  <a:srgbClr val="000000"/>
                </a:solidFill>
                <a:effectLst/>
                <a:uLnTx/>
                <a:uFillTx/>
                <a:latin typeface="Comic Sans MS"/>
              </a:rPr>
              <a:t>0</a:t>
            </a:r>
            <a:r>
              <a:rPr kumimoji="0" lang="en-IN" sz="2800" b="0" i="0" u="none" strike="noStrike" kern="0" cap="none" spc="0" normalizeH="0" baseline="0" noProof="0" dirty="0">
                <a:ln>
                  <a:noFill/>
                </a:ln>
                <a:solidFill>
                  <a:srgbClr val="000000"/>
                </a:solidFill>
                <a:effectLst/>
                <a:uLnTx/>
                <a:uFillTx/>
                <a:latin typeface="Comic Sans MS"/>
              </a:rPr>
              <a:t>)</a:t>
            </a:r>
          </a:p>
          <a:p>
            <a:pPr marL="0" marR="0" lvl="0" indent="0" defTabSz="914400" eaLnBrk="1" fontAlgn="auto" latinLnBrk="0" hangingPunct="1">
              <a:lnSpc>
                <a:spcPct val="100000"/>
              </a:lnSpc>
              <a:spcBef>
                <a:spcPts val="0"/>
              </a:spcBef>
              <a:spcAft>
                <a:spcPts val="0"/>
              </a:spcAft>
              <a:buClrTx/>
              <a:buSzTx/>
              <a:buFontTx/>
              <a:buNone/>
              <a:tabLst/>
              <a:defRPr/>
            </a:pPr>
            <a:br>
              <a:rPr kumimoji="0" lang="en-IN" sz="2800" b="0" i="0" u="none" strike="noStrike" kern="0" cap="none" spc="0" normalizeH="0" baseline="0" noProof="0" dirty="0">
                <a:ln>
                  <a:noFill/>
                </a:ln>
                <a:solidFill>
                  <a:srgbClr val="000000"/>
                </a:solidFill>
                <a:effectLst/>
                <a:uLnTx/>
                <a:uFillTx/>
                <a:latin typeface="Comic Sans MS"/>
              </a:rPr>
            </a:br>
            <a:r>
              <a:rPr kumimoji="0" lang="en-IN" sz="2800" b="0" i="0" u="none" strike="noStrike" kern="0" cap="none" spc="0" normalizeH="0" baseline="0" noProof="0" dirty="0">
                <a:ln>
                  <a:noFill/>
                </a:ln>
                <a:solidFill>
                  <a:srgbClr val="000000"/>
                </a:solidFill>
                <a:effectLst/>
                <a:uLnTx/>
                <a:uFillTx/>
                <a:latin typeface="Comic Sans MS"/>
              </a:rPr>
              <a:t>Thus, if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800" b="0" i="0" u="none" strike="noStrike" kern="0" cap="none" spc="0" normalizeH="0" baseline="0" noProof="0" dirty="0">
              <a:ln>
                <a:noFill/>
              </a:ln>
              <a:solidFill>
                <a:srgbClr val="000000"/>
              </a:solidFill>
              <a:effectLst/>
              <a:uLnTx/>
              <a:uFillTx/>
              <a:latin typeface="Comic Sans M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800" b="0" i="0" u="none" strike="noStrike" kern="0" cap="none" spc="0" normalizeH="0" baseline="0" noProof="0" dirty="0">
              <a:ln>
                <a:noFill/>
              </a:ln>
              <a:solidFill>
                <a:srgbClr val="000000"/>
              </a:solidFill>
              <a:effectLst/>
              <a:uLnTx/>
              <a:uFillTx/>
              <a:latin typeface="Comic Sans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a:ln>
                  <a:noFill/>
                </a:ln>
                <a:solidFill>
                  <a:srgbClr val="000000"/>
                </a:solidFill>
                <a:effectLst/>
                <a:uLnTx/>
                <a:uFillTx/>
                <a:latin typeface="Comic Sans MS"/>
              </a:rPr>
              <a:t>Then,</a:t>
            </a:r>
          </a:p>
        </p:txBody>
      </p:sp>
      <p:pic>
        <p:nvPicPr>
          <p:cNvPr id="10"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43806" y="3071798"/>
            <a:ext cx="3857652" cy="673037"/>
          </a:xfrm>
          <a:prstGeom prst="rect">
            <a:avLst/>
          </a:prstGeom>
          <a:solidFill>
            <a:srgbClr val="FFFFCC">
              <a:lumMod val="90000"/>
            </a:srgbClr>
          </a:solidFill>
        </p:spPr>
      </p:pic>
      <p:pic>
        <p:nvPicPr>
          <p:cNvPr id="1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57988" y="4357682"/>
            <a:ext cx="6909267" cy="785818"/>
          </a:xfrm>
          <a:prstGeom prst="rect">
            <a:avLst/>
          </a:prstGeom>
          <a:solidFill>
            <a:srgbClr val="FFFFCC">
              <a:lumMod val="90000"/>
            </a:srgbClr>
          </a:solidFill>
        </p:spPr>
      </p:pic>
      <mc:AlternateContent xmlns:mc="http://schemas.openxmlformats.org/markup-compatibility/2006">
        <mc:Choice xmlns:p14="http://schemas.microsoft.com/office/powerpoint/2010/main" Requires="p14">
          <p:contentPart p14:bwMode="auto" r:id="rId5">
            <p14:nvContentPartPr>
              <p14:cNvPr id="925699" name="Ink 3"/>
              <p14:cNvContentPartPr>
                <a14:cpLocks xmlns:a14="http://schemas.microsoft.com/office/drawing/2010/main" noRot="1" noChangeAspect="1" noEditPoints="1" noChangeArrowheads="1" noChangeShapeType="1"/>
              </p14:cNvContentPartPr>
              <p14:nvPr/>
            </p14:nvContentPartPr>
            <p14:xfrm>
              <a:off x="3419475" y="4084638"/>
              <a:ext cx="473075" cy="617537"/>
            </p14:xfrm>
          </p:contentPart>
        </mc:Choice>
        <mc:Fallback>
          <p:pic>
            <p:nvPicPr>
              <p:cNvPr id="925699" name="Ink 3"/>
              <p:cNvPicPr>
                <a:picLocks noRot="1" noChangeAspect="1" noEditPoints="1" noChangeArrowheads="1" noChangeShapeType="1"/>
              </p:cNvPicPr>
              <p:nvPr/>
            </p:nvPicPr>
            <p:blipFill>
              <a:blip r:embed="rId6"/>
              <a:stretch>
                <a:fillRect/>
              </a:stretch>
            </p:blipFill>
            <p:spPr>
              <a:xfrm>
                <a:off x="3410121" y="4075260"/>
                <a:ext cx="491782" cy="636294"/>
              </a:xfrm>
              <a:prstGeom prst="rect">
                <a:avLst/>
              </a:prstGeom>
            </p:spPr>
          </p:pic>
        </mc:Fallback>
      </mc:AlternateContent>
    </p:spTree>
  </p:cSld>
  <p:clrMapOvr>
    <a:masterClrMapping/>
  </p:clrMapOvr>
  <p:transition>
    <p:fade thruBlk="1"/>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252</a:t>
            </a:fld>
            <a:endParaRPr lang="en"/>
          </a:p>
        </p:txBody>
      </p:sp>
      <p:sp>
        <p:nvSpPr>
          <p:cNvPr id="14" name="TextBox 13"/>
          <p:cNvSpPr txBox="1"/>
          <p:nvPr/>
        </p:nvSpPr>
        <p:spPr>
          <a:xfrm>
            <a:off x="2071670" y="-95990"/>
            <a:ext cx="5572164" cy="954107"/>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a:ln>
                  <a:noFill/>
                </a:ln>
                <a:solidFill>
                  <a:sysClr val="windowText" lastClr="000000"/>
                </a:solidFill>
                <a:effectLst/>
                <a:uLnTx/>
                <a:uFillTx/>
              </a:rPr>
              <a:t>What happens when </a:t>
            </a:r>
            <a:br>
              <a:rPr kumimoji="0" lang="en-IN" sz="2800" b="0" i="0" u="none" strike="noStrike" kern="0" cap="none" spc="0" normalizeH="0" baseline="0" noProof="0" dirty="0">
                <a:ln>
                  <a:noFill/>
                </a:ln>
                <a:solidFill>
                  <a:sysClr val="windowText" lastClr="000000"/>
                </a:solidFill>
                <a:effectLst/>
                <a:uLnTx/>
                <a:uFillTx/>
              </a:rPr>
            </a:br>
            <a:r>
              <a:rPr kumimoji="0" lang="en-IN" sz="2800" b="0" i="0" u="none" strike="noStrike" kern="0" cap="none" spc="0" normalizeH="0" baseline="0" noProof="0" dirty="0">
                <a:ln>
                  <a:noFill/>
                </a:ln>
                <a:solidFill>
                  <a:sysClr val="windowText" lastClr="000000"/>
                </a:solidFill>
                <a:effectLst/>
                <a:uLnTx/>
                <a:uFillTx/>
              </a:rPr>
              <a:t>u</a:t>
            </a:r>
            <a:r>
              <a:rPr kumimoji="0" lang="en-IN" sz="2800" b="0" i="0" u="none" strike="noStrike" kern="0" cap="none" spc="0" normalizeH="0" baseline="-25000" noProof="0" dirty="0">
                <a:ln>
                  <a:noFill/>
                </a:ln>
                <a:solidFill>
                  <a:sysClr val="windowText" lastClr="000000"/>
                </a:solidFill>
                <a:effectLst/>
                <a:uLnTx/>
                <a:uFillTx/>
              </a:rPr>
              <a:t>0</a:t>
            </a:r>
            <a:r>
              <a:rPr kumimoji="0" lang="en-IN" sz="2800" b="0" i="0" u="none" strike="noStrike" kern="0" cap="none" spc="0" normalizeH="0" baseline="0" noProof="0" dirty="0">
                <a:ln>
                  <a:noFill/>
                </a:ln>
                <a:solidFill>
                  <a:sysClr val="windowText" lastClr="000000"/>
                </a:solidFill>
                <a:effectLst/>
                <a:uLnTx/>
                <a:uFillTx/>
              </a:rPr>
              <a:t> = M/2 &amp; v</a:t>
            </a:r>
            <a:r>
              <a:rPr kumimoji="0" lang="en-IN" sz="2800" b="0" i="0" u="none" strike="noStrike" kern="0" cap="none" spc="0" normalizeH="0" baseline="-25000" noProof="0" dirty="0">
                <a:ln>
                  <a:noFill/>
                </a:ln>
                <a:solidFill>
                  <a:sysClr val="windowText" lastClr="000000"/>
                </a:solidFill>
                <a:effectLst/>
                <a:uLnTx/>
                <a:uFillTx/>
              </a:rPr>
              <a:t>0</a:t>
            </a:r>
            <a:r>
              <a:rPr kumimoji="0" lang="en-IN" sz="2800" b="0" i="0" u="none" strike="noStrike" kern="0" cap="none" spc="0" normalizeH="0" baseline="0" noProof="0" dirty="0">
                <a:ln>
                  <a:noFill/>
                </a:ln>
                <a:solidFill>
                  <a:sysClr val="windowText" lastClr="000000"/>
                </a:solidFill>
                <a:effectLst/>
                <a:uLnTx/>
                <a:uFillTx/>
              </a:rPr>
              <a:t> = N/2</a:t>
            </a:r>
          </a:p>
        </p:txBody>
      </p:sp>
      <p:sp>
        <p:nvSpPr>
          <p:cNvPr id="15" name="Rectangle 2"/>
          <p:cNvSpPr>
            <a:spLocks noChangeArrowheads="1"/>
          </p:cNvSpPr>
          <p:nvPr/>
        </p:nvSpPr>
        <p:spPr bwMode="auto">
          <a:xfrm>
            <a:off x="0" y="-524594"/>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pic>
        <p:nvPicPr>
          <p:cNvPr id="1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43108" y="1618522"/>
            <a:ext cx="3714776" cy="1059347"/>
          </a:xfrm>
          <a:prstGeom prst="rect">
            <a:avLst/>
          </a:prstGeom>
          <a:noFill/>
        </p:spPr>
      </p:pic>
      <p:pic>
        <p:nvPicPr>
          <p:cNvPr id="1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43373" y="2761531"/>
            <a:ext cx="2357453" cy="613583"/>
          </a:xfrm>
          <a:prstGeom prst="rect">
            <a:avLst/>
          </a:prstGeom>
          <a:noFill/>
        </p:spPr>
      </p:pic>
      <p:sp>
        <p:nvSpPr>
          <p:cNvPr id="19" name="Rectangle 6"/>
          <p:cNvSpPr>
            <a:spLocks noChangeArrowheads="1"/>
          </p:cNvSpPr>
          <p:nvPr/>
        </p:nvSpPr>
        <p:spPr bwMode="auto">
          <a:xfrm>
            <a:off x="0" y="646981"/>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br>
              <a:rPr kumimoji="0" lang="en-GB" sz="1100" b="0" i="0" u="none" strike="noStrike" kern="0" cap="none" spc="0" normalizeH="0" baseline="0" noProof="0">
                <a:ln>
                  <a:noFill/>
                </a:ln>
                <a:solidFill>
                  <a:srgbClr val="003300"/>
                </a:solidFill>
                <a:effectLst/>
                <a:uLnTx/>
                <a:uFillTx/>
                <a:latin typeface="Calibri" pitchFamily="34" charset="0"/>
                <a:ea typeface="Calibri" pitchFamily="34" charset="0"/>
                <a:cs typeface="Times New Roman" pitchFamily="18" charset="0"/>
              </a:rPr>
            </a:br>
            <a:endParaRPr kumimoji="0" lang="en-GB" sz="1800" b="0" i="0" u="none" strike="noStrike" kern="0" cap="none" spc="0" normalizeH="0" baseline="0" noProof="0">
              <a:ln>
                <a:noFill/>
              </a:ln>
              <a:solidFill>
                <a:srgbClr val="003300"/>
              </a:solidFill>
              <a:effectLst/>
              <a:uLnTx/>
              <a:uFillTx/>
              <a:latin typeface="Arial" pitchFamily="34" charset="0"/>
            </a:endParaRPr>
          </a:p>
        </p:txBody>
      </p:sp>
      <p:sp>
        <p:nvSpPr>
          <p:cNvPr id="20" name="Rectangle 7"/>
          <p:cNvSpPr>
            <a:spLocks noChangeArrowheads="1"/>
          </p:cNvSpPr>
          <p:nvPr/>
        </p:nvSpPr>
        <p:spPr bwMode="auto">
          <a:xfrm>
            <a:off x="0" y="1008931"/>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3300"/>
              </a:solidFill>
              <a:effectLst/>
              <a:uLnTx/>
              <a:uFillTx/>
              <a:latin typeface="Arial" pitchFamily="34" charset="0"/>
            </a:endParaRPr>
          </a:p>
        </p:txBody>
      </p:sp>
      <p:sp>
        <p:nvSpPr>
          <p:cNvPr id="21" name="Line Callout 1 20"/>
          <p:cNvSpPr/>
          <p:nvPr/>
        </p:nvSpPr>
        <p:spPr>
          <a:xfrm>
            <a:off x="6786578" y="1189894"/>
            <a:ext cx="2143140" cy="1571636"/>
          </a:xfrm>
          <a:prstGeom prst="borderCallout1">
            <a:avLst>
              <a:gd name="adj1" fmla="val 18750"/>
              <a:gd name="adj2" fmla="val -8333"/>
              <a:gd name="adj3" fmla="val 93764"/>
              <a:gd name="adj4" fmla="val -31825"/>
            </a:avLst>
          </a:prstGeom>
          <a:gradFill rotWithShape="1">
            <a:gsLst>
              <a:gs pos="0">
                <a:srgbClr val="A6BF73">
                  <a:shade val="51000"/>
                  <a:satMod val="130000"/>
                </a:srgbClr>
              </a:gs>
              <a:gs pos="80000">
                <a:srgbClr val="A6BF73">
                  <a:shade val="93000"/>
                  <a:satMod val="130000"/>
                </a:srgbClr>
              </a:gs>
              <a:gs pos="100000">
                <a:srgbClr val="A6BF73">
                  <a:shade val="94000"/>
                  <a:satMod val="135000"/>
                </a:srgbClr>
              </a:gs>
            </a:gsLst>
            <a:lin ang="16200000" scaled="0"/>
          </a:gra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600" b="0" i="0" u="none" strike="noStrike" kern="0" cap="none" spc="0" normalizeH="0" baseline="0" noProof="0" dirty="0">
                <a:ln>
                  <a:noFill/>
                </a:ln>
                <a:solidFill>
                  <a:srgbClr val="000000"/>
                </a:solidFill>
                <a:effectLst/>
                <a:uLnTx/>
                <a:uFillTx/>
                <a:latin typeface="Comic Sans MS"/>
                <a:ea typeface="+mn-ea"/>
                <a:cs typeface="+mn-cs"/>
              </a:rPr>
              <a:t>Why?</a:t>
            </a:r>
          </a:p>
        </p:txBody>
      </p:sp>
      <p:sp>
        <p:nvSpPr>
          <p:cNvPr id="22" name="Line Callout 1 21"/>
          <p:cNvSpPr/>
          <p:nvPr/>
        </p:nvSpPr>
        <p:spPr>
          <a:xfrm>
            <a:off x="899592" y="3723878"/>
            <a:ext cx="4929222" cy="1419622"/>
          </a:xfrm>
          <a:prstGeom prst="borderCallout1">
            <a:avLst>
              <a:gd name="adj1" fmla="val -44966"/>
              <a:gd name="adj2" fmla="val 104349"/>
              <a:gd name="adj3" fmla="val 59568"/>
              <a:gd name="adj4" fmla="val 116894"/>
            </a:avLst>
          </a:prstGeom>
          <a:gradFill rotWithShape="1">
            <a:gsLst>
              <a:gs pos="0">
                <a:srgbClr val="A6BF73">
                  <a:shade val="51000"/>
                  <a:satMod val="130000"/>
                </a:srgbClr>
              </a:gs>
              <a:gs pos="80000">
                <a:srgbClr val="A6BF73">
                  <a:shade val="93000"/>
                  <a:satMod val="130000"/>
                </a:srgbClr>
              </a:gs>
              <a:gs pos="100000">
                <a:srgbClr val="A6BF73">
                  <a:shade val="94000"/>
                  <a:satMod val="135000"/>
                </a:srgbClr>
              </a:gs>
            </a:gsLst>
            <a:lin ang="16200000" scaled="0"/>
          </a:gra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srgbClr val="000000"/>
                </a:solidFill>
                <a:effectLst/>
                <a:uLnTx/>
                <a:uFillTx/>
                <a:latin typeface="+mn-lt"/>
                <a:ea typeface="+mn-ea"/>
                <a:cs typeface="+mn-cs"/>
              </a:rPr>
              <a:t>Since (x + y) is an integer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srgbClr val="000000"/>
                </a:solidFill>
                <a:effectLst/>
                <a:uLnTx/>
                <a:uFillTx/>
                <a:latin typeface="+mn-lt"/>
                <a:ea typeface="+mn-ea"/>
                <a:cs typeface="+mn-cs"/>
              </a:rPr>
              <a:t>So sin</a:t>
            </a:r>
            <a:r>
              <a:rPr kumimoji="0" lang="en-IN" sz="2400" b="0" i="0" u="none" strike="noStrike" kern="0" cap="none" spc="0" normalizeH="0" baseline="0" noProof="0" dirty="0">
                <a:ln>
                  <a:noFill/>
                </a:ln>
                <a:solidFill>
                  <a:srgbClr val="000000"/>
                </a:solidFill>
                <a:effectLst/>
                <a:uLnTx/>
                <a:uFillTx/>
                <a:latin typeface="+mn-lt"/>
                <a:ea typeface="+mn-ea"/>
                <a:cs typeface="+mn-cs"/>
                <a:sym typeface="Symbol"/>
              </a:rPr>
              <a:t>(</a:t>
            </a:r>
            <a:r>
              <a:rPr kumimoji="0" lang="en-IN" sz="2400" b="0" i="0" u="none" strike="noStrike" kern="0" cap="none" spc="0" normalizeH="0" baseline="0" noProof="0" dirty="0" err="1">
                <a:ln>
                  <a:noFill/>
                </a:ln>
                <a:solidFill>
                  <a:srgbClr val="000000"/>
                </a:solidFill>
                <a:effectLst/>
                <a:uLnTx/>
                <a:uFillTx/>
                <a:latin typeface="+mn-lt"/>
                <a:ea typeface="+mn-ea"/>
                <a:cs typeface="+mn-cs"/>
                <a:sym typeface="Symbol"/>
              </a:rPr>
              <a:t>x+y</a:t>
            </a:r>
            <a:r>
              <a:rPr kumimoji="0" lang="en-IN" sz="2400" b="0" i="0" u="none" strike="noStrike" kern="0" cap="none" spc="0" normalizeH="0" baseline="0" noProof="0" dirty="0">
                <a:ln>
                  <a:noFill/>
                </a:ln>
                <a:solidFill>
                  <a:srgbClr val="000000"/>
                </a:solidFill>
                <a:effectLst/>
                <a:uLnTx/>
                <a:uFillTx/>
                <a:latin typeface="+mn-lt"/>
                <a:ea typeface="+mn-ea"/>
                <a:cs typeface="+mn-cs"/>
                <a:sym typeface="Symbol"/>
              </a:rPr>
              <a:t>) = 0 &amp; </a:t>
            </a:r>
            <a:r>
              <a:rPr kumimoji="0" lang="en-IN" sz="2400" b="0" i="0" u="none" strike="noStrike" kern="0" cap="none" spc="0" normalizeH="0" baseline="0" noProof="0">
                <a:ln>
                  <a:noFill/>
                </a:ln>
                <a:solidFill>
                  <a:srgbClr val="000000"/>
                </a:solidFill>
                <a:effectLst/>
                <a:uLnTx/>
                <a:uFillTx/>
                <a:latin typeface="+mn-lt"/>
                <a:ea typeface="+mn-ea"/>
                <a:cs typeface="+mn-cs"/>
                <a:sym typeface="Symbol"/>
              </a:rPr>
              <a:t>cos</a:t>
            </a:r>
            <a:r>
              <a:rPr kumimoji="0" lang="en-IN" sz="2400" b="0" i="0" u="none" strike="noStrike" kern="0" cap="none" spc="0" normalizeH="0" baseline="0" noProof="0" dirty="0">
                <a:ln>
                  <a:noFill/>
                </a:ln>
                <a:solidFill>
                  <a:srgbClr val="000000"/>
                </a:solidFill>
                <a:effectLst/>
                <a:uLnTx/>
                <a:uFillTx/>
                <a:latin typeface="+mn-lt"/>
                <a:ea typeface="+mn-ea"/>
                <a:cs typeface="+mn-cs"/>
                <a:sym typeface="Symbol"/>
              </a:rPr>
              <a:t>(</a:t>
            </a:r>
            <a:r>
              <a:rPr kumimoji="0" lang="en-IN" sz="2400" b="0" i="0" u="none" strike="noStrike" kern="0" cap="none" spc="0" normalizeH="0" baseline="0" noProof="0" dirty="0" err="1">
                <a:ln>
                  <a:noFill/>
                </a:ln>
                <a:solidFill>
                  <a:srgbClr val="000000"/>
                </a:solidFill>
                <a:effectLst/>
                <a:uLnTx/>
                <a:uFillTx/>
                <a:latin typeface="+mn-lt"/>
                <a:ea typeface="+mn-ea"/>
                <a:cs typeface="+mn-cs"/>
                <a:sym typeface="Symbol"/>
              </a:rPr>
              <a:t>x+y</a:t>
            </a:r>
            <a:r>
              <a:rPr kumimoji="0" lang="en-IN" sz="2400" b="0" i="0" u="none" strike="noStrike" kern="0" cap="none" spc="0" normalizeH="0" baseline="0" noProof="0" dirty="0">
                <a:ln>
                  <a:noFill/>
                </a:ln>
                <a:solidFill>
                  <a:srgbClr val="000000"/>
                </a:solidFill>
                <a:effectLst/>
                <a:uLnTx/>
                <a:uFillTx/>
                <a:latin typeface="+mn-lt"/>
                <a:ea typeface="+mn-ea"/>
                <a:cs typeface="+mn-cs"/>
                <a:sym typeface="Symbol"/>
              </a:rPr>
              <a:t>) is 1 if (</a:t>
            </a:r>
            <a:r>
              <a:rPr kumimoji="0" lang="en-IN" sz="2400" b="0" i="0" u="none" strike="noStrike" kern="0" cap="none" spc="0" normalizeH="0" baseline="0" noProof="0" dirty="0" err="1">
                <a:ln>
                  <a:noFill/>
                </a:ln>
                <a:solidFill>
                  <a:srgbClr val="000000"/>
                </a:solidFill>
                <a:effectLst/>
                <a:uLnTx/>
                <a:uFillTx/>
                <a:latin typeface="+mn-lt"/>
                <a:ea typeface="+mn-ea"/>
                <a:cs typeface="+mn-cs"/>
                <a:sym typeface="Symbol"/>
              </a:rPr>
              <a:t>x+y</a:t>
            </a:r>
            <a:r>
              <a:rPr kumimoji="0" lang="en-IN" sz="2400" b="0" i="0" u="none" strike="noStrike" kern="0" cap="none" spc="0" normalizeH="0" baseline="0" noProof="0" dirty="0">
                <a:ln>
                  <a:noFill/>
                </a:ln>
                <a:solidFill>
                  <a:srgbClr val="000000"/>
                </a:solidFill>
                <a:effectLst/>
                <a:uLnTx/>
                <a:uFillTx/>
                <a:latin typeface="+mn-lt"/>
                <a:ea typeface="+mn-ea"/>
                <a:cs typeface="+mn-cs"/>
                <a:sym typeface="Symbol"/>
              </a:rPr>
              <a:t>) is even &amp; -1 if it is odd</a:t>
            </a:r>
            <a:endParaRPr kumimoji="0" lang="en-IN" sz="2400" b="0" i="0" u="none" strike="noStrike" kern="0" cap="none" spc="0" normalizeH="0" baseline="0" noProof="0" dirty="0">
              <a:ln>
                <a:noFill/>
              </a:ln>
              <a:solidFill>
                <a:srgbClr val="000000"/>
              </a:solidFill>
              <a:effectLst/>
              <a:uLnTx/>
              <a:uFillTx/>
              <a:latin typeface="+mn-lt"/>
              <a:ea typeface="+mn-ea"/>
              <a:cs typeface="+mn-cs"/>
            </a:endParaRPr>
          </a:p>
        </p:txBody>
      </p:sp>
      <p:sp>
        <p:nvSpPr>
          <p:cNvPr id="23" name="Rounded Rectangle 22"/>
          <p:cNvSpPr/>
          <p:nvPr/>
        </p:nvSpPr>
        <p:spPr>
          <a:xfrm>
            <a:off x="1071538" y="1904274"/>
            <a:ext cx="6429420" cy="2071702"/>
          </a:xfrm>
          <a:prstGeom prst="roundRect">
            <a:avLst/>
          </a:prstGeom>
          <a:gradFill rotWithShape="1">
            <a:gsLst>
              <a:gs pos="0">
                <a:srgbClr val="A6BF73">
                  <a:shade val="51000"/>
                  <a:satMod val="130000"/>
                </a:srgbClr>
              </a:gs>
              <a:gs pos="80000">
                <a:srgbClr val="A6BF73">
                  <a:shade val="93000"/>
                  <a:satMod val="130000"/>
                </a:srgbClr>
              </a:gs>
              <a:gs pos="100000">
                <a:srgbClr val="A6BF73">
                  <a:shade val="94000"/>
                  <a:satMod val="135000"/>
                </a:srgbClr>
              </a:gs>
            </a:gsLst>
            <a:lin ang="16200000" scaled="0"/>
          </a:gra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Comic Sans MS"/>
                <a:ea typeface="+mn-ea"/>
                <a:cs typeface="+mn-cs"/>
              </a:rPr>
              <a:t>For an M x N image, what are the co ordinates of the centre pixel?</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par>
                                <p:cTn id="8" presetID="2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edge">
                                      <p:cBhvr>
                                        <p:cTn id="10" dur="2000"/>
                                        <p:tgtEl>
                                          <p:spTgt spid="14"/>
                                        </p:tgtEl>
                                      </p:cBhvr>
                                    </p:animEffect>
                                  </p:childTnLst>
                                </p:cTn>
                              </p:par>
                              <p:par>
                                <p:cTn id="11" presetID="2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edge">
                                      <p:cBhvr>
                                        <p:cTn id="13" dur="2000"/>
                                        <p:tgtEl>
                                          <p:spTgt spid="16"/>
                                        </p:tgtEl>
                                      </p:cBhvr>
                                    </p:animEffect>
                                  </p:childTnLst>
                                </p:cTn>
                              </p:par>
                              <p:par>
                                <p:cTn id="14" presetID="2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edge">
                                      <p:cBhvr>
                                        <p:cTn id="16" dur="2000"/>
                                        <p:tgtEl>
                                          <p:spTgt spid="17"/>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edge">
                                      <p:cBhvr>
                                        <p:cTn id="19" dur="20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edg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animBg="1"/>
    </p:bld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253</a:t>
            </a:fld>
            <a:endParaRPr lang="en"/>
          </a:p>
        </p:txBody>
      </p:sp>
      <p:grpSp>
        <p:nvGrpSpPr>
          <p:cNvPr id="4" name="Group 3"/>
          <p:cNvGrpSpPr/>
          <p:nvPr/>
        </p:nvGrpSpPr>
        <p:grpSpPr>
          <a:xfrm>
            <a:off x="2051720" y="1563638"/>
            <a:ext cx="2286016" cy="2928958"/>
            <a:chOff x="928662" y="642918"/>
            <a:chExt cx="2286016" cy="2928958"/>
          </a:xfrm>
        </p:grpSpPr>
        <p:grpSp>
          <p:nvGrpSpPr>
            <p:cNvPr id="5" name="Group 8"/>
            <p:cNvGrpSpPr/>
            <p:nvPr/>
          </p:nvGrpSpPr>
          <p:grpSpPr>
            <a:xfrm>
              <a:off x="1428728" y="1928802"/>
              <a:ext cx="1714512" cy="1643074"/>
              <a:chOff x="1428728" y="1500174"/>
              <a:chExt cx="1714512" cy="1643074"/>
            </a:xfrm>
          </p:grpSpPr>
          <p:sp>
            <p:nvSpPr>
              <p:cNvPr id="8" name="Rectangle 7"/>
              <p:cNvSpPr/>
              <p:nvPr/>
            </p:nvSpPr>
            <p:spPr>
              <a:xfrm>
                <a:off x="1428728" y="1500174"/>
                <a:ext cx="1714512" cy="1643074"/>
              </a:xfrm>
              <a:prstGeom prst="rect">
                <a:avLst/>
              </a:prstGeom>
              <a:noFill/>
              <a:ln w="2857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Oval 8"/>
              <p:cNvSpPr/>
              <p:nvPr/>
            </p:nvSpPr>
            <p:spPr>
              <a:xfrm>
                <a:off x="1428728" y="1500174"/>
                <a:ext cx="71438" cy="7143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6" name="TextBox 5"/>
            <p:cNvSpPr txBox="1"/>
            <p:nvPr/>
          </p:nvSpPr>
          <p:spPr>
            <a:xfrm>
              <a:off x="928662" y="642918"/>
              <a:ext cx="2286016" cy="830997"/>
            </a:xfrm>
            <a:prstGeom prst="rect">
              <a:avLst/>
            </a:prstGeom>
            <a:noFill/>
          </p:spPr>
          <p:txBody>
            <a:bodyPr wrap="square" rtlCol="0">
              <a:spAutoFit/>
            </a:bodyPr>
            <a:lstStyle/>
            <a:p>
              <a:r>
                <a:rPr lang="en-IN" sz="2400" dirty="0">
                  <a:latin typeface="+mn-lt"/>
                </a:rPr>
                <a:t>F(0, 0) is at the origin</a:t>
              </a:r>
            </a:p>
          </p:txBody>
        </p:sp>
        <p:cxnSp>
          <p:nvCxnSpPr>
            <p:cNvPr id="7" name="Straight Arrow Connector 6"/>
            <p:cNvCxnSpPr/>
            <p:nvPr/>
          </p:nvCxnSpPr>
          <p:spPr>
            <a:xfrm rot="5400000">
              <a:off x="1428731" y="1214427"/>
              <a:ext cx="714380" cy="57149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724128" y="1563638"/>
            <a:ext cx="2286016" cy="3045575"/>
            <a:chOff x="5643570" y="1928802"/>
            <a:chExt cx="2286016" cy="3045575"/>
          </a:xfrm>
        </p:grpSpPr>
        <p:grpSp>
          <p:nvGrpSpPr>
            <p:cNvPr id="11" name="Group 7"/>
            <p:cNvGrpSpPr/>
            <p:nvPr/>
          </p:nvGrpSpPr>
          <p:grpSpPr>
            <a:xfrm>
              <a:off x="5786446" y="1928802"/>
              <a:ext cx="1714512" cy="1643074"/>
              <a:chOff x="5715008" y="1571612"/>
              <a:chExt cx="1714512" cy="1643074"/>
            </a:xfrm>
          </p:grpSpPr>
          <p:sp>
            <p:nvSpPr>
              <p:cNvPr id="14" name="Rectangle 13"/>
              <p:cNvSpPr/>
              <p:nvPr/>
            </p:nvSpPr>
            <p:spPr>
              <a:xfrm>
                <a:off x="5715008" y="1571612"/>
                <a:ext cx="1714512" cy="1643074"/>
              </a:xfrm>
              <a:prstGeom prst="rect">
                <a:avLst/>
              </a:prstGeom>
              <a:noFill/>
              <a:ln w="2857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Oval 14"/>
              <p:cNvSpPr/>
              <p:nvPr/>
            </p:nvSpPr>
            <p:spPr>
              <a:xfrm>
                <a:off x="6536545" y="2357430"/>
                <a:ext cx="71438" cy="7143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12" name="TextBox 11"/>
            <p:cNvSpPr txBox="1"/>
            <p:nvPr/>
          </p:nvSpPr>
          <p:spPr>
            <a:xfrm>
              <a:off x="5643570" y="4143380"/>
              <a:ext cx="2286016" cy="830997"/>
            </a:xfrm>
            <a:prstGeom prst="rect">
              <a:avLst/>
            </a:prstGeom>
            <a:noFill/>
          </p:spPr>
          <p:txBody>
            <a:bodyPr wrap="square" rtlCol="0">
              <a:spAutoFit/>
            </a:bodyPr>
            <a:lstStyle/>
            <a:p>
              <a:pPr algn="ctr"/>
              <a:r>
                <a:rPr lang="en-IN" sz="2400" dirty="0">
                  <a:latin typeface="+mn-lt"/>
                </a:rPr>
                <a:t>F(M/2, N/2) is at the origin</a:t>
              </a:r>
            </a:p>
          </p:txBody>
        </p:sp>
        <p:cxnSp>
          <p:nvCxnSpPr>
            <p:cNvPr id="13" name="Straight Arrow Connector 12"/>
            <p:cNvCxnSpPr>
              <a:stCxn id="12" idx="0"/>
            </p:cNvCxnSpPr>
            <p:nvPr/>
          </p:nvCxnSpPr>
          <p:spPr>
            <a:xfrm rot="16200000" flipV="1">
              <a:off x="6107917" y="3464719"/>
              <a:ext cx="1214446" cy="142876"/>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pic>
        <p:nvPicPr>
          <p:cNvPr id="1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1600" y="311975"/>
            <a:ext cx="7024737" cy="714380"/>
          </a:xfrm>
          <a:prstGeom prst="rect">
            <a:avLst/>
          </a:prstGeom>
          <a:noFill/>
        </p:spPr>
      </p:pic>
    </p:spTree>
  </p:cSld>
  <p:clrMapOvr>
    <a:masterClrMapping/>
  </p:clrMapOvr>
  <p:transition>
    <p:fade thruBlk="1"/>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fld id="{00000000-1234-1234-1234-123412341234}" type="slidenum">
              <a:rPr lang="en" smtClean="0"/>
              <a:pPr/>
              <a:t>254</a:t>
            </a:fld>
            <a:endParaRPr lang="en" dirty="0"/>
          </a:p>
        </p:txBody>
      </p:sp>
      <p:sp>
        <p:nvSpPr>
          <p:cNvPr id="7" name="Oval 6"/>
          <p:cNvSpPr/>
          <p:nvPr/>
        </p:nvSpPr>
        <p:spPr>
          <a:xfrm>
            <a:off x="2832398" y="411510"/>
            <a:ext cx="3857625" cy="1000125"/>
          </a:xfrm>
          <a:prstGeom prst="ellipse">
            <a:avLst/>
          </a:prstGeom>
          <a:gradFill rotWithShape="1">
            <a:gsLst>
              <a:gs pos="0">
                <a:srgbClr val="A6BF73">
                  <a:shade val="51000"/>
                  <a:satMod val="130000"/>
                </a:srgbClr>
              </a:gs>
              <a:gs pos="80000">
                <a:srgbClr val="A6BF73">
                  <a:shade val="93000"/>
                  <a:satMod val="130000"/>
                </a:srgbClr>
              </a:gs>
              <a:gs pos="100000">
                <a:srgbClr val="A6BF73">
                  <a:shade val="94000"/>
                  <a:satMod val="135000"/>
                </a:srgbClr>
              </a:gs>
            </a:gsLst>
            <a:lin ang="16200000" scaled="0"/>
          </a:gradFill>
          <a:ln w="9525" cap="flat" cmpd="sng" algn="ctr">
            <a:solidFill>
              <a:srgbClr val="A6BF73">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Comic Sans MS"/>
                <a:ea typeface="+mn-ea"/>
                <a:cs typeface="+mn-cs"/>
              </a:rPr>
              <a:t>A common practice …</a:t>
            </a:r>
          </a:p>
        </p:txBody>
      </p:sp>
      <p:sp>
        <p:nvSpPr>
          <p:cNvPr id="8" name="TextBox 7"/>
          <p:cNvSpPr txBox="1"/>
          <p:nvPr/>
        </p:nvSpPr>
        <p:spPr>
          <a:xfrm>
            <a:off x="1475086" y="2054572"/>
            <a:ext cx="7500937" cy="954088"/>
          </a:xfrm>
          <a:prstGeom prst="rect">
            <a:avLst/>
          </a:prstGeom>
          <a:solidFill>
            <a:srgbClr val="FFFFCC">
              <a:lumMod val="50000"/>
            </a:srgbClr>
          </a:solid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ysClr val="windowText" lastClr="000000"/>
                </a:solidFill>
                <a:effectLst/>
                <a:uLnTx/>
                <a:uFillTx/>
                <a:latin typeface="Comic Sans MS"/>
              </a:rPr>
              <a:t>Multiply the </a:t>
            </a:r>
            <a:r>
              <a:rPr kumimoji="0" lang="en-GB" sz="2800" b="0" i="0" u="none" strike="noStrike" kern="0" cap="none" spc="0" normalizeH="0" baseline="0" noProof="0" dirty="0" err="1">
                <a:ln>
                  <a:noFill/>
                </a:ln>
                <a:solidFill>
                  <a:sysClr val="windowText" lastClr="000000"/>
                </a:solidFill>
                <a:effectLst/>
                <a:uLnTx/>
                <a:uFillTx/>
                <a:latin typeface="Comic Sans MS"/>
              </a:rPr>
              <a:t>i</a:t>
            </a:r>
            <a:r>
              <a:rPr kumimoji="0" lang="en-GB" sz="2800" b="0" i="0" u="none" strike="noStrike" kern="0" cap="none" spc="0" normalizeH="0" baseline="0" noProof="0" dirty="0">
                <a:ln>
                  <a:noFill/>
                </a:ln>
                <a:solidFill>
                  <a:sysClr val="windowText" lastClr="000000"/>
                </a:solidFill>
                <a:effectLst/>
                <a:uLnTx/>
                <a:uFillTx/>
                <a:latin typeface="Comic Sans MS"/>
              </a:rPr>
              <a:t>/p image function by (-1)</a:t>
            </a:r>
            <a:r>
              <a:rPr kumimoji="0" lang="en-GB" sz="2800" b="0" i="0" u="none" strike="noStrike" kern="0" cap="none" spc="0" normalizeH="0" baseline="30000" noProof="0" dirty="0">
                <a:ln>
                  <a:noFill/>
                </a:ln>
                <a:solidFill>
                  <a:sysClr val="windowText" lastClr="000000"/>
                </a:solidFill>
                <a:effectLst/>
                <a:uLnTx/>
                <a:uFillTx/>
                <a:latin typeface="Comic Sans MS"/>
              </a:rPr>
              <a:t>x + y</a:t>
            </a:r>
            <a:r>
              <a:rPr kumimoji="0" lang="en-GB" sz="2800" b="0" i="0" u="none" strike="noStrike" kern="0" cap="none" spc="0" normalizeH="0" baseline="0" noProof="0" dirty="0">
                <a:ln>
                  <a:noFill/>
                </a:ln>
                <a:solidFill>
                  <a:sysClr val="windowText" lastClr="000000"/>
                </a:solidFill>
                <a:effectLst/>
                <a:uLnTx/>
                <a:uFillTx/>
                <a:latin typeface="Comic Sans MS"/>
              </a:rPr>
              <a:t> prior to computing the Fourier transform</a:t>
            </a:r>
          </a:p>
        </p:txBody>
      </p:sp>
      <p:sp>
        <p:nvSpPr>
          <p:cNvPr id="9" name="TextBox 8"/>
          <p:cNvSpPr txBox="1"/>
          <p:nvPr/>
        </p:nvSpPr>
        <p:spPr>
          <a:xfrm>
            <a:off x="1403648" y="3769072"/>
            <a:ext cx="7429500" cy="1200150"/>
          </a:xfrm>
          <a:prstGeom prst="rect">
            <a:avLst/>
          </a:prstGeom>
          <a:noFill/>
          <a:ln w="76200">
            <a:solidFill>
              <a:srgbClr val="C00000"/>
            </a:solidFill>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Comic Sans MS"/>
              </a:rPr>
              <a:t>This shifts the origin of F(u, v) to frequency coordinates (M/2, N/2),which is the centre of the M x N area occupied by the 2-DFT</a:t>
            </a:r>
          </a:p>
        </p:txBody>
      </p:sp>
    </p:spTree>
  </p:cSld>
  <p:clrMapOvr>
    <a:masterClrMapping/>
  </p:clrMapOvr>
  <p:transition>
    <p:fade thruBlk="1"/>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255</a:t>
            </a:fld>
            <a:endParaRPr lang="en"/>
          </a:p>
        </p:txBody>
      </p:sp>
      <p:sp>
        <p:nvSpPr>
          <p:cNvPr id="6" name="Title 1"/>
          <p:cNvSpPr txBox="1">
            <a:spLocks/>
          </p:cNvSpPr>
          <p:nvPr/>
        </p:nvSpPr>
        <p:spPr>
          <a:xfrm>
            <a:off x="928662" y="214290"/>
            <a:ext cx="7429552" cy="1063612"/>
          </a:xfrm>
          <a:prstGeom prst="rect">
            <a:avLst/>
          </a:prstGeom>
          <a:solidFill>
            <a:srgbClr val="3A566E">
              <a:lumMod val="75000"/>
            </a:srgbClr>
          </a:solidFill>
          <a:ln w="9525" cap="flat" cmpd="sng" algn="ctr">
            <a:solidFill>
              <a:srgbClr val="002A00">
                <a:shade val="95000"/>
                <a:satMod val="105000"/>
              </a:srgbClr>
            </a:solidFill>
            <a:prstDash val="solid"/>
          </a:ln>
          <a:effectLst>
            <a:outerShdw blurRad="40000" dist="23000" dir="5400000" rotWithShape="0">
              <a:srgbClr val="000000">
                <a:alpha val="35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800" b="0" i="0" u="none" strike="noStrike" kern="0" cap="none" spc="0" normalizeH="0" baseline="0" noProof="0" dirty="0">
                <a:ln>
                  <a:noFill/>
                </a:ln>
                <a:solidFill>
                  <a:srgbClr val="FFFFFF"/>
                </a:solidFill>
                <a:effectLst/>
                <a:uLnTx/>
                <a:uFillTx/>
                <a:latin typeface="+mn-lt"/>
                <a:ea typeface="+mn-ea"/>
                <a:cs typeface="+mn-cs"/>
              </a:rPr>
              <a:t>The Average Value Property</a:t>
            </a:r>
          </a:p>
        </p:txBody>
      </p:sp>
      <p:sp>
        <p:nvSpPr>
          <p:cNvPr id="7" name="TextBox 6"/>
          <p:cNvSpPr txBox="1"/>
          <p:nvPr/>
        </p:nvSpPr>
        <p:spPr>
          <a:xfrm>
            <a:off x="1214414" y="1500174"/>
            <a:ext cx="7143800"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a:ln>
                  <a:noFill/>
                </a:ln>
                <a:solidFill>
                  <a:sysClr val="windowText" lastClr="000000"/>
                </a:solidFill>
                <a:effectLst/>
                <a:uLnTx/>
                <a:uFillTx/>
                <a:latin typeface="+mn-lt"/>
              </a:rPr>
              <a:t>What is the average of all the intensity values of the image?</a:t>
            </a:r>
          </a:p>
        </p:txBody>
      </p:sp>
      <p:pic>
        <p:nvPicPr>
          <p:cNvPr id="8"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14480" y="3071810"/>
            <a:ext cx="5388466" cy="1571636"/>
          </a:xfrm>
          <a:prstGeom prst="rect">
            <a:avLst/>
          </a:prstGeom>
          <a:noFill/>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256</a:t>
            </a:fld>
            <a:endParaRPr lang="en"/>
          </a:p>
        </p:txBody>
      </p:sp>
      <p:pic>
        <p:nvPicPr>
          <p:cNvPr id="7"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75656" y="0"/>
            <a:ext cx="6588125" cy="1330325"/>
          </a:xfrm>
          <a:prstGeom prst="rect">
            <a:avLst/>
          </a:prstGeom>
          <a:noFill/>
          <a:ln w="9525">
            <a:noFill/>
            <a:miter lim="800000"/>
            <a:headEnd/>
            <a:tailEnd/>
          </a:ln>
        </p:spPr>
      </p:pic>
      <p:sp>
        <p:nvSpPr>
          <p:cNvPr id="8" name="TextBox 7"/>
          <p:cNvSpPr txBox="1"/>
          <p:nvPr/>
        </p:nvSpPr>
        <p:spPr>
          <a:xfrm>
            <a:off x="1118469" y="1500187"/>
            <a:ext cx="7215187" cy="461665"/>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n-lt"/>
              </a:rPr>
              <a:t>The value of transform at (u, v) = (0, 0)</a:t>
            </a:r>
          </a:p>
        </p:txBody>
      </p:sp>
      <p:pic>
        <p:nvPicPr>
          <p:cNvPr id="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90094" y="2143125"/>
            <a:ext cx="4357687" cy="1262062"/>
          </a:xfrm>
          <a:prstGeom prst="rect">
            <a:avLst/>
          </a:prstGeom>
          <a:noFill/>
          <a:ln w="9525">
            <a:noFill/>
            <a:miter lim="800000"/>
            <a:headEnd/>
            <a:tailEnd/>
          </a:ln>
        </p:spPr>
      </p:pic>
      <p:sp>
        <p:nvSpPr>
          <p:cNvPr id="10" name="TextBox 9"/>
          <p:cNvSpPr txBox="1"/>
          <p:nvPr/>
        </p:nvSpPr>
        <p:spPr>
          <a:xfrm>
            <a:off x="689816" y="3571880"/>
            <a:ext cx="8001056" cy="1569660"/>
          </a:xfrm>
          <a:prstGeom prst="rect">
            <a:avLst/>
          </a:prstGeom>
          <a:noFill/>
          <a:effectLst>
            <a:glow rad="228600">
              <a:srgbClr val="002A00">
                <a:satMod val="175000"/>
                <a:alpha val="40000"/>
              </a:srgbClr>
            </a:glo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glow rad="101600">
                    <a:srgbClr val="7030A0">
                      <a:alpha val="60000"/>
                    </a:srgbClr>
                  </a:glow>
                </a:effectLst>
                <a:uLnTx/>
                <a:uFillTx/>
                <a:latin typeface="+mn-lt"/>
              </a:rPr>
              <a:t>Which is the average of f(x, 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n-lt"/>
              </a:rPr>
              <a:t>f(x, y) is an image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latin typeface="+mn-lt"/>
              </a:rPr>
              <a:t>The value of the Fourier transform at origin is equal to the average gray-level of the image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edg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257</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sp>
        <p:nvSpPr>
          <p:cNvPr id="11" name="Title 1"/>
          <p:cNvSpPr txBox="1">
            <a:spLocks/>
          </p:cNvSpPr>
          <p:nvPr/>
        </p:nvSpPr>
        <p:spPr bwMode="auto">
          <a:xfrm>
            <a:off x="1907704" y="428610"/>
            <a:ext cx="6821930" cy="9108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600" b="0" i="0" u="none" strike="noStrike" kern="0" cap="none" spc="0" normalizeH="0" baseline="0" noProof="0" dirty="0">
                <a:ln>
                  <a:noFill/>
                </a:ln>
                <a:solidFill>
                  <a:srgbClr val="000000"/>
                </a:solidFill>
                <a:effectLst/>
                <a:uLnTx/>
                <a:uFillTx/>
                <a:latin typeface="+mn-lt"/>
                <a:ea typeface="+mj-ea"/>
                <a:cs typeface="+mj-cs"/>
              </a:rPr>
              <a:t>What do we mean by </a:t>
            </a:r>
            <a:r>
              <a:rPr kumimoji="0" lang="en-IN" sz="3600" b="0" i="1" u="none" strike="noStrike" kern="0" cap="none" spc="0" normalizeH="0" baseline="0" noProof="0" dirty="0">
                <a:ln>
                  <a:noFill/>
                </a:ln>
                <a:solidFill>
                  <a:srgbClr val="000000"/>
                </a:solidFill>
                <a:effectLst>
                  <a:glow rad="101600">
                    <a:srgbClr val="C00000">
                      <a:alpha val="60000"/>
                    </a:srgbClr>
                  </a:glow>
                </a:effectLst>
                <a:uLnTx/>
                <a:uFillTx/>
                <a:latin typeface="+mn-lt"/>
                <a:ea typeface="+mj-ea"/>
                <a:cs typeface="+mj-cs"/>
              </a:rPr>
              <a:t>frequency</a:t>
            </a:r>
            <a:r>
              <a:rPr kumimoji="0" lang="en-IN" sz="3600" b="0" i="0" u="none" strike="noStrike" kern="0" cap="none" spc="0" normalizeH="0" baseline="0" noProof="0" dirty="0">
                <a:ln>
                  <a:noFill/>
                </a:ln>
                <a:solidFill>
                  <a:srgbClr val="000000"/>
                </a:solidFill>
                <a:effectLst/>
                <a:uLnTx/>
                <a:uFillTx/>
                <a:latin typeface="+mn-lt"/>
                <a:ea typeface="+mj-ea"/>
                <a:cs typeface="+mj-cs"/>
              </a:rPr>
              <a:t> in an image?</a:t>
            </a:r>
          </a:p>
        </p:txBody>
      </p:sp>
      <p:graphicFrame>
        <p:nvGraphicFramePr>
          <p:cNvPr id="12" name="Table 11"/>
          <p:cNvGraphicFramePr>
            <a:graphicFrameLocks noGrp="1"/>
          </p:cNvGraphicFramePr>
          <p:nvPr/>
        </p:nvGraphicFramePr>
        <p:xfrm>
          <a:off x="928662" y="2518172"/>
          <a:ext cx="2714644" cy="964414"/>
        </p:xfrm>
        <a:graphic>
          <a:graphicData uri="http://schemas.openxmlformats.org/drawingml/2006/table">
            <a:tbl>
              <a:tblPr firstRow="1" bandRow="1"/>
              <a:tblGrid>
                <a:gridCol w="2714644">
                  <a:extLst>
                    <a:ext uri="{9D8B030D-6E8A-4147-A177-3AD203B41FA5}">
                      <a16:colId xmlns:a16="http://schemas.microsoft.com/office/drawing/2014/main" val="20000"/>
                    </a:ext>
                  </a:extLst>
                </a:gridCol>
              </a:tblGrid>
              <a:tr h="482207">
                <a:tc>
                  <a:txBody>
                    <a:bodyPr/>
                    <a:lstStyle>
                      <a:defPPr>
                        <a:defRPr lang="en-US"/>
                      </a:defPPr>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endParaRPr lang="en-IN" sz="1400" dirty="0"/>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00"/>
                  </a:ext>
                </a:extLst>
              </a:tr>
              <a:tr h="482207">
                <a:tc>
                  <a:txBody>
                    <a:bodyPr/>
                    <a:lstStyle>
                      <a:defPPr>
                        <a:defRPr lang="en-US"/>
                      </a:defPPr>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endParaRPr lang="en-IN"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3399">
                        <a:tint val="40000"/>
                      </a:srgbClr>
                    </a:solidFill>
                  </a:tcPr>
                </a:tc>
                <a:extLst>
                  <a:ext uri="{0D108BD9-81ED-4DB2-BD59-A6C34878D82A}">
                    <a16:rowId xmlns:a16="http://schemas.microsoft.com/office/drawing/2014/main" val="10001"/>
                  </a:ext>
                </a:extLst>
              </a:tr>
            </a:tbl>
          </a:graphicData>
        </a:graphic>
      </p:graphicFrame>
      <p:grpSp>
        <p:nvGrpSpPr>
          <p:cNvPr id="4" name="Group 12"/>
          <p:cNvGrpSpPr/>
          <p:nvPr/>
        </p:nvGrpSpPr>
        <p:grpSpPr>
          <a:xfrm>
            <a:off x="3643306" y="2196701"/>
            <a:ext cx="4143404" cy="2308324"/>
            <a:chOff x="3643306" y="2928934"/>
            <a:chExt cx="4143404" cy="3077765"/>
          </a:xfrm>
        </p:grpSpPr>
        <p:sp>
          <p:nvSpPr>
            <p:cNvPr id="14" name="TextBox 13"/>
            <p:cNvSpPr txBox="1"/>
            <p:nvPr/>
          </p:nvSpPr>
          <p:spPr>
            <a:xfrm>
              <a:off x="4572000" y="2928934"/>
              <a:ext cx="3214710" cy="30777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srgbClr val="000000"/>
                  </a:solidFill>
                  <a:effectLst/>
                  <a:uLnTx/>
                  <a:uFillTx/>
                </a:rPr>
                <a:t>Low frequency region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srgbClr val="000000"/>
                  </a:solidFill>
                  <a:effectLst/>
                  <a:uLnTx/>
                  <a:uFillTx/>
                </a:rPr>
                <a:t>High frequency region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srgbClr val="000000"/>
                  </a:solidFill>
                  <a:effectLst/>
                  <a:uLnTx/>
                  <a:uFillTx/>
                </a:rPr>
                <a:t>Low frequency region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000000"/>
                </a:solidFill>
                <a:effectLst/>
                <a:uLnTx/>
                <a:uFillTx/>
              </a:endParaRPr>
            </a:p>
          </p:txBody>
        </p:sp>
        <p:cxnSp>
          <p:nvCxnSpPr>
            <p:cNvPr id="15" name="Straight Arrow Connector 14"/>
            <p:cNvCxnSpPr/>
            <p:nvPr/>
          </p:nvCxnSpPr>
          <p:spPr bwMode="auto">
            <a:xfrm rot="10800000" flipV="1">
              <a:off x="3643306" y="3143248"/>
              <a:ext cx="928694" cy="357190"/>
            </a:xfrm>
            <a:prstGeom prst="straightConnector1">
              <a:avLst/>
            </a:prstGeom>
            <a:solidFill>
              <a:srgbClr val="003399"/>
            </a:solidFill>
            <a:ln w="12700" cap="flat" cmpd="sng" algn="ctr">
              <a:solidFill>
                <a:srgbClr val="000000"/>
              </a:solidFill>
              <a:prstDash val="solid"/>
              <a:round/>
              <a:headEnd type="none" w="med" len="med"/>
              <a:tailEnd type="arrow"/>
            </a:ln>
            <a:effectLst/>
          </p:spPr>
        </p:cxnSp>
        <p:cxnSp>
          <p:nvCxnSpPr>
            <p:cNvPr id="16" name="Straight Arrow Connector 15"/>
            <p:cNvCxnSpPr/>
            <p:nvPr/>
          </p:nvCxnSpPr>
          <p:spPr bwMode="auto">
            <a:xfrm rot="10800000" flipV="1">
              <a:off x="3643306" y="3857628"/>
              <a:ext cx="928694" cy="71438"/>
            </a:xfrm>
            <a:prstGeom prst="straightConnector1">
              <a:avLst/>
            </a:prstGeom>
            <a:solidFill>
              <a:srgbClr val="003399"/>
            </a:solidFill>
            <a:ln w="12700" cap="flat" cmpd="sng" algn="ctr">
              <a:solidFill>
                <a:srgbClr val="000000"/>
              </a:solidFill>
              <a:prstDash val="solid"/>
              <a:round/>
              <a:headEnd type="none" w="med" len="med"/>
              <a:tailEnd type="arrow"/>
            </a:ln>
            <a:effectLst/>
          </p:spPr>
        </p:cxnSp>
        <p:cxnSp>
          <p:nvCxnSpPr>
            <p:cNvPr id="17" name="Straight Arrow Connector 16"/>
            <p:cNvCxnSpPr/>
            <p:nvPr/>
          </p:nvCxnSpPr>
          <p:spPr bwMode="auto">
            <a:xfrm rot="10800000">
              <a:off x="3643306" y="4500570"/>
              <a:ext cx="928694" cy="142876"/>
            </a:xfrm>
            <a:prstGeom prst="straightConnector1">
              <a:avLst/>
            </a:prstGeom>
            <a:solidFill>
              <a:srgbClr val="003399"/>
            </a:solidFill>
            <a:ln w="12700" cap="flat" cmpd="sng" algn="ctr">
              <a:solidFill>
                <a:srgbClr val="00000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258</a:t>
            </a:fld>
            <a:endParaRPr lang="en"/>
          </a:p>
        </p:txBody>
      </p:sp>
      <p:sp>
        <p:nvSpPr>
          <p:cNvPr id="8" name="Rectangle 2"/>
          <p:cNvSpPr txBox="1">
            <a:spLocks noChangeArrowheads="1"/>
          </p:cNvSpPr>
          <p:nvPr/>
        </p:nvSpPr>
        <p:spPr bwMode="auto">
          <a:xfrm>
            <a:off x="971600" y="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mn-lt"/>
                <a:ea typeface="+mj-ea"/>
                <a:cs typeface="+mj-cs"/>
              </a:rPr>
              <a:t>Why is FT Useful?</a:t>
            </a:r>
          </a:p>
        </p:txBody>
      </p:sp>
      <p:sp>
        <p:nvSpPr>
          <p:cNvPr id="9" name="Rectangle 3"/>
          <p:cNvSpPr txBox="1">
            <a:spLocks noChangeArrowheads="1"/>
          </p:cNvSpPr>
          <p:nvPr/>
        </p:nvSpPr>
        <p:spPr>
          <a:xfrm>
            <a:off x="2267744" y="1214446"/>
            <a:ext cx="6476256" cy="411480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a:ln>
                  <a:noFill/>
                </a:ln>
                <a:solidFill>
                  <a:srgbClr val="003300"/>
                </a:solidFill>
                <a:effectLst/>
                <a:uLnTx/>
                <a:uFillTx/>
                <a:latin typeface="+mn-lt"/>
                <a:ea typeface="+mn-ea"/>
                <a:cs typeface="+mn-cs"/>
              </a:rPr>
              <a:t>Remove undesirable frequencies from a signal.</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a:ln>
                <a:noFill/>
              </a:ln>
              <a:solidFill>
                <a:srgbClr val="0033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a:ln>
                  <a:noFill/>
                </a:ln>
                <a:solidFill>
                  <a:srgbClr val="003300"/>
                </a:solidFill>
                <a:effectLst/>
                <a:uLnTx/>
                <a:uFillTx/>
                <a:latin typeface="+mn-lt"/>
                <a:ea typeface="+mn-ea"/>
                <a:cs typeface="+mn-cs"/>
              </a:rPr>
              <a:t>Easier and faster to perform certain operations in the </a:t>
            </a:r>
            <a:r>
              <a:rPr kumimoji="0" lang="en-US" sz="2800" b="1" i="0" u="none" strike="noStrike" kern="0" cap="none" spc="0" normalizeH="0" baseline="0" noProof="0" dirty="0">
                <a:ln>
                  <a:noFill/>
                </a:ln>
                <a:solidFill>
                  <a:srgbClr val="003300"/>
                </a:solidFill>
                <a:effectLst/>
                <a:uLnTx/>
                <a:uFillTx/>
                <a:latin typeface="+mn-lt"/>
                <a:ea typeface="+mn-ea"/>
                <a:cs typeface="+mn-cs"/>
              </a:rPr>
              <a:t>frequency </a:t>
            </a:r>
            <a:r>
              <a:rPr kumimoji="0" lang="en-US" sz="2800" b="0" i="0" u="none" strike="noStrike" kern="0" cap="none" spc="0" normalizeH="0" baseline="0" noProof="0" dirty="0">
                <a:ln>
                  <a:noFill/>
                </a:ln>
                <a:solidFill>
                  <a:srgbClr val="003300"/>
                </a:solidFill>
                <a:effectLst/>
                <a:uLnTx/>
                <a:uFillTx/>
                <a:latin typeface="+mn-lt"/>
                <a:ea typeface="+mn-ea"/>
                <a:cs typeface="+mn-cs"/>
              </a:rPr>
              <a:t>domain than in the </a:t>
            </a:r>
            <a:r>
              <a:rPr kumimoji="0" lang="en-US" sz="2800" b="1" i="0" u="none" strike="noStrike" kern="0" cap="none" spc="0" normalizeH="0" baseline="0" noProof="0" dirty="0">
                <a:ln>
                  <a:noFill/>
                </a:ln>
                <a:solidFill>
                  <a:srgbClr val="003300"/>
                </a:solidFill>
                <a:effectLst/>
                <a:uLnTx/>
                <a:uFillTx/>
                <a:latin typeface="+mn-lt"/>
                <a:ea typeface="+mn-ea"/>
                <a:cs typeface="+mn-cs"/>
              </a:rPr>
              <a:t>spatial </a:t>
            </a:r>
            <a:r>
              <a:rPr kumimoji="0" lang="en-US" sz="2800" b="0" i="0" u="none" strike="noStrike" kern="0" cap="none" spc="0" normalizeH="0" baseline="0" noProof="0" dirty="0">
                <a:ln>
                  <a:noFill/>
                </a:ln>
                <a:solidFill>
                  <a:srgbClr val="003300"/>
                </a:solidFill>
                <a:effectLst/>
                <a:uLnTx/>
                <a:uFillTx/>
                <a:latin typeface="+mn-lt"/>
                <a:ea typeface="+mn-ea"/>
                <a:cs typeface="+mn-cs"/>
              </a:rPr>
              <a:t>domain.</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defRPr/>
            </a:pPr>
            <a:fld id="{832045BF-274E-48B6-95EE-5A7D0F1802F2}" type="slidenum">
              <a:rPr lang="en-GB" smtClean="0"/>
              <a:pPr>
                <a:defRPr/>
              </a:pPr>
              <a:t>259</a:t>
            </a:fld>
            <a:endParaRPr lang="en-GB"/>
          </a:p>
        </p:txBody>
      </p:sp>
      <p:sp>
        <p:nvSpPr>
          <p:cNvPr id="2" name="Date Placeholder 1"/>
          <p:cNvSpPr>
            <a:spLocks noGrp="1"/>
          </p:cNvSpPr>
          <p:nvPr>
            <p:ph type="dt" sz="half" idx="4294967295"/>
          </p:nvPr>
        </p:nvSpPr>
        <p:spPr>
          <a:xfrm>
            <a:off x="0" y="4608513"/>
            <a:ext cx="1214438" cy="357187"/>
          </a:xfrm>
          <a:prstGeom prst="rect">
            <a:avLst/>
          </a:prstGeom>
        </p:spPr>
        <p:txBody>
          <a:bodyPr/>
          <a:lstStyle/>
          <a:p>
            <a:pPr>
              <a:defRPr/>
            </a:pPr>
            <a:r>
              <a:rPr lang="en-US"/>
              <a:t>Sept 24, 2013</a:t>
            </a:r>
            <a:endParaRPr lang="en-GB"/>
          </a:p>
        </p:txBody>
      </p:sp>
      <p:sp>
        <p:nvSpPr>
          <p:cNvPr id="4" name="Rectangle 2"/>
          <p:cNvSpPr txBox="1">
            <a:spLocks noChangeArrowheads="1"/>
          </p:cNvSpPr>
          <p:nvPr/>
        </p:nvSpPr>
        <p:spPr>
          <a:xfrm>
            <a:off x="827584" y="0"/>
            <a:ext cx="7772400" cy="85725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n-lt"/>
                <a:ea typeface="+mj-ea"/>
                <a:cs typeface="+mj-cs"/>
              </a:rPr>
              <a:t>Example: </a:t>
            </a:r>
            <a:br>
              <a:rPr kumimoji="0" lang="en-US" sz="2800" b="0" i="0" u="none" strike="noStrike" kern="0" cap="none" spc="0" normalizeH="0" baseline="0" noProof="0" dirty="0">
                <a:ln>
                  <a:noFill/>
                </a:ln>
                <a:solidFill>
                  <a:schemeClr val="tx1"/>
                </a:solidFill>
                <a:effectLst/>
                <a:uLnTx/>
                <a:uFillTx/>
                <a:latin typeface="+mn-lt"/>
                <a:ea typeface="+mj-ea"/>
                <a:cs typeface="+mj-cs"/>
              </a:rPr>
            </a:br>
            <a:r>
              <a:rPr kumimoji="0" lang="en-US" sz="2800" b="0" i="0" u="none" strike="noStrike" kern="0" cap="none" spc="0" normalizeH="0" baseline="0" noProof="0" dirty="0">
                <a:ln>
                  <a:noFill/>
                </a:ln>
                <a:solidFill>
                  <a:schemeClr val="tx1"/>
                </a:solidFill>
                <a:effectLst/>
                <a:uLnTx/>
                <a:uFillTx/>
                <a:latin typeface="+mn-lt"/>
                <a:ea typeface="+mj-ea"/>
                <a:cs typeface="+mj-cs"/>
              </a:rPr>
              <a:t>Removing undesirable frequencies</a:t>
            </a:r>
          </a:p>
        </p:txBody>
      </p:sp>
      <p:pic>
        <p:nvPicPr>
          <p:cNvPr id="5" name="Picture 4"/>
          <p:cNvPicPr>
            <a:picLocks noChangeAspect="1" noChangeArrowheads="1"/>
          </p:cNvPicPr>
          <p:nvPr/>
        </p:nvPicPr>
        <p:blipFill>
          <a:blip r:embed="rId3" cstate="print"/>
          <a:srcRect/>
          <a:stretch>
            <a:fillRect/>
          </a:stretch>
        </p:blipFill>
        <p:spPr>
          <a:xfrm>
            <a:off x="2928926" y="1217295"/>
            <a:ext cx="5962954" cy="1706880"/>
          </a:xfrm>
          <a:prstGeom prst="rect">
            <a:avLst/>
          </a:prstGeom>
          <a:noFill/>
          <a:ln/>
        </p:spPr>
      </p:pic>
      <p:pic>
        <p:nvPicPr>
          <p:cNvPr id="6" name="Picture 5"/>
          <p:cNvPicPr>
            <a:picLocks noChangeAspect="1" noChangeArrowheads="1"/>
          </p:cNvPicPr>
          <p:nvPr/>
        </p:nvPicPr>
        <p:blipFill>
          <a:blip r:embed="rId4" cstate="print"/>
          <a:srcRect/>
          <a:stretch>
            <a:fillRect/>
          </a:stretch>
        </p:blipFill>
        <p:spPr bwMode="auto">
          <a:xfrm>
            <a:off x="2928926" y="3107535"/>
            <a:ext cx="6000792" cy="1672824"/>
          </a:xfrm>
          <a:prstGeom prst="rect">
            <a:avLst/>
          </a:prstGeom>
          <a:noFill/>
          <a:ln w="12700" cap="sq">
            <a:noFill/>
            <a:miter lim="800000"/>
            <a:headEnd type="none" w="sm" len="sm"/>
            <a:tailEnd type="none" w="sm" len="sm"/>
          </a:ln>
          <a:effectLst/>
        </p:spPr>
      </p:pic>
      <p:sp>
        <p:nvSpPr>
          <p:cNvPr id="7" name="Text Box 10"/>
          <p:cNvSpPr txBox="1">
            <a:spLocks noChangeArrowheads="1"/>
          </p:cNvSpPr>
          <p:nvPr/>
        </p:nvSpPr>
        <p:spPr bwMode="auto">
          <a:xfrm>
            <a:off x="0" y="1131590"/>
            <a:ext cx="2786050" cy="2677656"/>
          </a:xfrm>
          <a:prstGeom prst="rect">
            <a:avLst/>
          </a:prstGeom>
          <a:noFill/>
          <a:ln w="12700" cap="sq">
            <a:noFill/>
            <a:miter lim="800000"/>
            <a:headEnd type="none" w="sm" len="sm"/>
            <a:tailEnd type="none" w="sm" len="sm"/>
          </a:ln>
          <a:effectLst/>
        </p:spPr>
        <p:txBody>
          <a:bodyPr wrap="square">
            <a:spAutoFit/>
          </a:bodyPr>
          <a:lstStyle/>
          <a:p>
            <a:pPr algn="ctr"/>
            <a:r>
              <a:rPr lang="en-US" sz="2400" dirty="0">
                <a:solidFill>
                  <a:srgbClr val="C00000"/>
                </a:solidFill>
                <a:latin typeface="+mn-lt"/>
              </a:rPr>
              <a:t>To remove certain</a:t>
            </a:r>
          </a:p>
          <a:p>
            <a:pPr algn="ctr"/>
            <a:r>
              <a:rPr lang="en-US" sz="2400" dirty="0">
                <a:solidFill>
                  <a:srgbClr val="C00000"/>
                </a:solidFill>
                <a:latin typeface="+mn-lt"/>
              </a:rPr>
              <a:t>frequencies, set their</a:t>
            </a:r>
          </a:p>
          <a:p>
            <a:pPr algn="ctr"/>
            <a:r>
              <a:rPr lang="en-US" sz="2400" dirty="0">
                <a:solidFill>
                  <a:srgbClr val="C00000"/>
                </a:solidFill>
                <a:latin typeface="+mn-lt"/>
              </a:rPr>
              <a:t>corresponding F(u)</a:t>
            </a:r>
          </a:p>
          <a:p>
            <a:pPr algn="ctr"/>
            <a:r>
              <a:rPr lang="en-US" sz="2400" dirty="0">
                <a:solidFill>
                  <a:srgbClr val="C00000"/>
                </a:solidFill>
                <a:latin typeface="+mn-lt"/>
              </a:rPr>
              <a:t>coefficients to zero!</a:t>
            </a:r>
          </a:p>
        </p:txBody>
      </p:sp>
      <p:sp>
        <p:nvSpPr>
          <p:cNvPr id="8" name="Text Box 6"/>
          <p:cNvSpPr txBox="1">
            <a:spLocks noChangeArrowheads="1"/>
          </p:cNvSpPr>
          <p:nvPr/>
        </p:nvSpPr>
        <p:spPr bwMode="auto">
          <a:xfrm>
            <a:off x="4357687" y="3107535"/>
            <a:ext cx="1342034" cy="707886"/>
          </a:xfrm>
          <a:prstGeom prst="rect">
            <a:avLst/>
          </a:prstGeom>
          <a:noFill/>
          <a:ln w="12700" cap="sq">
            <a:noFill/>
            <a:miter lim="800000"/>
            <a:headEnd type="none" w="sm" len="sm"/>
            <a:tailEnd type="none" w="sm" len="sm"/>
          </a:ln>
          <a:effectLst/>
        </p:spPr>
        <p:txBody>
          <a:bodyPr wrap="none">
            <a:spAutoFit/>
          </a:bodyPr>
          <a:lstStyle/>
          <a:p>
            <a:r>
              <a:rPr lang="en-US" sz="2000" dirty="0">
                <a:solidFill>
                  <a:schemeClr val="tx1"/>
                </a:solidFill>
                <a:latin typeface="Arial Narrow" pitchFamily="34" charset="0"/>
              </a:rPr>
              <a:t>remove high</a:t>
            </a:r>
          </a:p>
          <a:p>
            <a:r>
              <a:rPr lang="en-US" sz="2000" dirty="0">
                <a:solidFill>
                  <a:schemeClr val="tx1"/>
                </a:solidFill>
                <a:latin typeface="Arial Narrow" pitchFamily="34" charset="0"/>
              </a:rPr>
              <a:t>frequencies</a:t>
            </a:r>
          </a:p>
        </p:txBody>
      </p:sp>
      <p:sp>
        <p:nvSpPr>
          <p:cNvPr id="9" name="Text Box 7"/>
          <p:cNvSpPr txBox="1">
            <a:spLocks noChangeArrowheads="1"/>
          </p:cNvSpPr>
          <p:nvPr/>
        </p:nvSpPr>
        <p:spPr bwMode="auto">
          <a:xfrm>
            <a:off x="7431824" y="3107535"/>
            <a:ext cx="1460656" cy="707886"/>
          </a:xfrm>
          <a:prstGeom prst="rect">
            <a:avLst/>
          </a:prstGeom>
          <a:noFill/>
          <a:ln w="12700" cap="sq">
            <a:noFill/>
            <a:miter lim="800000"/>
            <a:headEnd type="none" w="sm" len="sm"/>
            <a:tailEnd type="none" w="sm" len="sm"/>
          </a:ln>
          <a:effectLst/>
        </p:spPr>
        <p:txBody>
          <a:bodyPr wrap="none">
            <a:spAutoFit/>
          </a:bodyPr>
          <a:lstStyle/>
          <a:p>
            <a:r>
              <a:rPr lang="en-US" sz="2000" dirty="0">
                <a:solidFill>
                  <a:schemeClr val="tx1"/>
                </a:solidFill>
                <a:latin typeface="Arial Narrow" pitchFamily="34" charset="0"/>
              </a:rPr>
              <a:t>reconstructed</a:t>
            </a:r>
          </a:p>
          <a:p>
            <a:r>
              <a:rPr lang="en-US" sz="2000" dirty="0">
                <a:solidFill>
                  <a:schemeClr val="tx1"/>
                </a:solidFill>
                <a:latin typeface="Arial Narrow" pitchFamily="34" charset="0"/>
              </a:rPr>
              <a:t>signal</a:t>
            </a:r>
          </a:p>
        </p:txBody>
      </p:sp>
      <p:sp>
        <p:nvSpPr>
          <p:cNvPr id="10" name="Text Box 8"/>
          <p:cNvSpPr txBox="1">
            <a:spLocks noChangeArrowheads="1"/>
          </p:cNvSpPr>
          <p:nvPr/>
        </p:nvSpPr>
        <p:spPr bwMode="auto">
          <a:xfrm>
            <a:off x="7429520" y="1393023"/>
            <a:ext cx="1273105" cy="400110"/>
          </a:xfrm>
          <a:prstGeom prst="rect">
            <a:avLst/>
          </a:prstGeom>
          <a:noFill/>
          <a:ln w="12700" cap="sq">
            <a:noFill/>
            <a:miter lim="800000"/>
            <a:headEnd type="none" w="sm" len="sm"/>
            <a:tailEnd type="none" w="sm" len="sm"/>
          </a:ln>
          <a:effectLst/>
        </p:spPr>
        <p:txBody>
          <a:bodyPr wrap="none">
            <a:spAutoFit/>
          </a:bodyPr>
          <a:lstStyle/>
          <a:p>
            <a:r>
              <a:rPr lang="en-US" sz="2000" dirty="0">
                <a:solidFill>
                  <a:schemeClr val="tx1"/>
                </a:solidFill>
                <a:latin typeface="Arial Narrow" pitchFamily="34" charset="0"/>
              </a:rPr>
              <a:t>frequencies</a:t>
            </a:r>
          </a:p>
        </p:txBody>
      </p:sp>
      <p:sp>
        <p:nvSpPr>
          <p:cNvPr id="11" name="Text Box 9"/>
          <p:cNvSpPr txBox="1">
            <a:spLocks noChangeArrowheads="1"/>
          </p:cNvSpPr>
          <p:nvPr/>
        </p:nvSpPr>
        <p:spPr bwMode="auto">
          <a:xfrm>
            <a:off x="4500562" y="1339444"/>
            <a:ext cx="1284326" cy="400110"/>
          </a:xfrm>
          <a:prstGeom prst="rect">
            <a:avLst/>
          </a:prstGeom>
          <a:noFill/>
          <a:ln w="12700" cap="sq">
            <a:noFill/>
            <a:miter lim="800000"/>
            <a:headEnd type="none" w="sm" len="sm"/>
            <a:tailEnd type="none" w="sm" len="sm"/>
          </a:ln>
          <a:effectLst/>
        </p:spPr>
        <p:txBody>
          <a:bodyPr wrap="none">
            <a:spAutoFit/>
          </a:bodyPr>
          <a:lstStyle/>
          <a:p>
            <a:r>
              <a:rPr lang="en-US" sz="2000" dirty="0">
                <a:solidFill>
                  <a:schemeClr val="tx1"/>
                </a:solidFill>
                <a:latin typeface="Arial Narrow" pitchFamily="34" charset="0"/>
              </a:rPr>
              <a:t>noisy signal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sp>
        <p:nvSpPr>
          <p:cNvPr id="6" name="Rectangle 6"/>
          <p:cNvSpPr>
            <a:spLocks noChangeArrowheads="1"/>
          </p:cNvSpPr>
          <p:nvPr/>
        </p:nvSpPr>
        <p:spPr bwMode="auto">
          <a:xfrm>
            <a:off x="3834407" y="195486"/>
            <a:ext cx="5309593" cy="4948014"/>
          </a:xfrm>
          <a:prstGeom prst="rect">
            <a:avLst/>
          </a:prstGeom>
          <a:noFill/>
          <a:ln w="9525">
            <a:noFill/>
            <a:miter lim="800000"/>
            <a:headEnd/>
            <a:tailEnd/>
          </a:ln>
        </p:spPr>
        <p:txBody>
          <a:bodyPr/>
          <a:lstStyle/>
          <a:p>
            <a:pPr marL="342900" indent="-342900" eaLnBrk="1" hangingPunct="1">
              <a:spcAft>
                <a:spcPts val="1200"/>
              </a:spcAft>
              <a:buFontTx/>
              <a:buChar char="•"/>
            </a:pPr>
            <a:r>
              <a:rPr lang="en-US" sz="2400" dirty="0">
                <a:latin typeface="+mn-lt"/>
              </a:rPr>
              <a:t>The range of focal lengths is approximately 14 mm to 17 mm, the latter taking place when the eye is relaxed and focused at distances greater than about 3 m</a:t>
            </a:r>
          </a:p>
          <a:p>
            <a:pPr marL="342900" indent="-342900" eaLnBrk="1" hangingPunct="1">
              <a:spcAft>
                <a:spcPts val="1200"/>
              </a:spcAft>
              <a:buFontTx/>
              <a:buChar char="•"/>
            </a:pPr>
            <a:r>
              <a:rPr lang="en-US" sz="2400" dirty="0">
                <a:solidFill>
                  <a:srgbClr val="0070C0"/>
                </a:solidFill>
                <a:latin typeface="+mn-lt"/>
              </a:rPr>
              <a:t>Retinal image is reflected primarily in the fovea. Perception takes place by relative excitation of light receptors</a:t>
            </a:r>
          </a:p>
          <a:p>
            <a:pPr marL="342900" indent="-342900" eaLnBrk="1" hangingPunct="1">
              <a:spcAft>
                <a:spcPts val="1200"/>
              </a:spcAft>
              <a:buFontTx/>
              <a:buChar char="•"/>
            </a:pPr>
            <a:r>
              <a:rPr lang="en-US" sz="2400" dirty="0">
                <a:latin typeface="+mn-lt"/>
              </a:rPr>
              <a:t>Receptors transform radiant energy into electrical impulses which are decoded by the brain</a:t>
            </a:r>
          </a:p>
          <a:p>
            <a:pPr marL="342900" indent="-342900" eaLnBrk="1" hangingPunct="1">
              <a:spcAft>
                <a:spcPts val="1200"/>
              </a:spcAft>
              <a:buFontTx/>
              <a:buChar char="•"/>
            </a:pPr>
            <a:endParaRPr lang="en-US" sz="2400" dirty="0">
              <a:latin typeface="+mn-lt"/>
            </a:endParaRPr>
          </a:p>
        </p:txBody>
      </p:sp>
      <p:sp>
        <p:nvSpPr>
          <p:cNvPr id="8" name="Title 7"/>
          <p:cNvSpPr>
            <a:spLocks noGrp="1"/>
          </p:cNvSpPr>
          <p:nvPr>
            <p:ph type="title" idx="4294967295"/>
          </p:nvPr>
        </p:nvSpPr>
        <p:spPr>
          <a:xfrm>
            <a:off x="1187624" y="1347614"/>
            <a:ext cx="2376264" cy="2304256"/>
          </a:xfrm>
        </p:spPr>
        <p:txBody>
          <a:bodyPr anchor="t" anchorCtr="0"/>
          <a:lstStyle/>
          <a:p>
            <a:pPr algn="ctr"/>
            <a:r>
              <a:rPr lang="en-IN" sz="3600" dirty="0">
                <a:solidFill>
                  <a:schemeClr val="tx1"/>
                </a:solidFill>
                <a:latin typeface="+mn-lt"/>
              </a:rPr>
              <a:t>Image formation in the </a:t>
            </a:r>
            <a:br>
              <a:rPr lang="en-IN" sz="3600" dirty="0">
                <a:solidFill>
                  <a:schemeClr val="tx1"/>
                </a:solidFill>
                <a:latin typeface="+mn-lt"/>
              </a:rPr>
            </a:br>
            <a:r>
              <a:rPr lang="en-IN" sz="3600" dirty="0">
                <a:solidFill>
                  <a:schemeClr val="tx1"/>
                </a:solidFill>
                <a:latin typeface="+mn-lt"/>
              </a:rPr>
              <a:t>Eye</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260</a:t>
            </a:fld>
            <a:endParaRPr lang="en" dirty="0"/>
          </a:p>
        </p:txBody>
      </p:sp>
      <p:sp>
        <p:nvSpPr>
          <p:cNvPr id="6" name="Title 4"/>
          <p:cNvSpPr txBox="1">
            <a:spLocks/>
          </p:cNvSpPr>
          <p:nvPr/>
        </p:nvSpPr>
        <p:spPr bwMode="auto">
          <a:xfrm>
            <a:off x="755576" y="1131590"/>
            <a:ext cx="3600666" cy="25545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4000" i="0" u="none" strike="noStrike" kern="0" normalizeH="0" baseline="0" noProof="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n-lt"/>
                <a:ea typeface="+mj-ea"/>
                <a:cs typeface="+mj-cs"/>
              </a:rPr>
              <a:t>Filtering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4000" i="0" u="none" strike="noStrike" kern="0" normalizeH="0" baseline="0" noProof="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n-lt"/>
                <a:ea typeface="+mj-ea"/>
                <a:cs typeface="+mj-cs"/>
              </a:rPr>
              <a:t>In</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4000" i="0" u="none" strike="noStrike" kern="0" normalizeH="0" baseline="0" noProof="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n-lt"/>
                <a:ea typeface="+mj-ea"/>
                <a:cs typeface="+mj-cs"/>
              </a:rPr>
              <a:t>Frequency Domain</a:t>
            </a:r>
            <a:endParaRPr kumimoji="0" lang="en-US" sz="40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n-lt"/>
              <a:ea typeface="+mj-ea"/>
              <a:cs typeface="+mj-cs"/>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261</a:t>
            </a:fld>
            <a:endParaRPr lang="en" dirty="0"/>
          </a:p>
        </p:txBody>
      </p:sp>
      <p:sp>
        <p:nvSpPr>
          <p:cNvPr id="15" name="Horizontal Scroll 1"/>
          <p:cNvSpPr>
            <a:spLocks noChangeArrowheads="1"/>
          </p:cNvSpPr>
          <p:nvPr/>
        </p:nvSpPr>
        <p:spPr bwMode="auto">
          <a:xfrm>
            <a:off x="395536" y="0"/>
            <a:ext cx="8429625" cy="987574"/>
          </a:xfrm>
          <a:prstGeom prst="horizontalScroll">
            <a:avLst>
              <a:gd name="adj" fmla="val 12500"/>
            </a:avLst>
          </a:prstGeom>
          <a:solidFill>
            <a:srgbClr val="003300"/>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mn-lt"/>
                <a:ea typeface="+mn-ea"/>
                <a:cs typeface="+mn-cs"/>
              </a:rPr>
              <a:t>Steps for Filtering in Frequency Domain </a:t>
            </a:r>
          </a:p>
        </p:txBody>
      </p:sp>
      <p:sp>
        <p:nvSpPr>
          <p:cNvPr id="16" name="TextBox 15"/>
          <p:cNvSpPr txBox="1"/>
          <p:nvPr/>
        </p:nvSpPr>
        <p:spPr>
          <a:xfrm>
            <a:off x="611560" y="1131590"/>
            <a:ext cx="8143932" cy="1384995"/>
          </a:xfrm>
          <a:prstGeom prst="rect">
            <a:avLst/>
          </a:prstGeom>
          <a:noFill/>
        </p:spPr>
        <p:txBody>
          <a:bodyPr>
            <a:spAutoFit/>
          </a:bodyPr>
          <a:lstStyle/>
          <a:p>
            <a:pPr marL="900113" marR="0" lvl="0" indent="-900113" defTabSz="914400" eaLnBrk="1" fontAlgn="auto" latinLnBrk="0" hangingPunct="1">
              <a:lnSpc>
                <a:spcPct val="1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1.</a:t>
            </a:r>
            <a:r>
              <a:rPr kumimoji="0" lang="en-GB" sz="2800" b="0" i="0"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Multiply the </a:t>
            </a:r>
            <a:r>
              <a:rPr kumimoji="0" lang="en-GB" sz="2800" b="0" i="0" u="none" strike="noStrike" kern="0" cap="none" spc="0" normalizeH="0" baseline="0" noProof="0" dirty="0" err="1">
                <a:ln>
                  <a:noFill/>
                </a:ln>
                <a:solidFill>
                  <a:srgbClr val="000000"/>
                </a:solidFill>
                <a:effectLst>
                  <a:glow rad="101600">
                    <a:srgbClr val="FFFF00">
                      <a:alpha val="60000"/>
                    </a:srgbClr>
                  </a:glow>
                </a:effectLst>
                <a:uLnTx/>
                <a:uFillTx/>
                <a:latin typeface="+mn-lt"/>
              </a:rPr>
              <a:t>i</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/p image by (-1)</a:t>
            </a:r>
            <a:r>
              <a:rPr kumimoji="0" lang="en-GB" sz="2800" b="0" i="0" u="none" strike="noStrike" kern="0" cap="none" spc="0" normalizeH="0" baseline="30000" noProof="0" dirty="0" err="1">
                <a:ln>
                  <a:noFill/>
                </a:ln>
                <a:solidFill>
                  <a:srgbClr val="000000"/>
                </a:solidFill>
                <a:effectLst>
                  <a:glow rad="101600">
                    <a:srgbClr val="FFFF00">
                      <a:alpha val="60000"/>
                    </a:srgbClr>
                  </a:glow>
                </a:effectLst>
                <a:uLnTx/>
                <a:uFillTx/>
                <a:latin typeface="+mn-lt"/>
              </a:rPr>
              <a:t>x+y</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 to centre the transform</a:t>
            </a:r>
          </a:p>
          <a:p>
            <a:pPr marL="900113" marR="0" lvl="0" indent="-900113" defTabSz="914400" eaLnBrk="1" fontAlgn="auto" latinLnBrk="0" hangingPunct="1">
              <a:lnSpc>
                <a:spcPct val="100000"/>
              </a:lnSpc>
              <a:spcBef>
                <a:spcPts val="0"/>
              </a:spcBef>
              <a:spcAft>
                <a:spcPts val="0"/>
              </a:spcAft>
              <a:buClrTx/>
              <a:buSzTx/>
              <a:buFontTx/>
              <a:buNone/>
              <a:tabLst/>
              <a:defRPr/>
            </a:pPr>
            <a:endParaRPr kumimoji="0" lang="en-GB" sz="2800" b="0" i="0" u="none" strike="noStrike" kern="0" cap="none" spc="0" normalizeH="0" baseline="0" noProof="0" dirty="0">
              <a:ln>
                <a:noFill/>
              </a:ln>
              <a:solidFill>
                <a:srgbClr val="000000"/>
              </a:solidFill>
              <a:effectLst/>
              <a:uLnTx/>
              <a:uFillTx/>
              <a:latin typeface="+mn-lt"/>
            </a:endParaRPr>
          </a:p>
        </p:txBody>
      </p:sp>
      <p:grpSp>
        <p:nvGrpSpPr>
          <p:cNvPr id="17" name="Group 15"/>
          <p:cNvGrpSpPr>
            <a:grpSpLocks/>
          </p:cNvGrpSpPr>
          <p:nvPr/>
        </p:nvGrpSpPr>
        <p:grpSpPr bwMode="auto">
          <a:xfrm>
            <a:off x="1403648" y="2355726"/>
            <a:ext cx="6858000" cy="2176462"/>
            <a:chOff x="1285852" y="3643314"/>
            <a:chExt cx="6858048" cy="2176177"/>
          </a:xfrm>
        </p:grpSpPr>
        <p:sp>
          <p:nvSpPr>
            <p:cNvPr id="18" name="TextBox 9"/>
            <p:cNvSpPr txBox="1">
              <a:spLocks noChangeArrowheads="1"/>
            </p:cNvSpPr>
            <p:nvPr/>
          </p:nvSpPr>
          <p:spPr bwMode="auto">
            <a:xfrm>
              <a:off x="1357290" y="5357826"/>
              <a:ext cx="6786610" cy="461665"/>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a:ln>
                    <a:noFill/>
                  </a:ln>
                  <a:solidFill>
                    <a:sysClr val="windowText" lastClr="000000"/>
                  </a:solidFill>
                  <a:effectLst/>
                  <a:uLnTx/>
                  <a:uFillTx/>
                  <a:latin typeface="+mn-lt"/>
                </a:rPr>
                <a:t>denotes the Fourier transform of the argument</a:t>
              </a:r>
            </a:p>
          </p:txBody>
        </p:sp>
        <p:grpSp>
          <p:nvGrpSpPr>
            <p:cNvPr id="19" name="Group 12"/>
            <p:cNvGrpSpPr>
              <a:grpSpLocks/>
            </p:cNvGrpSpPr>
            <p:nvPr/>
          </p:nvGrpSpPr>
          <p:grpSpPr bwMode="auto">
            <a:xfrm>
              <a:off x="1285852" y="3643314"/>
              <a:ext cx="6858048" cy="1214278"/>
              <a:chOff x="1357290" y="3643314"/>
              <a:chExt cx="6858048" cy="1214278"/>
            </a:xfrm>
          </p:grpSpPr>
          <p:grpSp>
            <p:nvGrpSpPr>
              <p:cNvPr id="21" name="Group 8"/>
              <p:cNvGrpSpPr>
                <a:grpSpLocks/>
              </p:cNvGrpSpPr>
              <p:nvPr/>
            </p:nvGrpSpPr>
            <p:grpSpPr bwMode="auto">
              <a:xfrm>
                <a:off x="1357290" y="3643314"/>
                <a:ext cx="6858048" cy="1214278"/>
                <a:chOff x="1357290" y="4000504"/>
                <a:chExt cx="6858048" cy="1214278"/>
              </a:xfrm>
            </p:grpSpPr>
            <p:sp>
              <p:nvSpPr>
                <p:cNvPr id="23" name="Rectangle 7"/>
                <p:cNvSpPr/>
                <p:nvPr/>
              </p:nvSpPr>
              <p:spPr bwMode="auto">
                <a:xfrm>
                  <a:off x="1357290" y="4000504"/>
                  <a:ext cx="6858048" cy="1214278"/>
                </a:xfrm>
                <a:prstGeom prst="rect">
                  <a:avLst/>
                </a:prstGeom>
                <a:gradFill rotWithShape="1">
                  <a:gsLst>
                    <a:gs pos="0">
                      <a:srgbClr val="002A00">
                        <a:tint val="50000"/>
                        <a:satMod val="300000"/>
                      </a:srgbClr>
                    </a:gs>
                    <a:gs pos="35000">
                      <a:srgbClr val="002A00">
                        <a:tint val="37000"/>
                        <a:satMod val="300000"/>
                      </a:srgbClr>
                    </a:gs>
                    <a:gs pos="100000">
                      <a:srgbClr val="002A00">
                        <a:tint val="15000"/>
                        <a:satMod val="350000"/>
                      </a:srgbClr>
                    </a:gs>
                  </a:gsLst>
                  <a:lin ang="16200000" scaled="1"/>
                </a:gradFill>
                <a:ln w="9525" cap="flat" cmpd="sng" algn="ctr">
                  <a:solidFill>
                    <a:srgbClr val="002A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3300"/>
                    </a:solidFill>
                    <a:effectLst/>
                    <a:uLnTx/>
                    <a:uFillTx/>
                    <a:latin typeface="+mn-lt"/>
                    <a:ea typeface="+mn-ea"/>
                    <a:cs typeface="+mn-cs"/>
                  </a:endParaRPr>
                </a:p>
              </p:txBody>
            </p:sp>
            <p:sp>
              <p:nvSpPr>
                <p:cNvPr id="24" name="Rectangle 23"/>
                <p:cNvSpPr>
                  <a:spLocks noChangeArrowheads="1"/>
                </p:cNvSpPr>
                <p:nvPr/>
              </p:nvSpPr>
              <p:spPr bwMode="auto">
                <a:xfrm>
                  <a:off x="1357290" y="4216500"/>
                  <a:ext cx="538166" cy="707793"/>
                </a:xfrm>
                <a:prstGeom prst="rect">
                  <a:avLst/>
                </a:prstGeom>
                <a:noFill/>
                <a:ln w="9525">
                  <a:no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1" i="0" u="none" strike="noStrike" kern="0" cap="none" spc="0" normalizeH="0" baseline="0" noProof="0" dirty="0">
                      <a:ln>
                        <a:noFill/>
                      </a:ln>
                      <a:solidFill>
                        <a:srgbClr val="002A00">
                          <a:lumMod val="10000"/>
                        </a:srgbClr>
                      </a:solidFill>
                      <a:effectLst/>
                      <a:uLnTx/>
                      <a:uFillTx/>
                      <a:latin typeface="Edwardian Script ITC" pitchFamily="66" charset="0"/>
                      <a:ea typeface="Times New Roman" pitchFamily="18" charset="0"/>
                      <a:cs typeface="Times New Roman" pitchFamily="18" charset="0"/>
                    </a:rPr>
                    <a:t>F</a:t>
                  </a:r>
                  <a:endParaRPr kumimoji="0" lang="en-GB" sz="3200" b="1" i="0" u="none" strike="noStrike" kern="0" cap="none" spc="0" normalizeH="0" baseline="0" noProof="0" dirty="0">
                    <a:ln>
                      <a:noFill/>
                    </a:ln>
                    <a:solidFill>
                      <a:srgbClr val="002A00">
                        <a:lumMod val="10000"/>
                      </a:srgbClr>
                    </a:solidFill>
                    <a:effectLst/>
                    <a:uLnTx/>
                    <a:uFillTx/>
                    <a:latin typeface="Edwardian Script ITC" pitchFamily="66" charset="0"/>
                  </a:endParaRPr>
                </a:p>
              </p:txBody>
            </p:sp>
          </p:grpSp>
          <p:pic>
            <p:nvPicPr>
              <p:cNvPr id="22"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57356" y="3714752"/>
                <a:ext cx="6259639" cy="928694"/>
              </a:xfrm>
              <a:prstGeom prst="rect">
                <a:avLst/>
              </a:prstGeom>
              <a:noFill/>
              <a:ln w="9525">
                <a:noFill/>
                <a:miter lim="800000"/>
                <a:headEnd/>
                <a:tailEnd/>
              </a:ln>
            </p:spPr>
          </p:pic>
        </p:grpSp>
        <p:cxnSp>
          <p:nvCxnSpPr>
            <p:cNvPr id="20" name="Straight Arrow Connector 19"/>
            <p:cNvCxnSpPr/>
            <p:nvPr/>
          </p:nvCxnSpPr>
          <p:spPr bwMode="auto">
            <a:xfrm rot="16200000" flipV="1">
              <a:off x="1285921" y="4857582"/>
              <a:ext cx="999994" cy="142876"/>
            </a:xfrm>
            <a:prstGeom prst="straightConnector1">
              <a:avLst/>
            </a:prstGeom>
            <a:noFill/>
            <a:ln w="38100" cap="flat" cmpd="sng" algn="ctr">
              <a:solidFill>
                <a:srgbClr val="A6BF73"/>
              </a:solidFill>
              <a:prstDash val="solid"/>
              <a:headEnd type="none" w="med" len="med"/>
              <a:tailEnd type="arrow"/>
            </a:ln>
            <a:effectLst>
              <a:outerShdw blurRad="40000" dist="23000" dir="5400000" rotWithShape="0">
                <a:srgbClr val="000000">
                  <a:alpha val="35000"/>
                </a:srgbClr>
              </a:outerShdw>
            </a:effectLst>
          </p:spPr>
        </p:cxnSp>
      </p:grpSp>
    </p:spTree>
  </p:cSld>
  <p:clrMapOvr>
    <a:masterClrMapping/>
  </p:clrMapOvr>
  <p:transition>
    <p:fade thruBlk="1"/>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262</a:t>
            </a:fld>
            <a:endParaRPr lang="en"/>
          </a:p>
        </p:txBody>
      </p:sp>
      <p:sp>
        <p:nvSpPr>
          <p:cNvPr id="5" name="TextBox 4"/>
          <p:cNvSpPr txBox="1"/>
          <p:nvPr/>
        </p:nvSpPr>
        <p:spPr>
          <a:xfrm>
            <a:off x="1000068" y="742295"/>
            <a:ext cx="8143932" cy="4401205"/>
          </a:xfrm>
          <a:prstGeom prst="rect">
            <a:avLst/>
          </a:prstGeom>
          <a:noFill/>
        </p:spPr>
        <p:txBody>
          <a:bodyPr>
            <a:spAutoFit/>
          </a:bodyPr>
          <a:lstStyle/>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2.</a:t>
            </a:r>
            <a:r>
              <a:rPr kumimoji="0" lang="en-GB" sz="2800" b="1" i="1"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Compute F(u, v), the DFT of the image </a:t>
            </a:r>
            <a:endParaRPr kumimoji="0" lang="en-GB" sz="2800" b="0" i="0" u="none" strike="noStrike" kern="0" cap="none" spc="0" normalizeH="0" baseline="0" noProof="0" dirty="0">
              <a:ln>
                <a:noFill/>
              </a:ln>
              <a:solidFill>
                <a:srgbClr val="000000"/>
              </a:solidFill>
              <a:effectLst/>
              <a:uLnTx/>
              <a:uFillTx/>
              <a:latin typeface="+mn-lt"/>
            </a:endParaRPr>
          </a:p>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3.</a:t>
            </a:r>
            <a:r>
              <a:rPr kumimoji="0" lang="en-GB" sz="2800" b="1" i="1"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Multiply F(u, v) by a </a:t>
            </a:r>
            <a:r>
              <a:rPr kumimoji="0" lang="en-GB" sz="2800" b="0" i="1" u="none" strike="noStrike" kern="0" cap="none" spc="0" normalizeH="0" baseline="0" noProof="0" dirty="0">
                <a:ln>
                  <a:noFill/>
                </a:ln>
                <a:solidFill>
                  <a:srgbClr val="000000"/>
                </a:solidFill>
                <a:effectLst>
                  <a:glow rad="101600">
                    <a:srgbClr val="C00000">
                      <a:alpha val="60000"/>
                    </a:srgbClr>
                  </a:glow>
                </a:effectLst>
                <a:uLnTx/>
                <a:uFillTx/>
                <a:latin typeface="+mn-lt"/>
              </a:rPr>
              <a:t>filter </a:t>
            </a:r>
            <a:r>
              <a:rPr kumimoji="0" lang="en-GB" sz="2800" b="0" i="0" u="none" strike="noStrike" kern="0" cap="none" spc="0" normalizeH="0" baseline="0" noProof="0" dirty="0">
                <a:ln>
                  <a:noFill/>
                </a:ln>
                <a:solidFill>
                  <a:srgbClr val="000000"/>
                </a:solidFill>
                <a:effectLst>
                  <a:glow rad="101600">
                    <a:srgbClr val="C00000">
                      <a:alpha val="60000"/>
                    </a:srgbClr>
                  </a:glow>
                </a:effectLst>
                <a:uLnTx/>
                <a:uFillTx/>
                <a:latin typeface="+mn-lt"/>
              </a:rPr>
              <a:t>function H(u, v)</a:t>
            </a:r>
          </a:p>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4.</a:t>
            </a:r>
            <a:r>
              <a:rPr kumimoji="0" lang="en-GB" sz="2800" b="1" i="1"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Compute the inverse DFT </a:t>
            </a:r>
          </a:p>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5.</a:t>
            </a:r>
            <a:r>
              <a:rPr kumimoji="0" lang="en-GB" sz="2800" b="0" i="0"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Obtain the real part of the result</a:t>
            </a:r>
          </a:p>
          <a:p>
            <a:pPr marL="900113" marR="0" lvl="0" indent="-900113" defTabSz="914400" eaLnBrk="1" fontAlgn="auto" latinLnBrk="0" hangingPunct="1">
              <a:lnSpc>
                <a:spcPct val="200000"/>
              </a:lnSpc>
              <a:spcBef>
                <a:spcPts val="0"/>
              </a:spcBef>
              <a:spcAft>
                <a:spcPts val="0"/>
              </a:spcAft>
              <a:buClrTx/>
              <a:buSzTx/>
              <a:buFontTx/>
              <a:buNone/>
              <a:tabLst/>
              <a:defRPr/>
            </a:pPr>
            <a:r>
              <a:rPr kumimoji="0" lang="en-GB" sz="2800" b="1" i="1" u="sng" strike="noStrike" kern="0" cap="none" spc="0" normalizeH="0" baseline="0" noProof="0" dirty="0">
                <a:ln>
                  <a:noFill/>
                </a:ln>
                <a:solidFill>
                  <a:srgbClr val="000000"/>
                </a:solidFill>
                <a:effectLst/>
                <a:uLnTx/>
                <a:uFillTx/>
                <a:latin typeface="+mn-lt"/>
              </a:rPr>
              <a:t>6. </a:t>
            </a:r>
            <a:r>
              <a:rPr kumimoji="0" lang="en-GB" sz="2800" b="0" i="0" u="none" strike="noStrike" kern="0" cap="none" spc="0" normalizeH="0" baseline="0" noProof="0" dirty="0">
                <a:ln>
                  <a:noFill/>
                </a:ln>
                <a:solidFill>
                  <a:srgbClr val="000000"/>
                </a:solidFill>
                <a:effectLst/>
                <a:uLnTx/>
                <a:uFillTx/>
                <a:latin typeface="+mn-lt"/>
              </a:rPr>
              <a:t>	</a:t>
            </a:r>
            <a:r>
              <a:rPr kumimoji="0" lang="en-GB" sz="2800" b="0" i="0" u="none" strike="noStrike" kern="0" cap="none" spc="0" normalizeH="0" baseline="0" noProof="0" dirty="0">
                <a:ln>
                  <a:noFill/>
                </a:ln>
                <a:solidFill>
                  <a:srgbClr val="000000"/>
                </a:solidFill>
                <a:effectLst>
                  <a:glow rad="101600">
                    <a:srgbClr val="FFFF00">
                      <a:alpha val="60000"/>
                    </a:srgbClr>
                  </a:glow>
                </a:effectLst>
                <a:uLnTx/>
                <a:uFillTx/>
                <a:latin typeface="+mn-lt"/>
              </a:rPr>
              <a:t>Multiply the result by (-1)</a:t>
            </a:r>
            <a:r>
              <a:rPr kumimoji="0" lang="en-GB" sz="2800" b="0" i="0" u="none" strike="noStrike" kern="0" cap="none" spc="0" normalizeH="0" baseline="30000" noProof="0" dirty="0" err="1">
                <a:ln>
                  <a:noFill/>
                </a:ln>
                <a:solidFill>
                  <a:srgbClr val="000000"/>
                </a:solidFill>
                <a:effectLst>
                  <a:glow rad="101600">
                    <a:srgbClr val="FFFF00">
                      <a:alpha val="60000"/>
                    </a:srgbClr>
                  </a:glow>
                </a:effectLst>
                <a:uLnTx/>
                <a:uFillTx/>
                <a:latin typeface="+mn-lt"/>
              </a:rPr>
              <a:t>x+y</a:t>
            </a:r>
            <a:endParaRPr kumimoji="0" lang="en-GB" sz="2800" b="0" i="0" u="none" strike="noStrike" kern="0" cap="none" spc="0" normalizeH="0" baseline="30000" noProof="0" dirty="0">
              <a:ln>
                <a:noFill/>
              </a:ln>
              <a:solidFill>
                <a:srgbClr val="000000"/>
              </a:solidFill>
              <a:effectLst/>
              <a:uLnTx/>
              <a:uFillTx/>
              <a:latin typeface="+mn-lt"/>
            </a:endParaRPr>
          </a:p>
        </p:txBody>
      </p:sp>
      <p:pic>
        <p:nvPicPr>
          <p:cNvPr id="6" name="Picture 2" descr="C:\Documents and Settings\SUPER\My Documents\My Pictures\Microsoft Clip Organizer\j0395714.gif"/>
          <p:cNvPicPr>
            <a:picLocks noChangeAspect="1" noChangeArrowheads="1" noCrop="1"/>
          </p:cNvPicPr>
          <p:nvPr/>
        </p:nvPicPr>
        <p:blipFill>
          <a:blip r:embed="rId2" cstate="print"/>
          <a:srcRect/>
          <a:stretch>
            <a:fillRect/>
          </a:stretch>
        </p:blipFill>
        <p:spPr bwMode="auto">
          <a:xfrm>
            <a:off x="467544" y="0"/>
            <a:ext cx="1143000" cy="1143000"/>
          </a:xfrm>
          <a:prstGeom prst="rect">
            <a:avLst/>
          </a:prstGeom>
          <a:noFill/>
          <a:ln w="9525">
            <a:noFill/>
            <a:miter lim="800000"/>
            <a:headEnd/>
            <a:tailEnd/>
          </a:ln>
        </p:spPr>
      </p:pic>
    </p:spTree>
  </p:cSld>
  <p:clrMapOvr>
    <a:masterClrMapping/>
  </p:clrMapOvr>
  <p:transition>
    <p:fade thruBlk="1"/>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2"/>
          <p:cNvSpPr>
            <a:spLocks noGrp="1"/>
          </p:cNvSpPr>
          <p:nvPr>
            <p:ph type="sldNum" idx="12"/>
          </p:nvPr>
        </p:nvSpPr>
        <p:spPr>
          <a:noFill/>
        </p:spPr>
        <p:txBody>
          <a:bodyPr/>
          <a:lstStyle/>
          <a:p>
            <a:pPr fontAlgn="base">
              <a:spcBef>
                <a:spcPct val="0"/>
              </a:spcBef>
              <a:spcAft>
                <a:spcPct val="0"/>
              </a:spcAft>
            </a:pPr>
            <a:fld id="{0065F0C2-5B1B-446E-9946-8446EF09256E}" type="slidenum">
              <a:rPr lang="en-US" smtClean="0">
                <a:latin typeface="Arial" charset="0"/>
              </a:rPr>
              <a:pPr fontAlgn="base">
                <a:spcBef>
                  <a:spcPct val="0"/>
                </a:spcBef>
                <a:spcAft>
                  <a:spcPct val="0"/>
                </a:spcAft>
              </a:pPr>
              <a:t>263</a:t>
            </a:fld>
            <a:endParaRPr lang="en-US">
              <a:latin typeface="Arial" charset="0"/>
            </a:endParaRPr>
          </a:p>
        </p:txBody>
      </p:sp>
      <p:sp>
        <p:nvSpPr>
          <p:cNvPr id="11266" name="Date Placeholder 1"/>
          <p:cNvSpPr>
            <a:spLocks noGrp="1"/>
          </p:cNvSpPr>
          <p:nvPr>
            <p:ph type="dt" sz="quarter" idx="4294967295"/>
          </p:nvPr>
        </p:nvSpPr>
        <p:spPr>
          <a:xfrm>
            <a:off x="0" y="4608513"/>
            <a:ext cx="1214438" cy="357187"/>
          </a:xfrm>
          <a:prstGeom prst="rect">
            <a:avLst/>
          </a:prstGeom>
          <a:noFill/>
        </p:spPr>
        <p:txBody>
          <a:bodyPr/>
          <a:lstStyle/>
          <a:p>
            <a:pPr fontAlgn="base">
              <a:spcBef>
                <a:spcPct val="0"/>
              </a:spcBef>
              <a:spcAft>
                <a:spcPct val="0"/>
              </a:spcAft>
            </a:pPr>
            <a:r>
              <a:rPr lang="en-US">
                <a:latin typeface="Arial" charset="0"/>
              </a:rPr>
              <a:t>Sept 24, 2013</a:t>
            </a:r>
          </a:p>
        </p:txBody>
      </p:sp>
      <p:grpSp>
        <p:nvGrpSpPr>
          <p:cNvPr id="2" name="Group 12"/>
          <p:cNvGrpSpPr>
            <a:grpSpLocks/>
          </p:cNvGrpSpPr>
          <p:nvPr/>
        </p:nvGrpSpPr>
        <p:grpSpPr bwMode="auto">
          <a:xfrm>
            <a:off x="857250" y="2303860"/>
            <a:ext cx="8001002" cy="2349154"/>
            <a:chOff x="857224" y="3071810"/>
            <a:chExt cx="8001058" cy="3133031"/>
          </a:xfrm>
        </p:grpSpPr>
        <p:sp>
          <p:nvSpPr>
            <p:cNvPr id="6" name="TextBox 5"/>
            <p:cNvSpPr txBox="1"/>
            <p:nvPr/>
          </p:nvSpPr>
          <p:spPr>
            <a:xfrm>
              <a:off x="857224" y="3071810"/>
              <a:ext cx="7358115" cy="862002"/>
            </a:xfrm>
            <a:prstGeom prst="rect">
              <a:avLst/>
            </a:prstGeom>
            <a:solidFill>
              <a:schemeClr val="bg2">
                <a:lumMod val="50000"/>
              </a:schemeClr>
            </a:solidFill>
          </p:spPr>
          <p:txBody>
            <a:bodyPr>
              <a:spAutoFit/>
            </a:bodyPr>
            <a:lstStyle/>
            <a:p>
              <a:pPr algn="ctr">
                <a:defRPr/>
              </a:pPr>
              <a:r>
                <a:rPr lang="en-GB" sz="3600" dirty="0">
                  <a:solidFill>
                    <a:schemeClr val="bg1"/>
                  </a:solidFill>
                  <a:latin typeface="+mn-lt"/>
                </a:rPr>
                <a:t>G(u, v) = H(u, v) F(u, v)</a:t>
              </a:r>
            </a:p>
          </p:txBody>
        </p:sp>
        <p:sp>
          <p:nvSpPr>
            <p:cNvPr id="11276" name="TextBox 6"/>
            <p:cNvSpPr txBox="1">
              <a:spLocks noChangeArrowheads="1"/>
            </p:cNvSpPr>
            <p:nvPr/>
          </p:nvSpPr>
          <p:spPr bwMode="auto">
            <a:xfrm>
              <a:off x="5786447" y="4357694"/>
              <a:ext cx="3071835" cy="1847147"/>
            </a:xfrm>
            <a:prstGeom prst="rect">
              <a:avLst/>
            </a:prstGeom>
            <a:noFill/>
            <a:ln w="9525">
              <a:noFill/>
              <a:miter lim="800000"/>
              <a:headEnd/>
              <a:tailEnd/>
            </a:ln>
          </p:spPr>
          <p:txBody>
            <a:bodyPr>
              <a:spAutoFit/>
            </a:bodyPr>
            <a:lstStyle/>
            <a:p>
              <a:pPr algn="ctr"/>
              <a:r>
                <a:rPr lang="en-GB" sz="2800">
                  <a:latin typeface="+mn-lt"/>
                </a:rPr>
                <a:t>Fourier Transform of the i/p image f(x, y)</a:t>
              </a:r>
            </a:p>
          </p:txBody>
        </p:sp>
        <p:sp>
          <p:nvSpPr>
            <p:cNvPr id="11277" name="TextBox 7"/>
            <p:cNvSpPr txBox="1">
              <a:spLocks noChangeArrowheads="1"/>
            </p:cNvSpPr>
            <p:nvPr/>
          </p:nvSpPr>
          <p:spPr bwMode="auto">
            <a:xfrm>
              <a:off x="3786182" y="4572008"/>
              <a:ext cx="1643075" cy="779906"/>
            </a:xfrm>
            <a:prstGeom prst="rect">
              <a:avLst/>
            </a:prstGeom>
            <a:noFill/>
            <a:ln w="9525">
              <a:noFill/>
              <a:miter lim="800000"/>
              <a:headEnd/>
              <a:tailEnd/>
            </a:ln>
          </p:spPr>
          <p:txBody>
            <a:bodyPr>
              <a:spAutoFit/>
            </a:bodyPr>
            <a:lstStyle/>
            <a:p>
              <a:r>
                <a:rPr lang="en-GB" sz="3200">
                  <a:latin typeface="+mn-lt"/>
                </a:rPr>
                <a:t>Filter</a:t>
              </a:r>
            </a:p>
          </p:txBody>
        </p:sp>
        <p:cxnSp>
          <p:nvCxnSpPr>
            <p:cNvPr id="10" name="Straight Arrow Connector 9"/>
            <p:cNvCxnSpPr>
              <a:stCxn id="11277" idx="0"/>
              <a:endCxn id="6" idx="2"/>
            </p:cNvCxnSpPr>
            <p:nvPr/>
          </p:nvCxnSpPr>
          <p:spPr bwMode="auto">
            <a:xfrm flipH="1" flipV="1">
              <a:off x="4536282" y="3933812"/>
              <a:ext cx="71439" cy="638196"/>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11276" idx="0"/>
            </p:cNvCxnSpPr>
            <p:nvPr/>
          </p:nvCxnSpPr>
          <p:spPr bwMode="auto">
            <a:xfrm flipH="1" flipV="1">
              <a:off x="6215076" y="3643462"/>
              <a:ext cx="1107289" cy="714232"/>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sp>
        <p:nvSpPr>
          <p:cNvPr id="14" name="Oval 13"/>
          <p:cNvSpPr/>
          <p:nvPr/>
        </p:nvSpPr>
        <p:spPr>
          <a:xfrm>
            <a:off x="1" y="3435846"/>
            <a:ext cx="3635895" cy="150189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GB" sz="2400" dirty="0"/>
              <a:t>Multiplication</a:t>
            </a:r>
            <a:br>
              <a:rPr lang="en-GB" sz="2400" dirty="0"/>
            </a:br>
            <a:r>
              <a:rPr lang="en-GB" sz="2400" dirty="0"/>
              <a:t> of H &amp; F </a:t>
            </a:r>
          </a:p>
          <a:p>
            <a:pPr algn="ctr">
              <a:defRPr/>
            </a:pPr>
            <a:r>
              <a:rPr lang="en-GB" sz="2400" dirty="0"/>
              <a:t>On an element by element basis</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fld id="{00000000-1234-1234-1234-123412341234}" type="slidenum">
              <a:rPr lang="en" smtClean="0"/>
              <a:pPr/>
              <a:t>264</a:t>
            </a:fld>
            <a:endParaRPr lang="en" dirty="0"/>
          </a:p>
        </p:txBody>
      </p:sp>
      <p:grpSp>
        <p:nvGrpSpPr>
          <p:cNvPr id="4" name="Group 5"/>
          <p:cNvGrpSpPr>
            <a:grpSpLocks/>
          </p:cNvGrpSpPr>
          <p:nvPr/>
        </p:nvGrpSpPr>
        <p:grpSpPr bwMode="auto">
          <a:xfrm>
            <a:off x="1691680" y="843558"/>
            <a:ext cx="6951088" cy="3801040"/>
            <a:chOff x="1571604" y="428604"/>
            <a:chExt cx="6553230" cy="3276615"/>
          </a:xfrm>
        </p:grpSpPr>
        <p:pic>
          <p:nvPicPr>
            <p:cNvPr id="5" name="Picture 3"/>
            <p:cNvPicPr>
              <a:picLocks noChangeAspect="1" noChangeArrowheads="1"/>
            </p:cNvPicPr>
            <p:nvPr/>
          </p:nvPicPr>
          <p:blipFill>
            <a:blip r:embed="rId2" cstate="print"/>
            <a:srcRect/>
            <a:stretch>
              <a:fillRect/>
            </a:stretch>
          </p:blipFill>
          <p:spPr bwMode="auto">
            <a:xfrm>
              <a:off x="1571604" y="428604"/>
              <a:ext cx="6553230" cy="3276615"/>
            </a:xfrm>
            <a:prstGeom prst="rect">
              <a:avLst/>
            </a:prstGeom>
            <a:noFill/>
            <a:ln w="9525">
              <a:noFill/>
              <a:miter lim="800000"/>
              <a:headEnd/>
              <a:tailEnd/>
            </a:ln>
          </p:spPr>
        </p:pic>
        <p:sp>
          <p:nvSpPr>
            <p:cNvPr id="6" name="Rectangle 5"/>
            <p:cNvSpPr/>
            <p:nvPr/>
          </p:nvSpPr>
          <p:spPr>
            <a:xfrm>
              <a:off x="1571604" y="3357110"/>
              <a:ext cx="928530" cy="28626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p>
          </p:txBody>
        </p:sp>
      </p:gr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35875" y="909050"/>
            <a:ext cx="5275500" cy="641100"/>
          </a:xfrm>
        </p:spPr>
        <p:txBody>
          <a:bodyPr/>
          <a:lstStyle/>
          <a:p>
            <a:endParaRPr lang="en-IN"/>
          </a:p>
        </p:txBody>
      </p:sp>
      <p:sp>
        <p:nvSpPr>
          <p:cNvPr id="3" name="Slide Number Placeholder 2"/>
          <p:cNvSpPr>
            <a:spLocks noGrp="1"/>
          </p:cNvSpPr>
          <p:nvPr>
            <p:ph type="sldNum" idx="12"/>
          </p:nvPr>
        </p:nvSpPr>
        <p:spPr/>
        <p:txBody>
          <a:bodyPr/>
          <a:lstStyle/>
          <a:p>
            <a:fld id="{00000000-1234-1234-1234-123412341234}" type="slidenum">
              <a:rPr lang="en" smtClean="0"/>
              <a:pPr/>
              <a:t>265</a:t>
            </a:fld>
            <a:endParaRPr lang="en" dirty="0"/>
          </a:p>
        </p:txBody>
      </p:sp>
      <p:sp>
        <p:nvSpPr>
          <p:cNvPr id="4" name="7-Point Star 3"/>
          <p:cNvSpPr/>
          <p:nvPr/>
        </p:nvSpPr>
        <p:spPr>
          <a:xfrm rot="20699574">
            <a:off x="206603" y="196251"/>
            <a:ext cx="8143875" cy="2668447"/>
          </a:xfrm>
          <a:prstGeom prst="star7">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GB" sz="3200" dirty="0">
                <a:solidFill>
                  <a:srgbClr val="C00000"/>
                </a:solidFill>
                <a:effectLst>
                  <a:outerShdw blurRad="38100" dist="38100" dir="2700000" algn="tl">
                    <a:srgbClr val="000000">
                      <a:alpha val="43137"/>
                    </a:srgbClr>
                  </a:outerShdw>
                </a:effectLst>
              </a:rPr>
              <a:t>Low Frequencies</a:t>
            </a:r>
          </a:p>
          <a:p>
            <a:pPr algn="ctr">
              <a:defRPr/>
            </a:pPr>
            <a:r>
              <a:rPr lang="en-GB" sz="2400" dirty="0"/>
              <a:t>Responsible for the general gray level appearance of an image over smooth areas</a:t>
            </a:r>
          </a:p>
        </p:txBody>
      </p:sp>
      <p:sp>
        <p:nvSpPr>
          <p:cNvPr id="5" name="7-Point Star 4"/>
          <p:cNvSpPr/>
          <p:nvPr/>
        </p:nvSpPr>
        <p:spPr>
          <a:xfrm rot="20699574">
            <a:off x="2188653" y="2836863"/>
            <a:ext cx="6786563" cy="2197545"/>
          </a:xfrm>
          <a:prstGeom prst="star7">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GB" sz="3200" dirty="0">
                <a:solidFill>
                  <a:srgbClr val="C00000"/>
                </a:solidFill>
                <a:effectLst>
                  <a:outerShdw blurRad="38100" dist="38100" dir="2700000" algn="tl">
                    <a:srgbClr val="000000">
                      <a:alpha val="43137"/>
                    </a:srgbClr>
                  </a:outerShdw>
                </a:effectLst>
              </a:rPr>
              <a:t>High Frequencies</a:t>
            </a:r>
          </a:p>
          <a:p>
            <a:pPr algn="ctr">
              <a:defRPr/>
            </a:pPr>
            <a:r>
              <a:rPr lang="en-GB" sz="2400" dirty="0"/>
              <a:t>Responsible for detail, such as edges &amp; noise</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266</a:t>
            </a:fld>
            <a:endParaRPr lang="en" dirty="0"/>
          </a:p>
        </p:txBody>
      </p:sp>
      <p:sp>
        <p:nvSpPr>
          <p:cNvPr id="5" name="Rectangle 4"/>
          <p:cNvSpPr/>
          <p:nvPr/>
        </p:nvSpPr>
        <p:spPr>
          <a:xfrm>
            <a:off x="827584" y="1419622"/>
            <a:ext cx="3240360" cy="2308324"/>
          </a:xfrm>
          <a:prstGeom prst="rect">
            <a:avLst/>
          </a:prstGeom>
        </p:spPr>
        <p:txBody>
          <a:bodyPr wrap="square">
            <a:spAutoFit/>
          </a:bodyPr>
          <a:lstStyle/>
          <a:p>
            <a:pPr algn="ctr">
              <a:defRPr/>
            </a:pP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Some Basic</a:t>
            </a:r>
          </a:p>
          <a:p>
            <a:pPr algn="ctr">
              <a:defRPr/>
            </a:pP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Filters</a:t>
            </a:r>
          </a:p>
        </p:txBody>
      </p:sp>
      <p:sp>
        <p:nvSpPr>
          <p:cNvPr id="6" name="TextBox 5"/>
          <p:cNvSpPr txBox="1"/>
          <p:nvPr/>
        </p:nvSpPr>
        <p:spPr>
          <a:xfrm>
            <a:off x="4499992" y="555526"/>
            <a:ext cx="4392488" cy="2677656"/>
          </a:xfrm>
          <a:prstGeom prst="rect">
            <a:avLst/>
          </a:prstGeom>
          <a:noFill/>
        </p:spPr>
        <p:txBody>
          <a:bodyPr wrap="square" rtlCol="0">
            <a:spAutoFit/>
          </a:bodyPr>
          <a:lstStyle/>
          <a:p>
            <a:pPr algn="ctr"/>
            <a:r>
              <a:rPr lang="en-US" sz="2400" dirty="0">
                <a:latin typeface="+mn-lt"/>
              </a:rPr>
              <a:t>Filtering techniques in the frequency domain are based on </a:t>
            </a:r>
            <a:r>
              <a:rPr lang="en-US" sz="2400" dirty="0">
                <a:solidFill>
                  <a:schemeClr val="accent6">
                    <a:lumMod val="75000"/>
                  </a:schemeClr>
                </a:solidFill>
                <a:latin typeface="+mn-lt"/>
              </a:rPr>
              <a:t>modifying the Fourier transform to achieve a specific objective</a:t>
            </a:r>
            <a:r>
              <a:rPr lang="en-US" sz="2400" dirty="0">
                <a:latin typeface="+mn-lt"/>
              </a:rPr>
              <a:t>, and then computing the inverse DFT to get</a:t>
            </a:r>
          </a:p>
          <a:p>
            <a:pPr algn="ctr"/>
            <a:r>
              <a:rPr lang="en-US" sz="2400" dirty="0">
                <a:latin typeface="+mn-lt"/>
              </a:rPr>
              <a:t>us back to the spatial domain</a:t>
            </a:r>
            <a:endParaRPr lang="en-IN" sz="2400" dirty="0">
              <a:latin typeface="+mn-lt"/>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267</a:t>
            </a:fld>
            <a:endParaRPr lang="en" dirty="0"/>
          </a:p>
        </p:txBody>
      </p:sp>
      <p:sp>
        <p:nvSpPr>
          <p:cNvPr id="3" name="Rectangle 2"/>
          <p:cNvSpPr/>
          <p:nvPr/>
        </p:nvSpPr>
        <p:spPr>
          <a:xfrm>
            <a:off x="2267744" y="267494"/>
            <a:ext cx="5328592" cy="830997"/>
          </a:xfrm>
          <a:prstGeom prst="rect">
            <a:avLst/>
          </a:prstGeom>
        </p:spPr>
        <p:txBody>
          <a:bodyPr wrap="square">
            <a:spAutoFit/>
          </a:bodyPr>
          <a:lstStyle/>
          <a:p>
            <a:pPr algn="ctr"/>
            <a:r>
              <a:rPr lang="en-IN"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Frequency Domain Filtering Fundamentals</a:t>
            </a:r>
          </a:p>
        </p:txBody>
      </p:sp>
      <p:sp>
        <p:nvSpPr>
          <p:cNvPr id="4" name="Rectangle 3"/>
          <p:cNvSpPr/>
          <p:nvPr/>
        </p:nvSpPr>
        <p:spPr>
          <a:xfrm>
            <a:off x="1979712" y="1131590"/>
            <a:ext cx="6624736" cy="1200329"/>
          </a:xfrm>
          <a:prstGeom prst="rect">
            <a:avLst/>
          </a:prstGeom>
        </p:spPr>
        <p:txBody>
          <a:bodyPr wrap="square">
            <a:spAutoFit/>
          </a:bodyPr>
          <a:lstStyle/>
          <a:p>
            <a:r>
              <a:rPr lang="en-US" sz="2400" dirty="0">
                <a:latin typeface="+mn-lt"/>
              </a:rPr>
              <a:t>Given (a padded) digital image, f (x, y), of size</a:t>
            </a:r>
          </a:p>
          <a:p>
            <a:r>
              <a:rPr lang="en-US" sz="2400" dirty="0">
                <a:latin typeface="+mn-lt"/>
              </a:rPr>
              <a:t>P × Q pixels, the basic filtering equation has the form:</a:t>
            </a:r>
            <a:endParaRPr lang="en-IN" sz="2400" dirty="0">
              <a:latin typeface="+mn-lt"/>
            </a:endParaRPr>
          </a:p>
        </p:txBody>
      </p:sp>
      <p:graphicFrame>
        <p:nvGraphicFramePr>
          <p:cNvPr id="5" name="Object 4"/>
          <p:cNvGraphicFramePr>
            <a:graphicFrameLocks noChangeAspect="1"/>
          </p:cNvGraphicFramePr>
          <p:nvPr/>
        </p:nvGraphicFramePr>
        <p:xfrm>
          <a:off x="2483768" y="2355726"/>
          <a:ext cx="4690696" cy="474340"/>
        </p:xfrm>
        <a:graphic>
          <a:graphicData uri="http://schemas.openxmlformats.org/presentationml/2006/ole">
            <mc:AlternateContent xmlns:mc="http://schemas.openxmlformats.org/markup-compatibility/2006">
              <mc:Choice xmlns:v="urn:schemas-microsoft-com:vml" Requires="v">
                <p:oleObj spid="_x0000_s974859" name="Equation" r:id="rId3" imgW="2260440" imgH="228600" progId="Equation.3">
                  <p:embed/>
                </p:oleObj>
              </mc:Choice>
              <mc:Fallback>
                <p:oleObj name="Equation" r:id="rId3" imgW="226044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355726"/>
                        <a:ext cx="4690696" cy="474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Callout 2 5"/>
          <p:cNvSpPr/>
          <p:nvPr/>
        </p:nvSpPr>
        <p:spPr>
          <a:xfrm>
            <a:off x="2267744" y="3075806"/>
            <a:ext cx="1800200" cy="432048"/>
          </a:xfrm>
          <a:prstGeom prst="borderCallout2">
            <a:avLst>
              <a:gd name="adj1" fmla="val 16317"/>
              <a:gd name="adj2" fmla="val 102701"/>
              <a:gd name="adj3" fmla="val 13885"/>
              <a:gd name="adj4" fmla="val 125896"/>
              <a:gd name="adj5" fmla="val -62653"/>
              <a:gd name="adj6" fmla="val 13436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IDFT</a:t>
            </a:r>
          </a:p>
        </p:txBody>
      </p:sp>
      <p:sp>
        <p:nvSpPr>
          <p:cNvPr id="7" name="Line Callout 2 6"/>
          <p:cNvSpPr/>
          <p:nvPr/>
        </p:nvSpPr>
        <p:spPr>
          <a:xfrm>
            <a:off x="2987824" y="3579862"/>
            <a:ext cx="1800200" cy="432048"/>
          </a:xfrm>
          <a:prstGeom prst="borderCallout2">
            <a:avLst>
              <a:gd name="adj1" fmla="val 16317"/>
              <a:gd name="adj2" fmla="val 102701"/>
              <a:gd name="adj3" fmla="val 10236"/>
              <a:gd name="adj4" fmla="val 128523"/>
              <a:gd name="adj5" fmla="val -201316"/>
              <a:gd name="adj6" fmla="val 1352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Filter</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268</a:t>
            </a:fld>
            <a:endParaRPr lang="en"/>
          </a:p>
        </p:txBody>
      </p:sp>
      <p:sp>
        <p:nvSpPr>
          <p:cNvPr id="3" name="Rectangle 2"/>
          <p:cNvSpPr/>
          <p:nvPr/>
        </p:nvSpPr>
        <p:spPr>
          <a:xfrm>
            <a:off x="827584" y="555526"/>
            <a:ext cx="7848872" cy="3877985"/>
          </a:xfrm>
          <a:prstGeom prst="rect">
            <a:avLst/>
          </a:prstGeom>
        </p:spPr>
        <p:txBody>
          <a:bodyPr wrap="square">
            <a:spAutoFit/>
          </a:bodyPr>
          <a:lstStyle/>
          <a:p>
            <a:pPr marL="361950" indent="-361950">
              <a:spcAft>
                <a:spcPts val="1200"/>
              </a:spcAft>
              <a:buClr>
                <a:srgbClr val="7030A0"/>
              </a:buClr>
              <a:buFont typeface="Wingdings" pitchFamily="2" charset="2"/>
              <a:buChar char="£"/>
            </a:pPr>
            <a:r>
              <a:rPr lang="en-US" sz="2400" dirty="0">
                <a:latin typeface="+mn-lt"/>
              </a:rPr>
              <a:t>The product H(</a:t>
            </a:r>
            <a:r>
              <a:rPr lang="en-US" sz="2400" dirty="0" err="1">
                <a:latin typeface="+mn-lt"/>
              </a:rPr>
              <a:t>u,v</a:t>
            </a:r>
            <a:r>
              <a:rPr lang="en-US" sz="2400" dirty="0">
                <a:latin typeface="+mn-lt"/>
              </a:rPr>
              <a:t>)F(</a:t>
            </a:r>
            <a:r>
              <a:rPr lang="en-US" sz="2400" dirty="0" err="1">
                <a:latin typeface="+mn-lt"/>
              </a:rPr>
              <a:t>u,v</a:t>
            </a:r>
            <a:r>
              <a:rPr lang="en-US" sz="2400" dirty="0">
                <a:latin typeface="+mn-lt"/>
              </a:rPr>
              <a:t>) is formed using </a:t>
            </a:r>
            <a:r>
              <a:rPr lang="en-US" sz="2400" dirty="0">
                <a:solidFill>
                  <a:schemeClr val="accent6">
                    <a:lumMod val="75000"/>
                  </a:schemeClr>
                </a:solidFill>
                <a:latin typeface="+mn-lt"/>
              </a:rPr>
              <a:t>element wise multiplication</a:t>
            </a:r>
          </a:p>
          <a:p>
            <a:pPr marL="361950" indent="-361950">
              <a:spcAft>
                <a:spcPts val="1200"/>
              </a:spcAft>
              <a:buClr>
                <a:srgbClr val="7030A0"/>
              </a:buClr>
              <a:buFont typeface="Wingdings" pitchFamily="2" charset="2"/>
              <a:buChar char="£"/>
            </a:pPr>
            <a:r>
              <a:rPr lang="en-US" sz="2400" dirty="0">
                <a:latin typeface="+mn-lt"/>
              </a:rPr>
              <a:t>The filter transfer function modifies the transform of the input image to yield the processed output, </a:t>
            </a:r>
            <a:r>
              <a:rPr lang="en-US" sz="2400" i="1" dirty="0">
                <a:latin typeface="+mn-lt"/>
              </a:rPr>
              <a:t>g(x, y). </a:t>
            </a:r>
          </a:p>
          <a:p>
            <a:pPr marL="361950" indent="-361950">
              <a:spcAft>
                <a:spcPts val="1200"/>
              </a:spcAft>
              <a:buClr>
                <a:srgbClr val="7030A0"/>
              </a:buClr>
              <a:buFont typeface="Wingdings" pitchFamily="2" charset="2"/>
              <a:buChar char="£"/>
            </a:pPr>
            <a:r>
              <a:rPr lang="en-US" sz="2400" dirty="0">
                <a:latin typeface="+mn-lt"/>
              </a:rPr>
              <a:t>Specifying H(</a:t>
            </a:r>
            <a:r>
              <a:rPr lang="en-US" sz="2400" dirty="0" err="1">
                <a:latin typeface="+mn-lt"/>
              </a:rPr>
              <a:t>u,v</a:t>
            </a:r>
            <a:r>
              <a:rPr lang="en-US" sz="2400" dirty="0">
                <a:latin typeface="+mn-lt"/>
              </a:rPr>
              <a:t>) becomes simple by using functions that are </a:t>
            </a:r>
            <a:r>
              <a:rPr lang="en-US" sz="2400" dirty="0">
                <a:solidFill>
                  <a:schemeClr val="accent6">
                    <a:lumMod val="75000"/>
                  </a:schemeClr>
                </a:solidFill>
                <a:latin typeface="+mn-lt"/>
              </a:rPr>
              <a:t>symmetric about their center</a:t>
            </a:r>
            <a:r>
              <a:rPr lang="en-US" sz="2400" dirty="0">
                <a:latin typeface="+mn-lt"/>
              </a:rPr>
              <a:t>, which requires that </a:t>
            </a:r>
            <a:r>
              <a:rPr lang="en-US" sz="2400" dirty="0">
                <a:solidFill>
                  <a:schemeClr val="accent6">
                    <a:lumMod val="75000"/>
                  </a:schemeClr>
                </a:solidFill>
                <a:latin typeface="+mn-lt"/>
              </a:rPr>
              <a:t>F(</a:t>
            </a:r>
            <a:r>
              <a:rPr lang="en-US" sz="2400" dirty="0" err="1">
                <a:solidFill>
                  <a:schemeClr val="accent6">
                    <a:lumMod val="75000"/>
                  </a:schemeClr>
                </a:solidFill>
                <a:latin typeface="+mn-lt"/>
              </a:rPr>
              <a:t>u,v</a:t>
            </a:r>
            <a:r>
              <a:rPr lang="en-US" sz="2400" dirty="0">
                <a:solidFill>
                  <a:schemeClr val="accent6">
                    <a:lumMod val="75000"/>
                  </a:schemeClr>
                </a:solidFill>
                <a:latin typeface="+mn-lt"/>
              </a:rPr>
              <a:t>) be centered also</a:t>
            </a:r>
            <a:r>
              <a:rPr lang="en-US" sz="2400" dirty="0">
                <a:latin typeface="+mn-lt"/>
              </a:rPr>
              <a:t>. </a:t>
            </a:r>
          </a:p>
          <a:p>
            <a:pPr marL="361950" indent="-361950">
              <a:spcAft>
                <a:spcPts val="1200"/>
              </a:spcAft>
              <a:buClr>
                <a:srgbClr val="7030A0"/>
              </a:buClr>
              <a:buFont typeface="Wingdings" pitchFamily="2" charset="2"/>
              <a:buChar char="£"/>
            </a:pPr>
            <a:r>
              <a:rPr lang="en-US" sz="2400" dirty="0">
                <a:latin typeface="+mn-lt"/>
              </a:rPr>
              <a:t>This is accomplished by multiplying the input image by </a:t>
            </a:r>
            <a:r>
              <a:rPr lang="en-US" sz="2400" dirty="0">
                <a:solidFill>
                  <a:schemeClr val="accent6">
                    <a:lumMod val="75000"/>
                  </a:schemeClr>
                </a:solidFill>
                <a:latin typeface="+mn-lt"/>
              </a:rPr>
              <a:t>(−1)</a:t>
            </a:r>
            <a:r>
              <a:rPr lang="en-US" sz="2400" i="1" baseline="30000" dirty="0" err="1">
                <a:solidFill>
                  <a:schemeClr val="accent6">
                    <a:lumMod val="75000"/>
                  </a:schemeClr>
                </a:solidFill>
                <a:latin typeface="+mn-lt"/>
              </a:rPr>
              <a:t>x+y</a:t>
            </a:r>
            <a:r>
              <a:rPr lang="en-US" sz="2400" i="1" dirty="0">
                <a:solidFill>
                  <a:schemeClr val="accent6">
                    <a:lumMod val="75000"/>
                  </a:schemeClr>
                </a:solidFill>
                <a:latin typeface="+mn-lt"/>
              </a:rPr>
              <a:t> </a:t>
            </a:r>
            <a:r>
              <a:rPr lang="en-US" sz="2400" i="1" dirty="0">
                <a:latin typeface="+mn-lt"/>
              </a:rPr>
              <a:t>prior to computing </a:t>
            </a:r>
            <a:r>
              <a:rPr lang="en-IN" sz="2400" dirty="0">
                <a:latin typeface="+mn-lt"/>
              </a:rPr>
              <a:t>its transform.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4294967295"/>
          </p:nvPr>
        </p:nvSpPr>
        <p:spPr>
          <a:xfrm>
            <a:off x="8674100" y="4751388"/>
            <a:ext cx="469900" cy="392112"/>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269</a:t>
            </a:fld>
            <a:endParaRPr lang="en"/>
          </a:p>
        </p:txBody>
      </p:sp>
      <p:sp>
        <p:nvSpPr>
          <p:cNvPr id="3" name="TextBox 2"/>
          <p:cNvSpPr txBox="1"/>
          <p:nvPr/>
        </p:nvSpPr>
        <p:spPr>
          <a:xfrm>
            <a:off x="2843808" y="0"/>
            <a:ext cx="4032448" cy="584775"/>
          </a:xfrm>
          <a:prstGeom prst="rect">
            <a:avLst/>
          </a:prstGeom>
          <a:noFill/>
        </p:spPr>
        <p:txBody>
          <a:bodyPr wrap="square" rtlCol="0">
            <a:spAutoFit/>
          </a:bodyPr>
          <a:lstStyle/>
          <a:p>
            <a:pPr algn="ctr"/>
            <a:r>
              <a:rPr lang="en-I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Notch Filter</a:t>
            </a:r>
          </a:p>
        </p:txBody>
      </p:sp>
      <p:sp>
        <p:nvSpPr>
          <p:cNvPr id="4" name="TextBox 3"/>
          <p:cNvSpPr txBox="1"/>
          <p:nvPr/>
        </p:nvSpPr>
        <p:spPr>
          <a:xfrm>
            <a:off x="899592" y="771550"/>
            <a:ext cx="7704856" cy="4124206"/>
          </a:xfrm>
          <a:prstGeom prst="rect">
            <a:avLst/>
          </a:prstGeom>
          <a:noFill/>
        </p:spPr>
        <p:txBody>
          <a:bodyPr wrap="square" rtlCol="0">
            <a:spAutoFit/>
          </a:bodyPr>
          <a:lstStyle/>
          <a:p>
            <a:pPr marL="361950" indent="-361950">
              <a:spcAft>
                <a:spcPts val="600"/>
              </a:spcAft>
              <a:buClr>
                <a:srgbClr val="7030A0"/>
              </a:buClr>
              <a:buFont typeface="Wingdings" pitchFamily="2" charset="2"/>
              <a:buChar char="£"/>
            </a:pPr>
            <a:r>
              <a:rPr lang="en-US" sz="2200" dirty="0">
                <a:latin typeface="+mn-lt"/>
              </a:rPr>
              <a:t>One of the simplest filters</a:t>
            </a:r>
          </a:p>
          <a:p>
            <a:pPr marL="361950" indent="-361950">
              <a:spcAft>
                <a:spcPts val="600"/>
              </a:spcAft>
              <a:buClr>
                <a:srgbClr val="7030A0"/>
              </a:buClr>
              <a:buFont typeface="Wingdings" pitchFamily="2" charset="2"/>
              <a:buChar char="£"/>
            </a:pPr>
            <a:r>
              <a:rPr lang="en-US" sz="2200" dirty="0">
                <a:solidFill>
                  <a:srgbClr val="C00000"/>
                </a:solidFill>
                <a:latin typeface="+mn-lt"/>
              </a:rPr>
              <a:t>Set H(</a:t>
            </a:r>
            <a:r>
              <a:rPr lang="en-US" sz="2200" dirty="0" err="1">
                <a:solidFill>
                  <a:srgbClr val="C00000"/>
                </a:solidFill>
                <a:latin typeface="+mn-lt"/>
              </a:rPr>
              <a:t>u,v</a:t>
            </a:r>
            <a:r>
              <a:rPr lang="en-US" sz="2200" dirty="0">
                <a:solidFill>
                  <a:srgbClr val="C00000"/>
                </a:solidFill>
                <a:latin typeface="+mn-lt"/>
              </a:rPr>
              <a:t>) to be 0 at the center of the (centered) transform, and 1’s elsewhere. </a:t>
            </a:r>
          </a:p>
          <a:p>
            <a:pPr marL="361950" indent="-361950">
              <a:spcAft>
                <a:spcPts val="600"/>
              </a:spcAft>
              <a:buClr>
                <a:srgbClr val="7030A0"/>
              </a:buClr>
              <a:buFont typeface="Wingdings" pitchFamily="2" charset="2"/>
              <a:buChar char="£"/>
            </a:pPr>
            <a:r>
              <a:rPr lang="en-US" sz="2200" dirty="0">
                <a:latin typeface="+mn-lt"/>
              </a:rPr>
              <a:t>This filter </a:t>
            </a:r>
            <a:r>
              <a:rPr lang="en-US" sz="2200" dirty="0">
                <a:solidFill>
                  <a:srgbClr val="0070C0"/>
                </a:solidFill>
                <a:latin typeface="+mn-lt"/>
              </a:rPr>
              <a:t>rejects the dc term </a:t>
            </a:r>
            <a:r>
              <a:rPr lang="en-US" sz="2200" dirty="0">
                <a:latin typeface="+mn-lt"/>
              </a:rPr>
              <a:t>and “passes” (i.e., leave unchanged) all other terms of F(</a:t>
            </a:r>
            <a:r>
              <a:rPr lang="en-US" sz="2200" dirty="0" err="1">
                <a:latin typeface="+mn-lt"/>
              </a:rPr>
              <a:t>u,v</a:t>
            </a:r>
            <a:r>
              <a:rPr lang="en-US" sz="2200" dirty="0">
                <a:latin typeface="+mn-lt"/>
              </a:rPr>
              <a:t>) when the product H(</a:t>
            </a:r>
            <a:r>
              <a:rPr lang="en-US" sz="2200" dirty="0" err="1">
                <a:latin typeface="+mn-lt"/>
              </a:rPr>
              <a:t>u,v</a:t>
            </a:r>
            <a:r>
              <a:rPr lang="en-US" sz="2200" dirty="0">
                <a:latin typeface="+mn-lt"/>
              </a:rPr>
              <a:t>)F(</a:t>
            </a:r>
            <a:r>
              <a:rPr lang="en-US" sz="2200" dirty="0" err="1">
                <a:latin typeface="+mn-lt"/>
              </a:rPr>
              <a:t>u,v</a:t>
            </a:r>
            <a:r>
              <a:rPr lang="en-US" sz="2200" dirty="0">
                <a:latin typeface="+mn-lt"/>
              </a:rPr>
              <a:t>) is done. </a:t>
            </a:r>
          </a:p>
          <a:p>
            <a:pPr marL="361950" indent="-361950">
              <a:spcAft>
                <a:spcPts val="600"/>
              </a:spcAft>
              <a:buClr>
                <a:srgbClr val="7030A0"/>
              </a:buClr>
              <a:buFont typeface="Wingdings" pitchFamily="2" charset="2"/>
              <a:buChar char="£"/>
            </a:pPr>
            <a:r>
              <a:rPr lang="en-US" sz="2200" dirty="0">
                <a:latin typeface="+mn-lt"/>
              </a:rPr>
              <a:t>Remember the dc term is responsible for the average intensity of an image, so setting it to zero will reduce the </a:t>
            </a:r>
            <a:r>
              <a:rPr lang="en-US" sz="2200" dirty="0">
                <a:solidFill>
                  <a:srgbClr val="0070C0"/>
                </a:solidFill>
                <a:latin typeface="+mn-lt"/>
              </a:rPr>
              <a:t>average intensity of the output image to zero</a:t>
            </a:r>
            <a:r>
              <a:rPr lang="en-US" sz="2200" dirty="0">
                <a:latin typeface="+mn-lt"/>
              </a:rPr>
              <a:t>. </a:t>
            </a:r>
          </a:p>
          <a:p>
            <a:pPr marL="361950" indent="-361950">
              <a:spcAft>
                <a:spcPts val="600"/>
              </a:spcAft>
              <a:buClr>
                <a:srgbClr val="7030A0"/>
              </a:buClr>
              <a:buFont typeface="Wingdings" pitchFamily="2" charset="2"/>
              <a:buChar char="£"/>
            </a:pPr>
            <a:r>
              <a:rPr lang="en-US" sz="2200" dirty="0">
                <a:latin typeface="+mn-lt"/>
              </a:rPr>
              <a:t>An average of zero implies the existence of negative intensities. Therefore, all negative intensities are set to 0.</a:t>
            </a:r>
            <a:endParaRPr lang="en-IN" sz="2200" dirty="0">
              <a:latin typeface="+mn-lt"/>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7" name="Google Shape;297;p25"/>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grpSp>
        <p:nvGrpSpPr>
          <p:cNvPr id="6" name="Group 6"/>
          <p:cNvGrpSpPr>
            <a:grpSpLocks/>
          </p:cNvGrpSpPr>
          <p:nvPr/>
        </p:nvGrpSpPr>
        <p:grpSpPr bwMode="auto">
          <a:xfrm>
            <a:off x="899592" y="987574"/>
            <a:ext cx="7677150" cy="2087563"/>
            <a:chOff x="703" y="1288"/>
            <a:chExt cx="4669" cy="1146"/>
          </a:xfrm>
        </p:grpSpPr>
        <p:pic>
          <p:nvPicPr>
            <p:cNvPr id="7" name="Picture 4"/>
            <p:cNvPicPr>
              <a:picLocks noChangeAspect="1" noChangeArrowheads="1"/>
            </p:cNvPicPr>
            <p:nvPr/>
          </p:nvPicPr>
          <p:blipFill>
            <a:blip r:embed="rId3" cstate="print"/>
            <a:srcRect/>
            <a:stretch>
              <a:fillRect/>
            </a:stretch>
          </p:blipFill>
          <p:spPr bwMode="auto">
            <a:xfrm>
              <a:off x="703" y="1298"/>
              <a:ext cx="4669" cy="1136"/>
            </a:xfrm>
            <a:prstGeom prst="rect">
              <a:avLst/>
            </a:prstGeom>
            <a:noFill/>
            <a:ln w="9525">
              <a:noFill/>
              <a:miter lim="800000"/>
              <a:headEnd/>
              <a:tailEnd/>
            </a:ln>
          </p:spPr>
        </p:pic>
        <p:sp>
          <p:nvSpPr>
            <p:cNvPr id="8" name="Rectangle 5"/>
            <p:cNvSpPr>
              <a:spLocks noChangeArrowheads="1"/>
            </p:cNvSpPr>
            <p:nvPr/>
          </p:nvSpPr>
          <p:spPr bwMode="auto">
            <a:xfrm>
              <a:off x="703" y="1288"/>
              <a:ext cx="544" cy="136"/>
            </a:xfrm>
            <a:prstGeom prst="rect">
              <a:avLst/>
            </a:prstGeom>
            <a:solidFill>
              <a:schemeClr val="bg1"/>
            </a:solidFill>
            <a:ln w="9525">
              <a:noFill/>
              <a:miter lim="800000"/>
              <a:headEnd/>
              <a:tailEnd/>
            </a:ln>
          </p:spPr>
          <p:txBody>
            <a:bodyPr wrap="none" anchor="ctr"/>
            <a:lstStyle/>
            <a:p>
              <a:endParaRPr lang="en-US"/>
            </a:p>
          </p:txBody>
        </p:sp>
      </p:grpSp>
      <p:sp>
        <p:nvSpPr>
          <p:cNvPr id="9" name="Text Box 7"/>
          <p:cNvSpPr txBox="1">
            <a:spLocks noChangeArrowheads="1"/>
          </p:cNvSpPr>
          <p:nvPr/>
        </p:nvSpPr>
        <p:spPr bwMode="auto">
          <a:xfrm>
            <a:off x="1331640" y="3219822"/>
            <a:ext cx="4032250" cy="400110"/>
          </a:xfrm>
          <a:prstGeom prst="rect">
            <a:avLst/>
          </a:prstGeom>
          <a:noFill/>
          <a:ln w="9525">
            <a:noFill/>
            <a:miter lim="800000"/>
            <a:headEnd/>
            <a:tailEnd/>
          </a:ln>
        </p:spPr>
        <p:txBody>
          <a:bodyPr>
            <a:spAutoFit/>
          </a:bodyPr>
          <a:lstStyle/>
          <a:p>
            <a:pPr algn="ctr">
              <a:spcBef>
                <a:spcPct val="50000"/>
              </a:spcBef>
            </a:pPr>
            <a:r>
              <a:rPr lang="en-US" sz="2000" b="1" dirty="0">
                <a:latin typeface="+mn-lt"/>
              </a:rPr>
              <a:t>Size of retinal image (h)</a:t>
            </a:r>
          </a:p>
        </p:txBody>
      </p:sp>
      <p:sp>
        <p:nvSpPr>
          <p:cNvPr id="10" name="Text Box 9"/>
          <p:cNvSpPr txBox="1">
            <a:spLocks noChangeArrowheads="1"/>
          </p:cNvSpPr>
          <p:nvPr/>
        </p:nvSpPr>
        <p:spPr bwMode="auto">
          <a:xfrm>
            <a:off x="5868144" y="3723878"/>
            <a:ext cx="2808287" cy="1015663"/>
          </a:xfrm>
          <a:prstGeom prst="rect">
            <a:avLst/>
          </a:prstGeom>
          <a:noFill/>
          <a:ln w="9525">
            <a:noFill/>
            <a:miter lim="800000"/>
            <a:headEnd/>
            <a:tailEnd/>
          </a:ln>
        </p:spPr>
        <p:txBody>
          <a:bodyPr>
            <a:spAutoFit/>
          </a:bodyPr>
          <a:lstStyle/>
          <a:p>
            <a:pPr>
              <a:spcBef>
                <a:spcPct val="50000"/>
              </a:spcBef>
            </a:pPr>
            <a:r>
              <a:rPr lang="en-US" sz="2400" dirty="0">
                <a:latin typeface="+mn-lt"/>
              </a:rPr>
              <a:t>15 / 100 = h / 17</a:t>
            </a:r>
          </a:p>
          <a:p>
            <a:pPr>
              <a:spcBef>
                <a:spcPct val="50000"/>
              </a:spcBef>
            </a:pPr>
            <a:r>
              <a:rPr lang="en-US" sz="2400" dirty="0">
                <a:latin typeface="+mn-lt"/>
              </a:rPr>
              <a:t>h = 2.55 mm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270</a:t>
            </a:fld>
            <a:endParaRPr lang="en"/>
          </a:p>
        </p:txBody>
      </p:sp>
      <p:sp>
        <p:nvSpPr>
          <p:cNvPr id="3" name="TextBox 3"/>
          <p:cNvSpPr txBox="1">
            <a:spLocks noChangeArrowheads="1"/>
          </p:cNvSpPr>
          <p:nvPr/>
        </p:nvSpPr>
        <p:spPr bwMode="auto">
          <a:xfrm>
            <a:off x="1115616" y="0"/>
            <a:ext cx="7344816" cy="830997"/>
          </a:xfrm>
          <a:prstGeom prst="rect">
            <a:avLst/>
          </a:prstGeom>
          <a:noFill/>
          <a:ln w="9525">
            <a:noFill/>
            <a:miter lim="800000"/>
            <a:headEnd/>
            <a:tailEnd/>
          </a:ln>
        </p:spPr>
        <p:txBody>
          <a:bodyPr wrap="square">
            <a:spAutoFit/>
          </a:bodyPr>
          <a:lstStyle/>
          <a:p>
            <a:pPr algn="ctr"/>
            <a:r>
              <a:rPr lang="en-GB" sz="2400" dirty="0">
                <a:solidFill>
                  <a:srgbClr val="002060"/>
                </a:solidFill>
                <a:latin typeface="+mn-lt"/>
              </a:rPr>
              <a:t>If the transform has been centred, the average value can be forced to zero by the following </a:t>
            </a:r>
            <a:r>
              <a:rPr lang="en-GB" sz="2400" i="1" dirty="0">
                <a:solidFill>
                  <a:srgbClr val="002060"/>
                </a:solidFill>
                <a:latin typeface="+mn-lt"/>
              </a:rPr>
              <a:t>filter function:</a:t>
            </a:r>
            <a:endParaRPr lang="en-GB" sz="2400" dirty="0">
              <a:solidFill>
                <a:srgbClr val="002060"/>
              </a:solidFill>
              <a:latin typeface="+mn-lt"/>
            </a:endParaRPr>
          </a:p>
        </p:txBody>
      </p:sp>
      <p:sp>
        <p:nvSpPr>
          <p:cNvPr id="5" name="TextBox 6"/>
          <p:cNvSpPr txBox="1">
            <a:spLocks noChangeArrowheads="1"/>
          </p:cNvSpPr>
          <p:nvPr/>
        </p:nvSpPr>
        <p:spPr bwMode="auto">
          <a:xfrm>
            <a:off x="683568" y="2499742"/>
            <a:ext cx="7848872" cy="2308324"/>
          </a:xfrm>
          <a:prstGeom prst="rect">
            <a:avLst/>
          </a:prstGeom>
          <a:noFill/>
          <a:ln w="9525">
            <a:noFill/>
            <a:miter lim="800000"/>
            <a:headEnd/>
            <a:tailEnd/>
          </a:ln>
        </p:spPr>
        <p:txBody>
          <a:bodyPr wrap="square">
            <a:spAutoFit/>
          </a:bodyPr>
          <a:lstStyle/>
          <a:p>
            <a:pPr marL="441325" indent="-441325">
              <a:buClr>
                <a:srgbClr val="7030A0"/>
              </a:buClr>
              <a:buFont typeface="Wingdings" pitchFamily="2" charset="2"/>
              <a:buChar char="£"/>
            </a:pPr>
            <a:r>
              <a:rPr lang="en-GB" sz="2400" dirty="0">
                <a:solidFill>
                  <a:srgbClr val="002060"/>
                </a:solidFill>
                <a:latin typeface="+mn-lt"/>
              </a:rPr>
              <a:t>This filter sets F(0, 0 ) to zero &amp; leaves all other frequency components of the Fourier transform untouched</a:t>
            </a:r>
          </a:p>
          <a:p>
            <a:pPr marL="441325" indent="-441325">
              <a:buClr>
                <a:srgbClr val="7030A0"/>
              </a:buClr>
              <a:buFont typeface="Wingdings" pitchFamily="2" charset="2"/>
              <a:buChar char="£"/>
            </a:pPr>
            <a:r>
              <a:rPr lang="en-US" sz="2400" dirty="0">
                <a:solidFill>
                  <a:srgbClr val="002060"/>
                </a:solidFill>
                <a:latin typeface="+mn-lt"/>
              </a:rPr>
              <a:t>The processed image can be obtained by taking the inverse Fourier transform of </a:t>
            </a:r>
          </a:p>
          <a:p>
            <a:pPr marL="441325" indent="-441325" algn="ctr">
              <a:buClr>
                <a:srgbClr val="7030A0"/>
              </a:buClr>
            </a:pPr>
            <a:r>
              <a:rPr lang="en-US" sz="2400" dirty="0">
                <a:solidFill>
                  <a:srgbClr val="002060"/>
                </a:solidFill>
                <a:latin typeface="+mn-lt"/>
              </a:rPr>
              <a:t>H(u, v) F(u, v)</a:t>
            </a:r>
            <a:endParaRPr lang="en-GB" sz="2400" dirty="0">
              <a:solidFill>
                <a:srgbClr val="002060"/>
              </a:solidFill>
              <a:latin typeface="+mn-lt"/>
            </a:endParaRPr>
          </a:p>
        </p:txBody>
      </p:sp>
      <p:graphicFrame>
        <p:nvGraphicFramePr>
          <p:cNvPr id="6" name="Object 5"/>
          <p:cNvGraphicFramePr>
            <a:graphicFrameLocks noChangeAspect="1"/>
          </p:cNvGraphicFramePr>
          <p:nvPr/>
        </p:nvGraphicFramePr>
        <p:xfrm>
          <a:off x="2771800" y="987574"/>
          <a:ext cx="3501565" cy="1152128"/>
        </p:xfrm>
        <a:graphic>
          <a:graphicData uri="http://schemas.openxmlformats.org/presentationml/2006/ole">
            <mc:AlternateContent xmlns:mc="http://schemas.openxmlformats.org/markup-compatibility/2006">
              <mc:Choice xmlns:v="urn:schemas-microsoft-com:vml" Requires="v">
                <p:oleObj spid="_x0000_s975883" name="Equation" r:id="rId4" imgW="1968480" imgH="647640" progId="Equation.3">
                  <p:embed/>
                </p:oleObj>
              </mc:Choice>
              <mc:Fallback>
                <p:oleObj name="Equation" r:id="rId4" imgW="1968480" imgH="647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987574"/>
                        <a:ext cx="3501565" cy="11521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271</a:t>
            </a:fld>
            <a:endParaRPr lang="en" dirty="0"/>
          </a:p>
        </p:txBody>
      </p:sp>
      <p:pic>
        <p:nvPicPr>
          <p:cNvPr id="976898" name="Picture 2"/>
          <p:cNvPicPr>
            <a:picLocks noChangeAspect="1" noChangeArrowheads="1"/>
          </p:cNvPicPr>
          <p:nvPr/>
        </p:nvPicPr>
        <p:blipFill>
          <a:blip r:embed="rId3"/>
          <a:srcRect/>
          <a:stretch>
            <a:fillRect/>
          </a:stretch>
        </p:blipFill>
        <p:spPr bwMode="auto">
          <a:xfrm>
            <a:off x="323528" y="1059582"/>
            <a:ext cx="5222255" cy="1944216"/>
          </a:xfrm>
          <a:prstGeom prst="rect">
            <a:avLst/>
          </a:prstGeom>
          <a:noFill/>
          <a:ln w="9525">
            <a:noFill/>
            <a:miter lim="800000"/>
            <a:headEnd/>
            <a:tailEnd/>
          </a:ln>
        </p:spPr>
      </p:pic>
      <p:sp>
        <p:nvSpPr>
          <p:cNvPr id="4" name="Rectangle 3"/>
          <p:cNvSpPr/>
          <p:nvPr/>
        </p:nvSpPr>
        <p:spPr>
          <a:xfrm>
            <a:off x="395536" y="3219822"/>
            <a:ext cx="4572000" cy="707886"/>
          </a:xfrm>
          <a:prstGeom prst="rect">
            <a:avLst/>
          </a:prstGeom>
        </p:spPr>
        <p:txBody>
          <a:bodyPr>
            <a:spAutoFit/>
          </a:bodyPr>
          <a:lstStyle/>
          <a:p>
            <a:r>
              <a:rPr lang="en-US" sz="2000" dirty="0">
                <a:latin typeface="+mn-lt"/>
              </a:rPr>
              <a:t>a) SEM image of a damaged integrated circuit. (b) Fourier spectrum of (a)</a:t>
            </a:r>
            <a:endParaRPr lang="en-IN" sz="2000" dirty="0">
              <a:latin typeface="+mn-lt"/>
            </a:endParaRPr>
          </a:p>
        </p:txBody>
      </p:sp>
      <p:pic>
        <p:nvPicPr>
          <p:cNvPr id="976899" name="Picture 3"/>
          <p:cNvPicPr>
            <a:picLocks noChangeAspect="1" noChangeArrowheads="1"/>
          </p:cNvPicPr>
          <p:nvPr/>
        </p:nvPicPr>
        <p:blipFill>
          <a:blip r:embed="rId4"/>
          <a:srcRect/>
          <a:stretch>
            <a:fillRect/>
          </a:stretch>
        </p:blipFill>
        <p:spPr bwMode="auto">
          <a:xfrm>
            <a:off x="6228184" y="195486"/>
            <a:ext cx="2638425" cy="2000250"/>
          </a:xfrm>
          <a:prstGeom prst="rect">
            <a:avLst/>
          </a:prstGeom>
          <a:noFill/>
          <a:ln w="9525">
            <a:noFill/>
            <a:miter lim="800000"/>
            <a:headEnd/>
            <a:tailEnd/>
          </a:ln>
        </p:spPr>
      </p:pic>
      <p:sp>
        <p:nvSpPr>
          <p:cNvPr id="6" name="Rectangle 5"/>
          <p:cNvSpPr/>
          <p:nvPr/>
        </p:nvSpPr>
        <p:spPr>
          <a:xfrm>
            <a:off x="5796136" y="2281178"/>
            <a:ext cx="3096344" cy="2862322"/>
          </a:xfrm>
          <a:prstGeom prst="rect">
            <a:avLst/>
          </a:prstGeom>
        </p:spPr>
        <p:txBody>
          <a:bodyPr wrap="square">
            <a:spAutoFit/>
          </a:bodyPr>
          <a:lstStyle/>
          <a:p>
            <a:pPr algn="ctr"/>
            <a:r>
              <a:rPr lang="en-IN" sz="2000" dirty="0">
                <a:latin typeface="+mn-lt"/>
              </a:rPr>
              <a:t>Result of filtering the image with a filter transfer function that sets</a:t>
            </a:r>
          </a:p>
          <a:p>
            <a:pPr algn="ctr"/>
            <a:r>
              <a:rPr lang="en-US" sz="2000" dirty="0">
                <a:latin typeface="+mn-lt"/>
              </a:rPr>
              <a:t>to 0 the dc term, </a:t>
            </a:r>
            <a:br>
              <a:rPr lang="en-US" sz="2000" dirty="0">
                <a:latin typeface="+mn-lt"/>
              </a:rPr>
            </a:br>
            <a:r>
              <a:rPr lang="en-IN" sz="2000" i="1" dirty="0">
                <a:latin typeface="+mn-lt"/>
              </a:rPr>
              <a:t>F(P/ 2,Q / 2), </a:t>
            </a:r>
            <a:r>
              <a:rPr lang="en-IN" sz="2000" dirty="0">
                <a:latin typeface="+mn-lt"/>
              </a:rPr>
              <a:t>in the </a:t>
            </a:r>
            <a:r>
              <a:rPr lang="en-IN" sz="2000" dirty="0" err="1">
                <a:latin typeface="+mn-lt"/>
              </a:rPr>
              <a:t>centered</a:t>
            </a:r>
            <a:r>
              <a:rPr lang="en-IN" sz="2000" dirty="0">
                <a:latin typeface="+mn-lt"/>
              </a:rPr>
              <a:t> Fourier transform, while leaving all other transform</a:t>
            </a:r>
          </a:p>
          <a:p>
            <a:pPr algn="ctr"/>
            <a:r>
              <a:rPr lang="en-IN" sz="2000" dirty="0">
                <a:latin typeface="+mn-lt"/>
              </a:rPr>
              <a:t>terms unchanged.</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6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272</a:t>
            </a:fld>
            <a:endParaRPr lang="en"/>
          </a:p>
        </p:txBody>
      </p:sp>
      <p:sp>
        <p:nvSpPr>
          <p:cNvPr id="3" name="Rectangle 2"/>
          <p:cNvSpPr/>
          <p:nvPr/>
        </p:nvSpPr>
        <p:spPr>
          <a:xfrm>
            <a:off x="2915816" y="195486"/>
            <a:ext cx="5328592"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800" b="1" dirty="0">
                <a:solidFill>
                  <a:srgbClr val="0070C0"/>
                </a:solidFill>
                <a:latin typeface="+mn-lt"/>
              </a:rPr>
              <a:t>Low frequencies </a:t>
            </a:r>
            <a:r>
              <a:rPr lang="en-US" sz="2800" dirty="0">
                <a:latin typeface="+mn-lt"/>
              </a:rPr>
              <a:t>in the transform are related to slowly varying intensity components in an image, such as the walls of a room or a cloudless sky in an outdoor scene. </a:t>
            </a:r>
          </a:p>
        </p:txBody>
      </p:sp>
      <p:sp>
        <p:nvSpPr>
          <p:cNvPr id="4" name="Rectangle 3"/>
          <p:cNvSpPr/>
          <p:nvPr/>
        </p:nvSpPr>
        <p:spPr>
          <a:xfrm>
            <a:off x="2915816" y="3075806"/>
            <a:ext cx="5328592" cy="138499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b="1" dirty="0">
                <a:solidFill>
                  <a:srgbClr val="C00000"/>
                </a:solidFill>
                <a:latin typeface="+mn-lt"/>
              </a:rPr>
              <a:t>High frequencies </a:t>
            </a:r>
            <a:r>
              <a:rPr lang="en-US" sz="2800" dirty="0">
                <a:latin typeface="+mn-lt"/>
              </a:rPr>
              <a:t>are caused by sharp transitions in intensity, such as edges and noise.</a:t>
            </a:r>
            <a:endParaRPr lang="en-IN" sz="2800" dirty="0">
              <a:latin typeface="+mn-lt"/>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2"/>
          <p:cNvSpPr>
            <a:spLocks noGrp="1"/>
          </p:cNvSpPr>
          <p:nvPr>
            <p:ph type="sldNum" idx="12"/>
          </p:nvPr>
        </p:nvSpPr>
        <p:spPr>
          <a:noFill/>
        </p:spPr>
        <p:txBody>
          <a:bodyPr/>
          <a:lstStyle/>
          <a:p>
            <a:pPr fontAlgn="base">
              <a:spcBef>
                <a:spcPct val="0"/>
              </a:spcBef>
              <a:spcAft>
                <a:spcPct val="0"/>
              </a:spcAft>
            </a:pPr>
            <a:fld id="{D37C51A9-0293-4BA5-A451-98F59647D94D}" type="slidenum">
              <a:rPr lang="en-US" smtClean="0">
                <a:latin typeface="Arial" charset="0"/>
              </a:rPr>
              <a:pPr fontAlgn="base">
                <a:spcBef>
                  <a:spcPct val="0"/>
                </a:spcBef>
                <a:spcAft>
                  <a:spcPct val="0"/>
                </a:spcAft>
              </a:pPr>
              <a:t>273</a:t>
            </a:fld>
            <a:endParaRPr lang="en-US">
              <a:latin typeface="Arial" charset="0"/>
            </a:endParaRPr>
          </a:p>
        </p:txBody>
      </p:sp>
      <p:sp>
        <p:nvSpPr>
          <p:cNvPr id="17410" name="Date Placeholder 1"/>
          <p:cNvSpPr>
            <a:spLocks noGrp="1"/>
          </p:cNvSpPr>
          <p:nvPr>
            <p:ph type="dt" sz="quarter" idx="4294967295"/>
          </p:nvPr>
        </p:nvSpPr>
        <p:spPr>
          <a:xfrm>
            <a:off x="0" y="4608513"/>
            <a:ext cx="1214438" cy="357187"/>
          </a:xfrm>
          <a:prstGeom prst="rect">
            <a:avLst/>
          </a:prstGeom>
          <a:noFill/>
        </p:spPr>
        <p:txBody>
          <a:bodyPr/>
          <a:lstStyle/>
          <a:p>
            <a:pPr fontAlgn="base">
              <a:spcBef>
                <a:spcPct val="0"/>
              </a:spcBef>
              <a:spcAft>
                <a:spcPct val="0"/>
              </a:spcAft>
            </a:pPr>
            <a:r>
              <a:rPr lang="en-US">
                <a:latin typeface="Arial" charset="0"/>
              </a:rPr>
              <a:t>Sept 24, 2013</a:t>
            </a:r>
          </a:p>
        </p:txBody>
      </p:sp>
      <p:sp>
        <p:nvSpPr>
          <p:cNvPr id="4" name="Plaque 3"/>
          <p:cNvSpPr/>
          <p:nvPr/>
        </p:nvSpPr>
        <p:spPr>
          <a:xfrm>
            <a:off x="3059832" y="0"/>
            <a:ext cx="5064522" cy="803672"/>
          </a:xfrm>
          <a:prstGeom prst="plaqu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GB" sz="4400" dirty="0" err="1">
                <a:effectLst>
                  <a:outerShdw blurRad="38100" dist="38100" dir="2700000" algn="tl">
                    <a:srgbClr val="000000">
                      <a:alpha val="43137"/>
                    </a:srgbClr>
                  </a:outerShdw>
                </a:effectLst>
              </a:rPr>
              <a:t>Lowpass</a:t>
            </a:r>
            <a:r>
              <a:rPr lang="en-GB" sz="4400" dirty="0">
                <a:effectLst>
                  <a:outerShdw blurRad="38100" dist="38100" dir="2700000" algn="tl">
                    <a:srgbClr val="000000">
                      <a:alpha val="43137"/>
                    </a:srgbClr>
                  </a:outerShdw>
                </a:effectLst>
              </a:rPr>
              <a:t> Filter</a:t>
            </a:r>
          </a:p>
        </p:txBody>
      </p:sp>
      <p:sp>
        <p:nvSpPr>
          <p:cNvPr id="5" name="TextBox 4"/>
          <p:cNvSpPr txBox="1"/>
          <p:nvPr/>
        </p:nvSpPr>
        <p:spPr>
          <a:xfrm>
            <a:off x="2843808" y="1131590"/>
            <a:ext cx="5572125" cy="1815882"/>
          </a:xfrm>
          <a:prstGeom prst="rect">
            <a:avLst/>
          </a:prstGeom>
          <a:noFill/>
        </p:spPr>
        <p:txBody>
          <a:bodyPr>
            <a:spAutoFit/>
          </a:bodyPr>
          <a:lstStyle/>
          <a:p>
            <a:pPr marL="354013" indent="-354013">
              <a:lnSpc>
                <a:spcPct val="200000"/>
              </a:lnSpc>
              <a:buFontTx/>
              <a:buBlip>
                <a:blip r:embed="rId3"/>
              </a:buBlip>
              <a:defRPr/>
            </a:pPr>
            <a:r>
              <a:rPr lang="en-GB" sz="2800" dirty="0">
                <a:solidFill>
                  <a:schemeClr val="tx1">
                    <a:lumMod val="50000"/>
                  </a:schemeClr>
                </a:solidFill>
                <a:latin typeface="+mj-lt"/>
              </a:rPr>
              <a:t>Attenuates high frequencies</a:t>
            </a:r>
          </a:p>
          <a:p>
            <a:pPr marL="442913" indent="-442913">
              <a:lnSpc>
                <a:spcPct val="200000"/>
              </a:lnSpc>
              <a:buFontTx/>
              <a:buBlip>
                <a:blip r:embed="rId3"/>
              </a:buBlip>
              <a:defRPr/>
            </a:pPr>
            <a:r>
              <a:rPr lang="en-GB" sz="2800" dirty="0">
                <a:solidFill>
                  <a:schemeClr val="tx1">
                    <a:lumMod val="50000"/>
                  </a:schemeClr>
                </a:solidFill>
                <a:latin typeface="+mj-lt"/>
              </a:rPr>
              <a:t>Passes low frequencies</a:t>
            </a:r>
          </a:p>
        </p:txBody>
      </p:sp>
      <p:sp>
        <p:nvSpPr>
          <p:cNvPr id="6" name="TextBox 5"/>
          <p:cNvSpPr txBox="1"/>
          <p:nvPr/>
        </p:nvSpPr>
        <p:spPr>
          <a:xfrm>
            <a:off x="2195736" y="3579862"/>
            <a:ext cx="6015584" cy="1200329"/>
          </a:xfrm>
          <a:prstGeom prst="rect">
            <a:avLst/>
          </a:prstGeom>
          <a:noFill/>
        </p:spPr>
        <p:txBody>
          <a:bodyPr wrap="square">
            <a:spAutoFit/>
          </a:bodyPr>
          <a:lstStyle/>
          <a:p>
            <a:pPr algn="just">
              <a:defRPr/>
            </a:pPr>
            <a:r>
              <a:rPr lang="en-GB" sz="2400" dirty="0" err="1">
                <a:solidFill>
                  <a:srgbClr val="0070C0"/>
                </a:solidFill>
                <a:latin typeface="+mj-lt"/>
              </a:rPr>
              <a:t>Lowpass</a:t>
            </a:r>
            <a:r>
              <a:rPr lang="en-GB" sz="2400" dirty="0">
                <a:solidFill>
                  <a:srgbClr val="0070C0"/>
                </a:solidFill>
                <a:latin typeface="+mj-lt"/>
              </a:rPr>
              <a:t> filtered images have less sharp details than the original image as high frequencies have been attenuated </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2"/>
          <p:cNvSpPr>
            <a:spLocks noGrp="1"/>
          </p:cNvSpPr>
          <p:nvPr>
            <p:ph type="sldNum" idx="12"/>
          </p:nvPr>
        </p:nvSpPr>
        <p:spPr>
          <a:noFill/>
        </p:spPr>
        <p:txBody>
          <a:bodyPr/>
          <a:lstStyle/>
          <a:p>
            <a:pPr fontAlgn="base">
              <a:spcBef>
                <a:spcPct val="0"/>
              </a:spcBef>
              <a:spcAft>
                <a:spcPct val="0"/>
              </a:spcAft>
            </a:pPr>
            <a:fld id="{60ADA782-6945-49C9-89C8-FCA5F1273120}" type="slidenum">
              <a:rPr lang="en-US" smtClean="0">
                <a:latin typeface="Arial" charset="0"/>
              </a:rPr>
              <a:pPr fontAlgn="base">
                <a:spcBef>
                  <a:spcPct val="0"/>
                </a:spcBef>
                <a:spcAft>
                  <a:spcPct val="0"/>
                </a:spcAft>
              </a:pPr>
              <a:t>274</a:t>
            </a:fld>
            <a:endParaRPr lang="en-US">
              <a:latin typeface="Arial" charset="0"/>
            </a:endParaRPr>
          </a:p>
        </p:txBody>
      </p:sp>
      <p:sp>
        <p:nvSpPr>
          <p:cNvPr id="18434" name="Date Placeholder 1"/>
          <p:cNvSpPr>
            <a:spLocks noGrp="1"/>
          </p:cNvSpPr>
          <p:nvPr>
            <p:ph type="dt" sz="quarter" idx="4294967295"/>
          </p:nvPr>
        </p:nvSpPr>
        <p:spPr>
          <a:xfrm>
            <a:off x="0" y="4608513"/>
            <a:ext cx="1214438" cy="357187"/>
          </a:xfrm>
          <a:prstGeom prst="rect">
            <a:avLst/>
          </a:prstGeom>
          <a:noFill/>
        </p:spPr>
        <p:txBody>
          <a:bodyPr/>
          <a:lstStyle/>
          <a:p>
            <a:pPr fontAlgn="base">
              <a:spcBef>
                <a:spcPct val="0"/>
              </a:spcBef>
              <a:spcAft>
                <a:spcPct val="0"/>
              </a:spcAft>
            </a:pPr>
            <a:r>
              <a:rPr lang="en-US">
                <a:latin typeface="Arial" charset="0"/>
              </a:rPr>
              <a:t>Sept 24, 2013</a:t>
            </a:r>
          </a:p>
        </p:txBody>
      </p:sp>
      <p:sp>
        <p:nvSpPr>
          <p:cNvPr id="4" name="Plaque 3"/>
          <p:cNvSpPr/>
          <p:nvPr/>
        </p:nvSpPr>
        <p:spPr>
          <a:xfrm>
            <a:off x="3131840" y="0"/>
            <a:ext cx="4620493" cy="803672"/>
          </a:xfrm>
          <a:prstGeom prst="plaqu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GB" sz="4400" dirty="0" err="1">
                <a:effectLst>
                  <a:outerShdw blurRad="38100" dist="38100" dir="2700000" algn="tl">
                    <a:srgbClr val="000000">
                      <a:alpha val="43137"/>
                    </a:srgbClr>
                  </a:outerShdw>
                </a:effectLst>
              </a:rPr>
              <a:t>Highpass</a:t>
            </a:r>
            <a:r>
              <a:rPr lang="en-GB" sz="4400" dirty="0">
                <a:effectLst>
                  <a:outerShdw blurRad="38100" dist="38100" dir="2700000" algn="tl">
                    <a:srgbClr val="000000">
                      <a:alpha val="43137"/>
                    </a:srgbClr>
                  </a:outerShdw>
                </a:effectLst>
              </a:rPr>
              <a:t> Filter</a:t>
            </a:r>
          </a:p>
        </p:txBody>
      </p:sp>
      <p:sp>
        <p:nvSpPr>
          <p:cNvPr id="5" name="TextBox 4"/>
          <p:cNvSpPr txBox="1"/>
          <p:nvPr/>
        </p:nvSpPr>
        <p:spPr>
          <a:xfrm>
            <a:off x="2771800" y="915566"/>
            <a:ext cx="5572125" cy="1815882"/>
          </a:xfrm>
          <a:prstGeom prst="rect">
            <a:avLst/>
          </a:prstGeom>
          <a:noFill/>
        </p:spPr>
        <p:txBody>
          <a:bodyPr>
            <a:spAutoFit/>
          </a:bodyPr>
          <a:lstStyle/>
          <a:p>
            <a:pPr marL="354013" indent="-354013">
              <a:lnSpc>
                <a:spcPct val="200000"/>
              </a:lnSpc>
              <a:buFontTx/>
              <a:buBlip>
                <a:blip r:embed="rId3"/>
              </a:buBlip>
              <a:defRPr/>
            </a:pPr>
            <a:r>
              <a:rPr lang="en-GB" sz="2800" dirty="0">
                <a:solidFill>
                  <a:schemeClr val="tx1">
                    <a:lumMod val="50000"/>
                  </a:schemeClr>
                </a:solidFill>
                <a:latin typeface="+mj-lt"/>
              </a:rPr>
              <a:t>Attenuates low frequencies</a:t>
            </a:r>
          </a:p>
          <a:p>
            <a:pPr marL="442913" indent="-442913">
              <a:lnSpc>
                <a:spcPct val="200000"/>
              </a:lnSpc>
              <a:buFontTx/>
              <a:buBlip>
                <a:blip r:embed="rId3"/>
              </a:buBlip>
              <a:defRPr/>
            </a:pPr>
            <a:r>
              <a:rPr lang="en-GB" sz="2800" dirty="0">
                <a:solidFill>
                  <a:schemeClr val="tx1">
                    <a:lumMod val="50000"/>
                  </a:schemeClr>
                </a:solidFill>
                <a:latin typeface="+mj-lt"/>
              </a:rPr>
              <a:t>Passes high frequencies</a:t>
            </a:r>
          </a:p>
        </p:txBody>
      </p:sp>
      <p:sp>
        <p:nvSpPr>
          <p:cNvPr id="6" name="TextBox 5"/>
          <p:cNvSpPr txBox="1"/>
          <p:nvPr/>
        </p:nvSpPr>
        <p:spPr>
          <a:xfrm>
            <a:off x="1979712" y="3075806"/>
            <a:ext cx="6519640" cy="1569660"/>
          </a:xfrm>
          <a:prstGeom prst="rect">
            <a:avLst/>
          </a:prstGeom>
          <a:noFill/>
        </p:spPr>
        <p:txBody>
          <a:bodyPr wrap="square">
            <a:spAutoFit/>
          </a:bodyPr>
          <a:lstStyle/>
          <a:p>
            <a:pPr algn="just">
              <a:defRPr/>
            </a:pPr>
            <a:r>
              <a:rPr lang="en-GB" sz="2400" dirty="0" err="1">
                <a:solidFill>
                  <a:srgbClr val="C00000"/>
                </a:solidFill>
                <a:latin typeface="+mj-lt"/>
              </a:rPr>
              <a:t>Highpass</a:t>
            </a:r>
            <a:r>
              <a:rPr lang="en-GB" sz="2400" dirty="0">
                <a:solidFill>
                  <a:srgbClr val="C00000"/>
                </a:solidFill>
                <a:latin typeface="+mj-lt"/>
              </a:rPr>
              <a:t> filtered images have less gray level variations in the smooth areas &amp; emphasized transitional (e.g. edge) gray level details. Such images appears sharper.</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275</a:t>
            </a:fld>
            <a:endParaRPr lang="en" dirty="0"/>
          </a:p>
        </p:txBody>
      </p:sp>
      <p:sp>
        <p:nvSpPr>
          <p:cNvPr id="4" name="Rectangle 3"/>
          <p:cNvSpPr/>
          <p:nvPr/>
        </p:nvSpPr>
        <p:spPr>
          <a:xfrm>
            <a:off x="5868144" y="843558"/>
            <a:ext cx="2952328" cy="2862322"/>
          </a:xfrm>
          <a:prstGeom prst="rect">
            <a:avLst/>
          </a:prstGeom>
        </p:spPr>
        <p:txBody>
          <a:bodyPr wrap="square">
            <a:spAutoFit/>
          </a:bodyPr>
          <a:lstStyle/>
          <a:p>
            <a:r>
              <a:rPr lang="en-US" sz="2000" b="1" dirty="0">
                <a:latin typeface="+mn-lt"/>
              </a:rPr>
              <a:t>Top row: </a:t>
            </a:r>
            <a:r>
              <a:rPr lang="en-US" sz="2000" dirty="0">
                <a:latin typeface="+mn-lt"/>
              </a:rPr>
              <a:t>Frequency domain filter transfer functions of </a:t>
            </a:r>
          </a:p>
          <a:p>
            <a:pPr marL="457200" indent="-457200">
              <a:buAutoNum type="alphaLcParenBoth"/>
            </a:pPr>
            <a:r>
              <a:rPr lang="en-US" sz="2000" dirty="0">
                <a:latin typeface="+mn-lt"/>
              </a:rPr>
              <a:t>a </a:t>
            </a:r>
            <a:r>
              <a:rPr lang="en-US" sz="2000" dirty="0" err="1">
                <a:latin typeface="+mn-lt"/>
              </a:rPr>
              <a:t>lowpass</a:t>
            </a:r>
            <a:r>
              <a:rPr lang="en-US" sz="2000" dirty="0">
                <a:latin typeface="+mn-lt"/>
              </a:rPr>
              <a:t> filter,</a:t>
            </a:r>
          </a:p>
          <a:p>
            <a:pPr marL="457200" indent="-457200">
              <a:buAutoNum type="alphaLcParenBoth"/>
            </a:pPr>
            <a:r>
              <a:rPr lang="en-US" sz="2000" dirty="0">
                <a:latin typeface="+mn-lt"/>
              </a:rPr>
              <a:t>a </a:t>
            </a:r>
            <a:r>
              <a:rPr lang="en-US" sz="2000" dirty="0" err="1">
                <a:latin typeface="+mn-lt"/>
              </a:rPr>
              <a:t>highpass</a:t>
            </a:r>
            <a:r>
              <a:rPr lang="en-US" sz="2000" dirty="0">
                <a:latin typeface="+mn-lt"/>
              </a:rPr>
              <a:t> filter, </a:t>
            </a:r>
          </a:p>
          <a:p>
            <a:endParaRPr lang="en-US" sz="2000" dirty="0">
              <a:latin typeface="+mn-lt"/>
            </a:endParaRPr>
          </a:p>
          <a:p>
            <a:r>
              <a:rPr lang="en-US" sz="2000" b="1" dirty="0">
                <a:latin typeface="+mn-lt"/>
              </a:rPr>
              <a:t>Bottom row: </a:t>
            </a:r>
            <a:r>
              <a:rPr lang="en-US" sz="2000" dirty="0">
                <a:latin typeface="+mn-lt"/>
              </a:rPr>
              <a:t>Corresponding filtered images</a:t>
            </a:r>
            <a:endParaRPr lang="en-IN" sz="2000" dirty="0">
              <a:latin typeface="+mn-lt"/>
            </a:endParaRPr>
          </a:p>
        </p:txBody>
      </p:sp>
      <p:pic>
        <p:nvPicPr>
          <p:cNvPr id="999427" name="Picture 3"/>
          <p:cNvPicPr>
            <a:picLocks noChangeAspect="1" noChangeArrowheads="1"/>
          </p:cNvPicPr>
          <p:nvPr/>
        </p:nvPicPr>
        <p:blipFill>
          <a:blip r:embed="rId2"/>
          <a:srcRect/>
          <a:stretch>
            <a:fillRect/>
          </a:stretch>
        </p:blipFill>
        <p:spPr bwMode="auto">
          <a:xfrm>
            <a:off x="683568" y="339502"/>
            <a:ext cx="4968552" cy="4520358"/>
          </a:xfrm>
          <a:prstGeom prst="rect">
            <a:avLst/>
          </a:prstGeom>
          <a:noFill/>
          <a:ln w="9525">
            <a:noFill/>
            <a:miter lim="800000"/>
            <a:headEnd/>
            <a:tailEnd/>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276</a:t>
            </a:fld>
            <a:endParaRPr lang="en" dirty="0"/>
          </a:p>
        </p:txBody>
      </p:sp>
      <p:sp>
        <p:nvSpPr>
          <p:cNvPr id="3" name="Rectangle 2"/>
          <p:cNvSpPr/>
          <p:nvPr/>
        </p:nvSpPr>
        <p:spPr>
          <a:xfrm>
            <a:off x="1187624" y="1347614"/>
            <a:ext cx="2448272" cy="2308324"/>
          </a:xfrm>
          <a:prstGeom prst="rect">
            <a:avLst/>
          </a:prstGeom>
        </p:spPr>
        <p:txBody>
          <a:bodyPr wrap="square">
            <a:spAutoFit/>
          </a:bodyPr>
          <a:lstStyle/>
          <a:p>
            <a:pPr algn="ctr"/>
            <a:r>
              <a:rPr lang="en-IN" sz="36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Smoothing</a:t>
            </a:r>
          </a:p>
          <a:p>
            <a:pPr algn="ctr"/>
            <a:r>
              <a:rPr lang="en-IN" sz="36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 Frequency Domain </a:t>
            </a:r>
          </a:p>
          <a:p>
            <a:pPr algn="ctr"/>
            <a:r>
              <a:rPr lang="en-IN" sz="36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Filters</a:t>
            </a:r>
          </a:p>
        </p:txBody>
      </p:sp>
      <p:sp>
        <p:nvSpPr>
          <p:cNvPr id="4" name="Text Box 5"/>
          <p:cNvSpPr txBox="1">
            <a:spLocks noChangeArrowheads="1"/>
          </p:cNvSpPr>
          <p:nvPr/>
        </p:nvSpPr>
        <p:spPr bwMode="auto">
          <a:xfrm>
            <a:off x="4211960" y="483518"/>
            <a:ext cx="4716016" cy="4031873"/>
          </a:xfrm>
          <a:prstGeom prst="rect">
            <a:avLst/>
          </a:prstGeom>
          <a:noFill/>
          <a:ln w="9525">
            <a:noFill/>
            <a:miter lim="800000"/>
            <a:headEnd/>
            <a:tailEnd/>
          </a:ln>
        </p:spPr>
        <p:txBody>
          <a:bodyPr wrap="square">
            <a:spAutoFit/>
          </a:bodyPr>
          <a:lstStyle/>
          <a:p>
            <a:pPr algn="ctr">
              <a:spcBef>
                <a:spcPct val="50000"/>
              </a:spcBef>
            </a:pPr>
            <a:r>
              <a:rPr lang="en-GB" sz="3200" dirty="0">
                <a:solidFill>
                  <a:schemeClr val="tx1"/>
                </a:solidFill>
                <a:latin typeface="+mn-lt"/>
              </a:rPr>
              <a:t>Smoothing (blurring) is achieved in the frequency domain by attenuating a specified range of high frequency components in the transform of a given image</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277</a:t>
            </a:fld>
            <a:endParaRPr lang="en"/>
          </a:p>
        </p:txBody>
      </p:sp>
      <p:sp>
        <p:nvSpPr>
          <p:cNvPr id="3" name="Rectangle 2"/>
          <p:cNvSpPr/>
          <p:nvPr/>
        </p:nvSpPr>
        <p:spPr>
          <a:xfrm>
            <a:off x="1115616" y="0"/>
            <a:ext cx="6480720"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Times New Roman"/>
              </a:rPr>
              <a:t>Ideal </a:t>
            </a:r>
            <a:r>
              <a:rPr lang="en-IN" sz="3600" b="1" kern="1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Times New Roman"/>
              </a:rPr>
              <a:t>Lowpass</a:t>
            </a:r>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Times New Roman"/>
              </a:rPr>
              <a:t> Filters</a:t>
            </a:r>
            <a:endParaRPr lang="en-I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4" name="Rectangle 3"/>
          <p:cNvSpPr/>
          <p:nvPr/>
        </p:nvSpPr>
        <p:spPr>
          <a:xfrm>
            <a:off x="1259632" y="699542"/>
            <a:ext cx="7272808" cy="1015663"/>
          </a:xfrm>
          <a:prstGeom prst="rect">
            <a:avLst/>
          </a:prstGeom>
        </p:spPr>
        <p:txBody>
          <a:bodyPr wrap="square">
            <a:spAutoFit/>
          </a:bodyPr>
          <a:lstStyle/>
          <a:p>
            <a:pPr algn="just">
              <a:spcBef>
                <a:spcPct val="50000"/>
              </a:spcBef>
            </a:pPr>
            <a:r>
              <a:rPr lang="en-GB" sz="2000" dirty="0">
                <a:solidFill>
                  <a:schemeClr val="tx1"/>
                </a:solidFill>
                <a:latin typeface="+mn-lt"/>
              </a:rPr>
              <a:t>Cuts – off all high frequency components of the Fourier transform which are at a </a:t>
            </a:r>
            <a:r>
              <a:rPr lang="en-GB" sz="2000" dirty="0">
                <a:solidFill>
                  <a:srgbClr val="0070C0"/>
                </a:solidFill>
                <a:latin typeface="+mn-lt"/>
              </a:rPr>
              <a:t>distance greater than a specified distance D</a:t>
            </a:r>
            <a:r>
              <a:rPr lang="en-GB" sz="2000" baseline="-25000" dirty="0">
                <a:solidFill>
                  <a:srgbClr val="0070C0"/>
                </a:solidFill>
                <a:latin typeface="+mn-lt"/>
              </a:rPr>
              <a:t>0</a:t>
            </a:r>
            <a:r>
              <a:rPr lang="en-GB" sz="2000" dirty="0">
                <a:solidFill>
                  <a:schemeClr val="tx1"/>
                </a:solidFill>
                <a:latin typeface="+mn-lt"/>
              </a:rPr>
              <a:t> from the origin of the (centred) transform</a:t>
            </a:r>
          </a:p>
        </p:txBody>
      </p:sp>
      <p:sp>
        <p:nvSpPr>
          <p:cNvPr id="5" name="Text Box 8"/>
          <p:cNvSpPr txBox="1">
            <a:spLocks noChangeArrowheads="1"/>
          </p:cNvSpPr>
          <p:nvPr/>
        </p:nvSpPr>
        <p:spPr bwMode="auto">
          <a:xfrm>
            <a:off x="304800" y="2067694"/>
            <a:ext cx="8534400" cy="830263"/>
          </a:xfrm>
          <a:prstGeom prst="rect">
            <a:avLst/>
          </a:prstGeom>
          <a:noFill/>
          <a:ln w="9525">
            <a:noFill/>
            <a:miter lim="800000"/>
            <a:headEnd/>
            <a:tailEnd/>
          </a:ln>
        </p:spPr>
        <p:txBody>
          <a:bodyPr>
            <a:spAutoFit/>
          </a:bodyPr>
          <a:lstStyle/>
          <a:p>
            <a:pPr algn="ctr">
              <a:spcBef>
                <a:spcPct val="50000"/>
              </a:spcBef>
            </a:pPr>
            <a:r>
              <a:rPr lang="en-GB" sz="2400" dirty="0">
                <a:solidFill>
                  <a:srgbClr val="0070C0"/>
                </a:solidFill>
                <a:latin typeface="+mn-lt"/>
              </a:rPr>
              <a:t>If the size of the image is M x N, then the size of the transform is</a:t>
            </a:r>
          </a:p>
        </p:txBody>
      </p:sp>
      <p:sp>
        <p:nvSpPr>
          <p:cNvPr id="6" name="Text Box 9"/>
          <p:cNvSpPr txBox="1">
            <a:spLocks noChangeArrowheads="1"/>
          </p:cNvSpPr>
          <p:nvPr/>
        </p:nvSpPr>
        <p:spPr bwMode="auto">
          <a:xfrm>
            <a:off x="5410200" y="2296294"/>
            <a:ext cx="1143000" cy="1098550"/>
          </a:xfrm>
          <a:prstGeom prst="rect">
            <a:avLst/>
          </a:prstGeom>
          <a:noFill/>
          <a:ln w="9525">
            <a:noFill/>
            <a:miter lim="800000"/>
            <a:headEnd/>
            <a:tailEnd/>
          </a:ln>
        </p:spPr>
        <p:txBody>
          <a:bodyPr>
            <a:spAutoFit/>
          </a:bodyPr>
          <a:lstStyle/>
          <a:p>
            <a:pPr>
              <a:spcBef>
                <a:spcPct val="50000"/>
              </a:spcBef>
            </a:pPr>
            <a:r>
              <a:rPr lang="en-GB" sz="6600">
                <a:solidFill>
                  <a:srgbClr val="0070C0"/>
                </a:solidFill>
                <a:latin typeface="+mn-lt"/>
              </a:rPr>
              <a:t>?</a:t>
            </a:r>
          </a:p>
        </p:txBody>
      </p:sp>
      <p:sp>
        <p:nvSpPr>
          <p:cNvPr id="7" name="Text Box 10"/>
          <p:cNvSpPr txBox="1">
            <a:spLocks noChangeArrowheads="1"/>
          </p:cNvSpPr>
          <p:nvPr/>
        </p:nvSpPr>
        <p:spPr bwMode="auto">
          <a:xfrm>
            <a:off x="5410200" y="2448694"/>
            <a:ext cx="2133600" cy="461963"/>
          </a:xfrm>
          <a:prstGeom prst="rect">
            <a:avLst/>
          </a:prstGeom>
          <a:noFill/>
          <a:ln w="9525">
            <a:noFill/>
            <a:miter lim="800000"/>
            <a:headEnd/>
            <a:tailEnd/>
          </a:ln>
        </p:spPr>
        <p:txBody>
          <a:bodyPr>
            <a:spAutoFit/>
          </a:bodyPr>
          <a:lstStyle/>
          <a:p>
            <a:pPr>
              <a:spcBef>
                <a:spcPct val="50000"/>
              </a:spcBef>
            </a:pPr>
            <a:r>
              <a:rPr lang="en-GB" sz="2400">
                <a:solidFill>
                  <a:srgbClr val="0070C0"/>
                </a:solidFill>
                <a:latin typeface="+mn-lt"/>
              </a:rPr>
              <a:t>M x N</a:t>
            </a:r>
          </a:p>
        </p:txBody>
      </p:sp>
      <p:sp>
        <p:nvSpPr>
          <p:cNvPr id="8" name="Text Box 11"/>
          <p:cNvSpPr txBox="1">
            <a:spLocks noChangeArrowheads="1"/>
          </p:cNvSpPr>
          <p:nvPr/>
        </p:nvSpPr>
        <p:spPr bwMode="auto">
          <a:xfrm>
            <a:off x="0" y="3439294"/>
            <a:ext cx="8458200" cy="461963"/>
          </a:xfrm>
          <a:prstGeom prst="rect">
            <a:avLst/>
          </a:prstGeom>
          <a:noFill/>
          <a:ln w="9525">
            <a:noFill/>
            <a:miter lim="800000"/>
            <a:headEnd/>
            <a:tailEnd/>
          </a:ln>
        </p:spPr>
        <p:txBody>
          <a:bodyPr>
            <a:spAutoFit/>
          </a:bodyPr>
          <a:lstStyle/>
          <a:p>
            <a:pPr>
              <a:spcBef>
                <a:spcPct val="50000"/>
              </a:spcBef>
            </a:pPr>
            <a:r>
              <a:rPr lang="en-GB" sz="2400">
                <a:solidFill>
                  <a:srgbClr val="0070C0"/>
                </a:solidFill>
                <a:latin typeface="+mn-lt"/>
              </a:rPr>
              <a:t>Centre of the frequency rectangle is at (u, v) =</a:t>
            </a:r>
          </a:p>
        </p:txBody>
      </p:sp>
      <p:sp>
        <p:nvSpPr>
          <p:cNvPr id="9" name="Text Box 12"/>
          <p:cNvSpPr txBox="1">
            <a:spLocks noChangeArrowheads="1"/>
          </p:cNvSpPr>
          <p:nvPr/>
        </p:nvSpPr>
        <p:spPr bwMode="auto">
          <a:xfrm>
            <a:off x="6400800" y="3363094"/>
            <a:ext cx="914400" cy="762000"/>
          </a:xfrm>
          <a:prstGeom prst="rect">
            <a:avLst/>
          </a:prstGeom>
          <a:noFill/>
          <a:ln w="9525">
            <a:noFill/>
            <a:miter lim="800000"/>
            <a:headEnd/>
            <a:tailEnd/>
          </a:ln>
        </p:spPr>
        <p:txBody>
          <a:bodyPr>
            <a:spAutoFit/>
          </a:bodyPr>
          <a:lstStyle/>
          <a:p>
            <a:pPr>
              <a:spcBef>
                <a:spcPct val="50000"/>
              </a:spcBef>
            </a:pPr>
            <a:r>
              <a:rPr lang="en-GB" sz="4400" dirty="0">
                <a:solidFill>
                  <a:srgbClr val="0070C0"/>
                </a:solidFill>
                <a:latin typeface="+mn-lt"/>
              </a:rPr>
              <a:t>?</a:t>
            </a:r>
          </a:p>
        </p:txBody>
      </p:sp>
      <p:sp>
        <p:nvSpPr>
          <p:cNvPr id="10" name="Text Box 13"/>
          <p:cNvSpPr txBox="1">
            <a:spLocks noChangeArrowheads="1"/>
          </p:cNvSpPr>
          <p:nvPr/>
        </p:nvSpPr>
        <p:spPr bwMode="auto">
          <a:xfrm>
            <a:off x="6357950" y="3372634"/>
            <a:ext cx="2057400" cy="461963"/>
          </a:xfrm>
          <a:prstGeom prst="rect">
            <a:avLst/>
          </a:prstGeom>
          <a:noFill/>
          <a:ln w="9525">
            <a:noFill/>
            <a:miter lim="800000"/>
            <a:headEnd/>
            <a:tailEnd/>
          </a:ln>
        </p:spPr>
        <p:txBody>
          <a:bodyPr>
            <a:spAutoFit/>
          </a:bodyPr>
          <a:lstStyle/>
          <a:p>
            <a:pPr>
              <a:spcBef>
                <a:spcPct val="50000"/>
              </a:spcBef>
            </a:pPr>
            <a:r>
              <a:rPr lang="en-GB" sz="2400">
                <a:solidFill>
                  <a:srgbClr val="0070C0"/>
                </a:solidFill>
                <a:latin typeface="+mn-lt"/>
              </a:rPr>
              <a:t>(M/2, N/2)</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P spid="8" grpId="0"/>
      <p:bldP spid="9" grpId="0"/>
      <p:bldP spid="9" grpId="1"/>
      <p:bldP spid="10" grpId="0"/>
    </p:bld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2" name="Oval 4"/>
          <p:cNvSpPr>
            <a:spLocks noChangeArrowheads="1"/>
          </p:cNvSpPr>
          <p:nvPr/>
        </p:nvSpPr>
        <p:spPr bwMode="auto">
          <a:xfrm>
            <a:off x="1547664" y="0"/>
            <a:ext cx="5638800" cy="514350"/>
          </a:xfrm>
          <a:prstGeom prst="ellipse">
            <a:avLst/>
          </a:prstGeom>
          <a:ln>
            <a:no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GB" sz="2400" b="1">
                <a:ln w="12700">
                  <a:solidFill>
                    <a:schemeClr val="accent1">
                      <a:lumMod val="50000"/>
                    </a:schemeClr>
                  </a:solidFill>
                  <a:prstDash val="solid"/>
                </a:ln>
                <a:solidFill>
                  <a:srgbClr val="0070C0"/>
                </a:solidFill>
                <a:effectLst>
                  <a:outerShdw blurRad="41275" dist="20320" dir="1800000" algn="tl" rotWithShape="0">
                    <a:srgbClr val="000000">
                      <a:alpha val="40000"/>
                    </a:srgbClr>
                  </a:outerShdw>
                </a:effectLst>
                <a:latin typeface="+mj-lt"/>
              </a:rPr>
              <a:t>Transfer function of ILPF</a:t>
            </a:r>
          </a:p>
        </p:txBody>
      </p:sp>
      <p:sp>
        <p:nvSpPr>
          <p:cNvPr id="7173" name="Text Box 5"/>
          <p:cNvSpPr txBox="1">
            <a:spLocks noChangeArrowheads="1"/>
          </p:cNvSpPr>
          <p:nvPr/>
        </p:nvSpPr>
        <p:spPr bwMode="auto">
          <a:xfrm>
            <a:off x="539552" y="2283718"/>
            <a:ext cx="8305800" cy="830997"/>
          </a:xfrm>
          <a:prstGeom prst="rect">
            <a:avLst/>
          </a:prstGeom>
          <a:noFill/>
          <a:ln w="9525">
            <a:noFill/>
            <a:miter lim="800000"/>
            <a:headEnd/>
            <a:tailEnd/>
          </a:ln>
          <a:effectLst/>
        </p:spPr>
        <p:txBody>
          <a:bodyPr>
            <a:spAutoFit/>
          </a:bodyPr>
          <a:lstStyle/>
          <a:p>
            <a:pPr algn="just">
              <a:spcBef>
                <a:spcPct val="50000"/>
              </a:spcBef>
              <a:defRPr/>
            </a:pPr>
            <a:r>
              <a:rPr lang="en-GB" sz="2400" dirty="0">
                <a:solidFill>
                  <a:schemeClr val="tx1"/>
                </a:solidFill>
                <a:latin typeface="+mn-lt"/>
              </a:rPr>
              <a:t>D(u, v) is the distance between point (u, v) &amp; the origin of the frequency rectangle. It is given as follows:</a:t>
            </a:r>
          </a:p>
        </p:txBody>
      </p:sp>
      <p:sp>
        <p:nvSpPr>
          <p:cNvPr id="23556" name="Text Box 6"/>
          <p:cNvSpPr txBox="1">
            <a:spLocks noChangeArrowheads="1"/>
          </p:cNvSpPr>
          <p:nvPr/>
        </p:nvSpPr>
        <p:spPr bwMode="auto">
          <a:xfrm>
            <a:off x="899592" y="3435846"/>
            <a:ext cx="7696200" cy="58477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p>
            <a:pPr algn="ctr">
              <a:spcBef>
                <a:spcPct val="50000"/>
              </a:spcBef>
            </a:pPr>
            <a:r>
              <a:rPr lang="en-GB" sz="3200">
                <a:solidFill>
                  <a:schemeClr val="tx1"/>
                </a:solidFill>
              </a:rPr>
              <a:t>D(u, v) = [(u – M/2)</a:t>
            </a:r>
            <a:r>
              <a:rPr lang="en-GB" sz="3200" baseline="30000">
                <a:solidFill>
                  <a:schemeClr val="tx1"/>
                </a:solidFill>
              </a:rPr>
              <a:t>2</a:t>
            </a:r>
            <a:r>
              <a:rPr lang="en-GB" sz="3200">
                <a:solidFill>
                  <a:schemeClr val="tx1"/>
                </a:solidFill>
              </a:rPr>
              <a:t> + (v – N/2)</a:t>
            </a:r>
            <a:r>
              <a:rPr lang="en-GB" sz="3200" baseline="30000">
                <a:solidFill>
                  <a:schemeClr val="tx1"/>
                </a:solidFill>
              </a:rPr>
              <a:t>2</a:t>
            </a:r>
            <a:r>
              <a:rPr lang="en-GB" sz="3200">
                <a:solidFill>
                  <a:schemeClr val="tx1"/>
                </a:solidFill>
              </a:rPr>
              <a:t>]</a:t>
            </a:r>
            <a:r>
              <a:rPr lang="en-GB" sz="3200" baseline="30000">
                <a:solidFill>
                  <a:schemeClr val="tx1"/>
                </a:solidFill>
              </a:rPr>
              <a:t>1/2</a:t>
            </a:r>
            <a:endParaRPr lang="en-GB" sz="3200">
              <a:solidFill>
                <a:schemeClr val="tx1"/>
              </a:solidFill>
            </a:endParaRPr>
          </a:p>
        </p:txBody>
      </p:sp>
      <p:sp>
        <p:nvSpPr>
          <p:cNvPr id="23557" name="Rectangle 2"/>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GB"/>
          </a:p>
        </p:txBody>
      </p:sp>
      <p:pic>
        <p:nvPicPr>
          <p:cNvPr id="1024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75656" y="987574"/>
            <a:ext cx="6102350" cy="910828"/>
          </a:xfrm>
          <a:prstGeom prst="rect">
            <a:avLst/>
          </a:prstGeom>
        </p:spPr>
        <p:style>
          <a:lnRef idx="2">
            <a:schemeClr val="accent1"/>
          </a:lnRef>
          <a:fillRef idx="1">
            <a:schemeClr val="lt1"/>
          </a:fillRef>
          <a:effectRef idx="0">
            <a:schemeClr val="accent1"/>
          </a:effectRef>
          <a:fontRef idx="minor">
            <a:schemeClr val="dk1"/>
          </a:fontRef>
        </p:style>
      </p:pic>
      <p:sp>
        <p:nvSpPr>
          <p:cNvPr id="8" name="Slide Number Placeholder 7"/>
          <p:cNvSpPr>
            <a:spLocks noGrp="1"/>
          </p:cNvSpPr>
          <p:nvPr>
            <p:ph type="sldNum" idx="12"/>
          </p:nvPr>
        </p:nvSpPr>
        <p:spPr/>
        <p:txBody>
          <a:bodyPr/>
          <a:lstStyle/>
          <a:p>
            <a:pPr>
              <a:defRPr/>
            </a:pPr>
            <a:fld id="{57034AF6-A62B-4109-86B6-FD52EA945695}" type="slidenum">
              <a:rPr lang="en-US" smtClean="0"/>
              <a:pPr>
                <a:defRPr/>
              </a:pPr>
              <a:t>278</a:t>
            </a:fld>
            <a:endParaRPr lang="en-US"/>
          </a:p>
        </p:txBody>
      </p:sp>
      <p:sp>
        <p:nvSpPr>
          <p:cNvPr id="7" name="Date Placeholder 6"/>
          <p:cNvSpPr>
            <a:spLocks noGrp="1"/>
          </p:cNvSpPr>
          <p:nvPr>
            <p:ph type="dt" sz="half" idx="4294967295"/>
          </p:nvPr>
        </p:nvSpPr>
        <p:spPr>
          <a:xfrm>
            <a:off x="0" y="4608513"/>
            <a:ext cx="1214438" cy="357187"/>
          </a:xfrm>
          <a:prstGeom prst="rect">
            <a:avLst/>
          </a:prstGeom>
        </p:spPr>
        <p:txBody>
          <a:bodyPr/>
          <a:lstStyle/>
          <a:p>
            <a:pPr>
              <a:defRPr/>
            </a:pPr>
            <a:r>
              <a:rPr lang="en-US"/>
              <a:t>Sept 24, 2013</a:t>
            </a:r>
          </a:p>
        </p:txBody>
      </p:sp>
    </p:spTree>
  </p:cSld>
  <p:clrMapOvr>
    <a:masterClrMapping/>
  </p:clrMapOvr>
  <p:transition>
    <p:fade thruBlk="1"/>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279</a:t>
            </a:fld>
            <a:endParaRPr lang="en"/>
          </a:p>
        </p:txBody>
      </p:sp>
      <p:grpSp>
        <p:nvGrpSpPr>
          <p:cNvPr id="3" name="Group 5"/>
          <p:cNvGrpSpPr>
            <a:grpSpLocks/>
          </p:cNvGrpSpPr>
          <p:nvPr/>
        </p:nvGrpSpPr>
        <p:grpSpPr bwMode="auto">
          <a:xfrm>
            <a:off x="683568" y="1059582"/>
            <a:ext cx="7927975" cy="3357562"/>
            <a:chOff x="714348" y="571480"/>
            <a:chExt cx="7928687" cy="3357586"/>
          </a:xfrm>
        </p:grpSpPr>
        <p:pic>
          <p:nvPicPr>
            <p:cNvPr id="4" name="Picture 3"/>
            <p:cNvPicPr>
              <a:picLocks noChangeAspect="1" noChangeArrowheads="1"/>
            </p:cNvPicPr>
            <p:nvPr/>
          </p:nvPicPr>
          <p:blipFill>
            <a:blip r:embed="rId2" cstate="print"/>
            <a:srcRect/>
            <a:stretch>
              <a:fillRect/>
            </a:stretch>
          </p:blipFill>
          <p:spPr bwMode="auto">
            <a:xfrm>
              <a:off x="714348" y="571480"/>
              <a:ext cx="7928687" cy="3357586"/>
            </a:xfrm>
            <a:prstGeom prst="rect">
              <a:avLst/>
            </a:prstGeom>
            <a:noFill/>
            <a:ln w="9525">
              <a:noFill/>
              <a:miter lim="800000"/>
              <a:headEnd/>
              <a:tailEnd/>
            </a:ln>
          </p:spPr>
        </p:pic>
        <p:sp>
          <p:nvSpPr>
            <p:cNvPr id="5" name="Rectangle 4"/>
            <p:cNvSpPr/>
            <p:nvPr/>
          </p:nvSpPr>
          <p:spPr>
            <a:xfrm>
              <a:off x="714348" y="3357562"/>
              <a:ext cx="1000215" cy="28575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p>
          </p:txBody>
        </p:sp>
      </p:gr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1"/>
          <p:cNvSpPr>
            <a:spLocks noGrp="1"/>
          </p:cNvSpPr>
          <p:nvPr>
            <p:ph type="dt" sz="quarter" idx="4294967295"/>
          </p:nvPr>
        </p:nvSpPr>
        <p:spPr>
          <a:xfrm>
            <a:off x="0" y="4973323"/>
            <a:ext cx="2002464" cy="170177"/>
          </a:xfrm>
          <a:prstGeom prst="rect">
            <a:avLst/>
          </a:prstGeom>
          <a:noFill/>
        </p:spPr>
        <p:txBody>
          <a:bodyPr/>
          <a:lstStyle/>
          <a:p>
            <a:r>
              <a:rPr lang="en-US"/>
              <a:t>Jan 10, 2022</a:t>
            </a:r>
          </a:p>
        </p:txBody>
      </p:sp>
      <p:sp>
        <p:nvSpPr>
          <p:cNvPr id="15363" name="Slide Number Placeholder 2"/>
          <p:cNvSpPr>
            <a:spLocks noGrp="1"/>
          </p:cNvSpPr>
          <p:nvPr>
            <p:ph type="sldNum" sz="quarter" idx="12"/>
          </p:nvPr>
        </p:nvSpPr>
        <p:spPr>
          <a:noFill/>
        </p:spPr>
        <p:txBody>
          <a:bodyPr/>
          <a:lstStyle/>
          <a:p>
            <a:fld id="{462EDF78-73F4-4729-BE11-03793AD7E7EE}" type="slidenum">
              <a:rPr lang="en-US" smtClean="0"/>
              <a:pPr/>
              <a:t>28</a:t>
            </a:fld>
            <a:endParaRPr lang="en-US"/>
          </a:p>
        </p:txBody>
      </p:sp>
      <p:sp>
        <p:nvSpPr>
          <p:cNvPr id="4" name="Rectangle 2"/>
          <p:cNvSpPr txBox="1">
            <a:spLocks noChangeArrowheads="1"/>
          </p:cNvSpPr>
          <p:nvPr/>
        </p:nvSpPr>
        <p:spPr>
          <a:xfrm>
            <a:off x="228600" y="171450"/>
            <a:ext cx="8519864" cy="857250"/>
          </a:xfrm>
          <a:prstGeom prst="rect">
            <a:avLst/>
          </a:prstGeom>
        </p:spPr>
        <p:txBody>
          <a:bodyPr/>
          <a:lstStyle/>
          <a:p>
            <a:pPr algn="ctr">
              <a:defRPr/>
            </a:pPr>
            <a:r>
              <a:rPr lang="en-US" sz="3600" kern="0" dirty="0">
                <a:solidFill>
                  <a:schemeClr val="accent6">
                    <a:lumMod val="75000"/>
                  </a:schemeClr>
                </a:solidFill>
                <a:latin typeface="+mj-lt"/>
                <a:ea typeface="+mj-ea"/>
                <a:cs typeface="+mj-cs"/>
              </a:rPr>
              <a:t>Brightness Adaptation &amp; Discrimination</a:t>
            </a:r>
          </a:p>
        </p:txBody>
      </p:sp>
      <p:sp>
        <p:nvSpPr>
          <p:cNvPr id="15365" name="TextBox 4"/>
          <p:cNvSpPr txBox="1">
            <a:spLocks noChangeArrowheads="1"/>
          </p:cNvSpPr>
          <p:nvPr/>
        </p:nvSpPr>
        <p:spPr bwMode="auto">
          <a:xfrm>
            <a:off x="827584" y="771550"/>
            <a:ext cx="7115175" cy="1200329"/>
          </a:xfrm>
          <a:prstGeom prst="rect">
            <a:avLst/>
          </a:prstGeom>
          <a:noFill/>
          <a:ln w="9525">
            <a:noFill/>
            <a:miter lim="800000"/>
            <a:headEnd/>
            <a:tailEnd/>
          </a:ln>
        </p:spPr>
        <p:txBody>
          <a:bodyPr wrap="square">
            <a:spAutoFit/>
          </a:bodyPr>
          <a:lstStyle/>
          <a:p>
            <a:pPr algn="ctr"/>
            <a:r>
              <a:rPr lang="en-US" sz="2400" dirty="0">
                <a:latin typeface="+mn-lt"/>
              </a:rPr>
              <a:t>Range of light intensity levels to which human visual system (HVS) can adapt</a:t>
            </a:r>
            <a:br>
              <a:rPr lang="en-US" sz="2400" dirty="0">
                <a:latin typeface="+mn-lt"/>
              </a:rPr>
            </a:br>
            <a:r>
              <a:rPr lang="en-US" sz="2400" dirty="0">
                <a:latin typeface="+mn-lt"/>
              </a:rPr>
              <a:t>of the order of </a:t>
            </a:r>
            <a:r>
              <a:rPr lang="en-US" sz="2400" b="1" dirty="0">
                <a:solidFill>
                  <a:srgbClr val="7030A0"/>
                </a:solidFill>
                <a:latin typeface="+mn-lt"/>
              </a:rPr>
              <a:t>10</a:t>
            </a:r>
            <a:r>
              <a:rPr lang="en-US" sz="2400" b="1" baseline="30000" dirty="0">
                <a:solidFill>
                  <a:srgbClr val="7030A0"/>
                </a:solidFill>
                <a:latin typeface="+mn-lt"/>
              </a:rPr>
              <a:t>10</a:t>
            </a:r>
            <a:endParaRPr lang="en-GB" sz="2400" b="1" dirty="0">
              <a:solidFill>
                <a:srgbClr val="7030A0"/>
              </a:solidFill>
              <a:latin typeface="+mn-lt"/>
            </a:endParaRPr>
          </a:p>
        </p:txBody>
      </p:sp>
      <p:grpSp>
        <p:nvGrpSpPr>
          <p:cNvPr id="2" name="Group 8"/>
          <p:cNvGrpSpPr>
            <a:grpSpLocks/>
          </p:cNvGrpSpPr>
          <p:nvPr/>
        </p:nvGrpSpPr>
        <p:grpSpPr bwMode="auto">
          <a:xfrm>
            <a:off x="1403648" y="1995686"/>
            <a:ext cx="6097291" cy="1701205"/>
            <a:chOff x="785786" y="3071810"/>
            <a:chExt cx="5929354" cy="1857388"/>
          </a:xfrm>
        </p:grpSpPr>
        <p:sp>
          <p:nvSpPr>
            <p:cNvPr id="6" name="Dodecagon 5"/>
            <p:cNvSpPr/>
            <p:nvPr/>
          </p:nvSpPr>
          <p:spPr bwMode="auto">
            <a:xfrm>
              <a:off x="785786" y="3143248"/>
              <a:ext cx="2071702" cy="1143008"/>
            </a:xfrm>
            <a:prstGeom prst="dodecagon">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t="100000" r="100000"/>
              </a:path>
              <a:tileRect l="-100000" b="-100000"/>
            </a:gradFill>
            <a:ln w="9525" cap="flat" cmpd="sng" algn="ctr">
              <a:solidFill>
                <a:schemeClr val="tx1"/>
              </a:solidFill>
              <a:prstDash val="solid"/>
              <a:round/>
              <a:headEnd type="none" w="med" len="med"/>
              <a:tailEnd type="none" w="med" len="med"/>
            </a:ln>
            <a:effectLst/>
          </p:spPr>
          <p:txBody>
            <a:bodyPr anchor="b"/>
            <a:lstStyle/>
            <a:p>
              <a:pPr algn="ctr">
                <a:defRPr/>
              </a:pPr>
              <a:r>
                <a:rPr lang="en-US" sz="2400" dirty="0" err="1">
                  <a:solidFill>
                    <a:schemeClr val="bg1"/>
                  </a:solidFill>
                  <a:latin typeface="+mn-lt"/>
                </a:rPr>
                <a:t>Scotopic</a:t>
              </a:r>
              <a:r>
                <a:rPr lang="en-US" sz="2400" dirty="0">
                  <a:solidFill>
                    <a:schemeClr val="bg1"/>
                  </a:solidFill>
                  <a:latin typeface="+mn-lt"/>
                </a:rPr>
                <a:t> threshold</a:t>
              </a:r>
              <a:endParaRPr lang="en-GB" sz="2400" dirty="0">
                <a:solidFill>
                  <a:schemeClr val="bg1"/>
                </a:solidFill>
                <a:latin typeface="+mn-lt"/>
              </a:endParaRPr>
            </a:p>
          </p:txBody>
        </p:sp>
        <p:sp>
          <p:nvSpPr>
            <p:cNvPr id="7" name="12-Point Star 6"/>
            <p:cNvSpPr/>
            <p:nvPr/>
          </p:nvSpPr>
          <p:spPr bwMode="auto">
            <a:xfrm>
              <a:off x="4357686" y="3071810"/>
              <a:ext cx="2357454" cy="1257902"/>
            </a:xfrm>
            <a:prstGeom prst="star12">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anchor="b"/>
            <a:lstStyle/>
            <a:p>
              <a:pPr algn="ctr">
                <a:defRPr/>
              </a:pPr>
              <a:r>
                <a:rPr lang="en-US" sz="2400" dirty="0">
                  <a:solidFill>
                    <a:schemeClr val="bg1"/>
                  </a:solidFill>
                  <a:latin typeface="+mn-lt"/>
                </a:rPr>
                <a:t>Glare Limit</a:t>
              </a:r>
              <a:endParaRPr lang="en-GB" sz="2400" dirty="0">
                <a:solidFill>
                  <a:schemeClr val="bg1"/>
                </a:solidFill>
                <a:latin typeface="+mn-lt"/>
              </a:endParaRPr>
            </a:p>
          </p:txBody>
        </p:sp>
        <p:sp>
          <p:nvSpPr>
            <p:cNvPr id="8" name="Curved Up Arrow 7"/>
            <p:cNvSpPr/>
            <p:nvPr/>
          </p:nvSpPr>
          <p:spPr bwMode="auto">
            <a:xfrm>
              <a:off x="2786050" y="3857627"/>
              <a:ext cx="2143140" cy="1071571"/>
            </a:xfrm>
            <a:prstGeom prst="curvedUp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a:lstStyle/>
            <a:p>
              <a:pPr>
                <a:defRPr/>
              </a:pPr>
              <a:endParaRPr lang="en-GB"/>
            </a:p>
          </p:txBody>
        </p:sp>
      </p:grpSp>
      <p:sp>
        <p:nvSpPr>
          <p:cNvPr id="15367" name="TextBox 9"/>
          <p:cNvSpPr txBox="1">
            <a:spLocks noChangeArrowheads="1"/>
          </p:cNvSpPr>
          <p:nvPr/>
        </p:nvSpPr>
        <p:spPr bwMode="auto">
          <a:xfrm>
            <a:off x="457200" y="3867894"/>
            <a:ext cx="7859216" cy="1569660"/>
          </a:xfrm>
          <a:prstGeom prst="rect">
            <a:avLst/>
          </a:prstGeom>
          <a:noFill/>
          <a:ln w="9525">
            <a:noFill/>
            <a:miter lim="800000"/>
            <a:headEnd/>
            <a:tailEnd/>
          </a:ln>
        </p:spPr>
        <p:txBody>
          <a:bodyPr wrap="square">
            <a:spAutoFit/>
          </a:bodyPr>
          <a:lstStyle/>
          <a:p>
            <a:pPr algn="ctr"/>
            <a:r>
              <a:rPr lang="en-US" sz="2400" dirty="0">
                <a:latin typeface="+mn-lt"/>
              </a:rPr>
              <a:t>Subjective brightness (i.e. intensity as perceived by the HVS) is a </a:t>
            </a:r>
            <a:r>
              <a:rPr lang="en-US" sz="2400" b="1" dirty="0">
                <a:latin typeface="+mn-lt"/>
              </a:rPr>
              <a:t>logarithmic function </a:t>
            </a:r>
            <a:r>
              <a:rPr lang="en-US" sz="2400" dirty="0">
                <a:latin typeface="+mn-lt"/>
              </a:rPr>
              <a:t>of the light intensity incident on the eye.</a:t>
            </a:r>
          </a:p>
          <a:p>
            <a:pPr algn="ctr"/>
            <a:endParaRPr lang="en-GB" sz="2400" dirty="0">
              <a:latin typeface="+mn-lt"/>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280</a:t>
            </a:fld>
            <a:endParaRPr lang="en"/>
          </a:p>
        </p:txBody>
      </p:sp>
      <p:pic>
        <p:nvPicPr>
          <p:cNvPr id="1000450" name="Picture 2"/>
          <p:cNvPicPr>
            <a:picLocks noChangeAspect="1" noChangeArrowheads="1"/>
          </p:cNvPicPr>
          <p:nvPr/>
        </p:nvPicPr>
        <p:blipFill>
          <a:blip r:embed="rId2"/>
          <a:srcRect/>
          <a:stretch>
            <a:fillRect/>
          </a:stretch>
        </p:blipFill>
        <p:spPr bwMode="auto">
          <a:xfrm>
            <a:off x="1125840" y="339503"/>
            <a:ext cx="7118567" cy="4611048"/>
          </a:xfrm>
          <a:prstGeom prst="rect">
            <a:avLst/>
          </a:prstGeom>
          <a:noFill/>
          <a:ln w="9525">
            <a:noFill/>
            <a:miter lim="800000"/>
            <a:headEnd/>
            <a:tailEnd/>
          </a:ln>
        </p:spPr>
      </p:pic>
    </p:spTree>
  </p:cSld>
  <p:clrMapOvr>
    <a:masterClrMapping/>
  </p:clrMapOvr>
  <p:transition>
    <p:fade thruBlk="1"/>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281</a:t>
            </a:fld>
            <a:endParaRPr lang="en"/>
          </a:p>
        </p:txBody>
      </p:sp>
      <p:sp>
        <p:nvSpPr>
          <p:cNvPr id="10" name="Oval 9"/>
          <p:cNvSpPr/>
          <p:nvPr/>
        </p:nvSpPr>
        <p:spPr>
          <a:xfrm>
            <a:off x="357188" y="357188"/>
            <a:ext cx="2000250" cy="142875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GB" sz="2400" dirty="0"/>
              <a:t>Filtering with ILPF</a:t>
            </a:r>
          </a:p>
        </p:txBody>
      </p:sp>
      <p:pic>
        <p:nvPicPr>
          <p:cNvPr id="1001474" name="Picture 2"/>
          <p:cNvPicPr>
            <a:picLocks noChangeAspect="1" noChangeArrowheads="1"/>
          </p:cNvPicPr>
          <p:nvPr/>
        </p:nvPicPr>
        <p:blipFill>
          <a:blip r:embed="rId2"/>
          <a:srcRect/>
          <a:stretch>
            <a:fillRect/>
          </a:stretch>
        </p:blipFill>
        <p:spPr bwMode="auto">
          <a:xfrm>
            <a:off x="2411760" y="0"/>
            <a:ext cx="5819775" cy="3886200"/>
          </a:xfrm>
          <a:prstGeom prst="rect">
            <a:avLst/>
          </a:prstGeom>
          <a:noFill/>
          <a:ln w="9525">
            <a:noFill/>
            <a:miter lim="800000"/>
            <a:headEnd/>
            <a:tailEnd/>
          </a:ln>
        </p:spPr>
      </p:pic>
      <p:sp>
        <p:nvSpPr>
          <p:cNvPr id="12" name="Rectangle 11"/>
          <p:cNvSpPr/>
          <p:nvPr/>
        </p:nvSpPr>
        <p:spPr>
          <a:xfrm>
            <a:off x="1259632" y="4127837"/>
            <a:ext cx="6984776" cy="1015663"/>
          </a:xfrm>
          <a:prstGeom prst="rect">
            <a:avLst/>
          </a:prstGeom>
        </p:spPr>
        <p:txBody>
          <a:bodyPr wrap="square">
            <a:spAutoFit/>
          </a:bodyPr>
          <a:lstStyle/>
          <a:p>
            <a:r>
              <a:rPr lang="en-US" sz="2000" dirty="0">
                <a:latin typeface="+mn-lt"/>
              </a:rPr>
              <a:t>(a) Original image of size 688 × 688 pixels. (b)–(f) Results of filtering using ILPFs with </a:t>
            </a:r>
            <a:r>
              <a:rPr lang="en-US" sz="2000" dirty="0">
                <a:solidFill>
                  <a:srgbClr val="0070C0"/>
                </a:solidFill>
                <a:latin typeface="+mn-lt"/>
              </a:rPr>
              <a:t>cutoff frequencies set at radii values 10, 30, 60, 160, and 460</a:t>
            </a:r>
            <a:endParaRPr lang="en-IN" sz="2000" dirty="0">
              <a:latin typeface="+mn-lt"/>
            </a:endParaRPr>
          </a:p>
        </p:txBody>
      </p:sp>
    </p:spTree>
  </p:cSld>
  <p:clrMapOvr>
    <a:masterClrMapping/>
  </p:clrMapOvr>
  <p:transition>
    <p:fade thruBlk="1"/>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282</a:t>
            </a:fld>
            <a:endParaRPr lang="en"/>
          </a:p>
        </p:txBody>
      </p:sp>
      <p:sp>
        <p:nvSpPr>
          <p:cNvPr id="4" name="Text Box 4"/>
          <p:cNvSpPr txBox="1">
            <a:spLocks noChangeArrowheads="1"/>
          </p:cNvSpPr>
          <p:nvPr/>
        </p:nvSpPr>
        <p:spPr bwMode="auto">
          <a:xfrm>
            <a:off x="539552" y="288974"/>
            <a:ext cx="8153400" cy="4154984"/>
          </a:xfrm>
          <a:prstGeom prst="rect">
            <a:avLst/>
          </a:prstGeom>
          <a:solidFill>
            <a:srgbClr val="002A00"/>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spAutoFit/>
          </a:bodyPr>
          <a:lstStyle/>
          <a:p>
            <a:pPr marL="633413" marR="0" lvl="0" indent="-633413" algn="just" defTabSz="914400" eaLnBrk="1" fontAlgn="auto" latinLnBrk="0" hangingPunct="1">
              <a:lnSpc>
                <a:spcPct val="100000"/>
              </a:lnSpc>
              <a:spcBef>
                <a:spcPct val="50000"/>
              </a:spcBef>
              <a:spcAft>
                <a:spcPct val="50000"/>
              </a:spcAft>
              <a:buClrTx/>
              <a:buSzTx/>
              <a:buFontTx/>
              <a:buNone/>
              <a:tabLst/>
              <a:defRPr/>
            </a:pPr>
            <a:r>
              <a:rPr kumimoji="0" lang="en-GB" sz="2400" b="0" i="0" u="none" strike="noStrike" kern="0" cap="none" spc="0" normalizeH="0" baseline="0" noProof="0" dirty="0">
                <a:ln>
                  <a:noFill/>
                </a:ln>
                <a:solidFill>
                  <a:srgbClr val="FFC000"/>
                </a:solidFill>
                <a:effectLst/>
                <a:uLnTx/>
                <a:uFillTx/>
                <a:latin typeface="+mn-lt"/>
                <a:ea typeface="+mn-ea"/>
                <a:cs typeface="+mn-cs"/>
              </a:rPr>
              <a:t>Note:</a:t>
            </a:r>
          </a:p>
          <a:p>
            <a:pPr marL="633413" marR="0" lvl="0" indent="-633413" algn="just" defTabSz="914400" eaLnBrk="1" fontAlgn="auto" latinLnBrk="0" hangingPunct="1">
              <a:lnSpc>
                <a:spcPct val="100000"/>
              </a:lnSpc>
              <a:spcBef>
                <a:spcPct val="50000"/>
              </a:spcBef>
              <a:spcAft>
                <a:spcPct val="50000"/>
              </a:spcAft>
              <a:buClrTx/>
              <a:buSzPct val="150000"/>
              <a:buFontTx/>
              <a:buBlip>
                <a:blip r:embed="rId3"/>
              </a:buBlip>
              <a:tabLst/>
              <a:defRPr/>
            </a:pPr>
            <a:r>
              <a:rPr kumimoji="0" lang="en-GB" sz="2400" b="0" i="0" u="none" strike="noStrike" kern="0" cap="none" spc="0" normalizeH="0" baseline="0" noProof="0" dirty="0">
                <a:ln>
                  <a:noFill/>
                </a:ln>
                <a:solidFill>
                  <a:srgbClr val="FFC000"/>
                </a:solidFill>
                <a:effectLst/>
                <a:uLnTx/>
                <a:uFillTx/>
                <a:latin typeface="+mn-lt"/>
                <a:ea typeface="+mn-ea"/>
                <a:cs typeface="+mn-cs"/>
              </a:rPr>
              <a:t>When the cut off frequency loci is small, all details are lost due to blurring. Large objects appear as blobs.</a:t>
            </a:r>
          </a:p>
          <a:p>
            <a:pPr marL="633413" marR="0" lvl="0" indent="-633413" algn="just" defTabSz="914400" eaLnBrk="1" fontAlgn="auto" latinLnBrk="0" hangingPunct="1">
              <a:lnSpc>
                <a:spcPct val="100000"/>
              </a:lnSpc>
              <a:spcBef>
                <a:spcPct val="50000"/>
              </a:spcBef>
              <a:spcAft>
                <a:spcPct val="50000"/>
              </a:spcAft>
              <a:buClrTx/>
              <a:buSzPct val="150000"/>
              <a:buFontTx/>
              <a:buBlip>
                <a:blip r:embed="rId3"/>
              </a:buBlip>
              <a:tabLst/>
              <a:defRPr/>
            </a:pPr>
            <a:r>
              <a:rPr kumimoji="0" lang="en-GB" sz="2400" b="0" i="0" u="none" strike="noStrike" kern="0" cap="none" spc="0" normalizeH="0" baseline="0" noProof="0" dirty="0">
                <a:ln>
                  <a:noFill/>
                </a:ln>
                <a:solidFill>
                  <a:srgbClr val="FFC000"/>
                </a:solidFill>
                <a:effectLst/>
                <a:uLnTx/>
                <a:uFillTx/>
                <a:latin typeface="+mn-lt"/>
                <a:ea typeface="+mn-ea"/>
                <a:cs typeface="+mn-cs"/>
              </a:rPr>
              <a:t>As the filter radius increases, blurring becomes less severe.</a:t>
            </a:r>
          </a:p>
          <a:p>
            <a:pPr marL="633413" marR="0" lvl="0" indent="-633413" algn="just" defTabSz="914400" eaLnBrk="1" fontAlgn="auto" latinLnBrk="0" hangingPunct="1">
              <a:lnSpc>
                <a:spcPct val="100000"/>
              </a:lnSpc>
              <a:spcBef>
                <a:spcPct val="50000"/>
              </a:spcBef>
              <a:spcAft>
                <a:spcPct val="50000"/>
              </a:spcAft>
              <a:buClrTx/>
              <a:buSzPct val="150000"/>
              <a:buFontTx/>
              <a:buBlip>
                <a:blip r:embed="rId3"/>
              </a:buBlip>
              <a:tabLst/>
              <a:defRPr/>
            </a:pPr>
            <a:r>
              <a:rPr kumimoji="0" lang="en-GB" sz="2400" b="0" i="0" u="none" strike="noStrike" kern="0" cap="none" spc="0" normalizeH="0" baseline="0" noProof="0" dirty="0">
                <a:ln>
                  <a:noFill/>
                </a:ln>
                <a:solidFill>
                  <a:srgbClr val="FFC000"/>
                </a:solidFill>
                <a:effectLst/>
                <a:uLnTx/>
                <a:uFillTx/>
                <a:latin typeface="+mn-lt"/>
                <a:ea typeface="+mn-ea"/>
                <a:cs typeface="+mn-cs"/>
              </a:rPr>
              <a:t>A “ringing” effect becomes finer in texture as the amount of high frequency content removed decreases. The “ringing” effect is a characteristic of ideal filters.</a:t>
            </a:r>
          </a:p>
        </p:txBody>
      </p:sp>
    </p:spTree>
  </p:cSld>
  <p:clrMapOvr>
    <a:masterClrMapping/>
  </p:clrMapOvr>
  <p:transition>
    <p:fade thruBlk="1"/>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283</a:t>
            </a:fld>
            <a:endParaRPr lang="en"/>
          </a:p>
        </p:txBody>
      </p:sp>
      <p:sp>
        <p:nvSpPr>
          <p:cNvPr id="3" name="Rectangle 2"/>
          <p:cNvSpPr/>
          <p:nvPr/>
        </p:nvSpPr>
        <p:spPr>
          <a:xfrm>
            <a:off x="1331640" y="0"/>
            <a:ext cx="6229590"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Gaussian </a:t>
            </a:r>
            <a:r>
              <a:rPr lang="en-IN" sz="3600" b="1" kern="1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Lowpass</a:t>
            </a:r>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Filters</a:t>
            </a:r>
          </a:p>
        </p:txBody>
      </p:sp>
      <p:sp>
        <p:nvSpPr>
          <p:cNvPr id="4" name="Text Box 6"/>
          <p:cNvSpPr txBox="1">
            <a:spLocks noChangeArrowheads="1"/>
          </p:cNvSpPr>
          <p:nvPr/>
        </p:nvSpPr>
        <p:spPr bwMode="auto">
          <a:xfrm>
            <a:off x="1403648" y="1059582"/>
            <a:ext cx="6192688" cy="1077218"/>
          </a:xfrm>
          <a:prstGeom prst="rect">
            <a:avLst/>
          </a:prstGeom>
          <a:noFill/>
          <a:ln w="9525">
            <a:noFill/>
            <a:miter lim="800000"/>
            <a:headEnd/>
            <a:tailEnd/>
          </a:ln>
          <a:effectLst/>
        </p:spPr>
        <p:txBody>
          <a:bodyPr wrap="square">
            <a:spAutoFit/>
          </a:bodyPr>
          <a:lstStyle/>
          <a:p>
            <a:pPr>
              <a:spcBef>
                <a:spcPct val="50000"/>
              </a:spcBef>
              <a:defRPr/>
            </a:pPr>
            <a:r>
              <a:rPr lang="en-GB" sz="3200" dirty="0">
                <a:latin typeface="+mn-lt"/>
              </a:rPr>
              <a:t>The transfer function of a GLPF is given as:</a:t>
            </a:r>
          </a:p>
        </p:txBody>
      </p:sp>
      <p:pic>
        <p:nvPicPr>
          <p:cNvPr id="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66528" y="2345457"/>
            <a:ext cx="6530975" cy="966787"/>
          </a:xfrm>
          <a:prstGeom prst="rect">
            <a:avLst/>
          </a:prstGeom>
        </p:spPr>
        <p:style>
          <a:lnRef idx="2">
            <a:schemeClr val="accent3"/>
          </a:lnRef>
          <a:fillRef idx="1">
            <a:schemeClr val="lt1"/>
          </a:fillRef>
          <a:effectRef idx="0">
            <a:schemeClr val="accent3"/>
          </a:effectRef>
          <a:fontRef idx="minor">
            <a:schemeClr val="dk1"/>
          </a:fontRef>
        </p:style>
      </p:pic>
      <p:sp>
        <p:nvSpPr>
          <p:cNvPr id="6" name="TextBox 6"/>
          <p:cNvSpPr txBox="1">
            <a:spLocks noChangeArrowheads="1"/>
          </p:cNvSpPr>
          <p:nvPr/>
        </p:nvSpPr>
        <p:spPr bwMode="auto">
          <a:xfrm>
            <a:off x="1403648" y="3507854"/>
            <a:ext cx="6429375" cy="1077912"/>
          </a:xfrm>
          <a:prstGeom prst="rect">
            <a:avLst/>
          </a:prstGeom>
          <a:noFill/>
          <a:ln w="9525">
            <a:noFill/>
            <a:miter lim="800000"/>
            <a:headEnd/>
            <a:tailEnd/>
          </a:ln>
        </p:spPr>
        <p:txBody>
          <a:bodyPr>
            <a:spAutoFit/>
          </a:bodyPr>
          <a:lstStyle/>
          <a:p>
            <a:r>
              <a:rPr lang="el-GR" sz="3200" dirty="0">
                <a:latin typeface="+mn-lt"/>
                <a:cs typeface="Arial" charset="0"/>
              </a:rPr>
              <a:t>σ</a:t>
            </a:r>
            <a:r>
              <a:rPr lang="en-GB" sz="3200" dirty="0">
                <a:latin typeface="+mn-lt"/>
                <a:cs typeface="Arial" charset="0"/>
              </a:rPr>
              <a:t> is a measure of the spread of the Gaussian curve</a:t>
            </a:r>
            <a:endParaRPr lang="en-GB" sz="3200" dirty="0">
              <a:latin typeface="+mn-lt"/>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284</a:t>
            </a:fld>
            <a:endParaRPr lang="en"/>
          </a:p>
        </p:txBody>
      </p:sp>
      <p:sp>
        <p:nvSpPr>
          <p:cNvPr id="3" name="Rounded Rectangle 2"/>
          <p:cNvSpPr/>
          <p:nvPr/>
        </p:nvSpPr>
        <p:spPr>
          <a:xfrm>
            <a:off x="1475656" y="0"/>
            <a:ext cx="6408712" cy="915566"/>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GB" sz="2400" dirty="0"/>
              <a:t>Inverse Fourier Transform of a GLPF is also Gaussian</a:t>
            </a:r>
          </a:p>
        </p:txBody>
      </p:sp>
      <p:sp>
        <p:nvSpPr>
          <p:cNvPr id="4" name="TextBox 3"/>
          <p:cNvSpPr txBox="1"/>
          <p:nvPr/>
        </p:nvSpPr>
        <p:spPr>
          <a:xfrm>
            <a:off x="395536" y="1203598"/>
            <a:ext cx="8429625" cy="3939540"/>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pPr>
              <a:spcAft>
                <a:spcPts val="1200"/>
              </a:spcAft>
              <a:defRPr/>
            </a:pPr>
            <a:r>
              <a:rPr lang="en-GB" sz="2200" dirty="0">
                <a:latin typeface="+mj-lt"/>
              </a:rPr>
              <a:t>Advantages:</a:t>
            </a:r>
          </a:p>
          <a:p>
            <a:pPr marL="633413" indent="-633413" algn="just">
              <a:spcAft>
                <a:spcPts val="1200"/>
              </a:spcAft>
              <a:buClr>
                <a:schemeClr val="bg1"/>
              </a:buClr>
              <a:buSzPct val="115000"/>
              <a:buFont typeface="Wingdings" pitchFamily="2" charset="2"/>
              <a:buChar char="q"/>
              <a:defRPr/>
            </a:pPr>
            <a:r>
              <a:rPr lang="en-GB" sz="2200" dirty="0">
                <a:latin typeface="+mj-lt"/>
              </a:rPr>
              <a:t>Since the </a:t>
            </a:r>
            <a:r>
              <a:rPr lang="en-GB" sz="2200" dirty="0">
                <a:effectLst>
                  <a:glow rad="228600">
                    <a:schemeClr val="accent4">
                      <a:satMod val="175000"/>
                      <a:alpha val="40000"/>
                    </a:schemeClr>
                  </a:glow>
                </a:effectLst>
                <a:latin typeface="+mj-lt"/>
              </a:rPr>
              <a:t>transform &amp; its inverse both are Gaussian</a:t>
            </a:r>
            <a:r>
              <a:rPr lang="en-GB" sz="2200" dirty="0">
                <a:latin typeface="+mj-lt"/>
              </a:rPr>
              <a:t>, </a:t>
            </a:r>
            <a:r>
              <a:rPr lang="en-GB" sz="2200" dirty="0">
                <a:effectLst>
                  <a:glow rad="228600">
                    <a:schemeClr val="accent4">
                      <a:satMod val="175000"/>
                      <a:alpha val="40000"/>
                    </a:schemeClr>
                  </a:glow>
                </a:effectLst>
                <a:latin typeface="+mj-lt"/>
              </a:rPr>
              <a:t>therefore they are real</a:t>
            </a:r>
            <a:r>
              <a:rPr lang="en-GB" sz="2200" dirty="0">
                <a:latin typeface="+mj-lt"/>
              </a:rPr>
              <a:t>. This facilitates analysis because we do not have to be concerned with complex nos.</a:t>
            </a:r>
          </a:p>
          <a:p>
            <a:pPr marL="633413" indent="-633413" algn="just">
              <a:spcAft>
                <a:spcPts val="1200"/>
              </a:spcAft>
              <a:buClr>
                <a:schemeClr val="bg1"/>
              </a:buClr>
              <a:buSzPct val="115000"/>
              <a:buFont typeface="Wingdings" pitchFamily="2" charset="2"/>
              <a:buChar char="q"/>
              <a:defRPr/>
            </a:pPr>
            <a:r>
              <a:rPr lang="en-GB" sz="2200" dirty="0">
                <a:latin typeface="+mj-lt"/>
              </a:rPr>
              <a:t>Gaussian curves are intuitive &amp; easy to manipulate.</a:t>
            </a:r>
          </a:p>
          <a:p>
            <a:pPr marL="633413" indent="-633413" algn="just">
              <a:spcAft>
                <a:spcPts val="1200"/>
              </a:spcAft>
              <a:buClr>
                <a:schemeClr val="bg1"/>
              </a:buClr>
              <a:buSzPct val="115000"/>
              <a:buFont typeface="Wingdings" pitchFamily="2" charset="2"/>
              <a:buChar char="q"/>
              <a:defRPr/>
            </a:pPr>
            <a:r>
              <a:rPr lang="en-GB" sz="2200" dirty="0">
                <a:latin typeface="+mj-lt"/>
              </a:rPr>
              <a:t>These functions behave reciprocally </a:t>
            </a:r>
            <a:r>
              <a:rPr lang="en-GB" sz="2200" dirty="0" err="1">
                <a:latin typeface="+mj-lt"/>
              </a:rPr>
              <a:t>wrt</a:t>
            </a:r>
            <a:r>
              <a:rPr lang="en-GB" sz="2200" dirty="0">
                <a:latin typeface="+mj-lt"/>
              </a:rPr>
              <a:t> one another. This helps considerably in developing a solid understanding of the properties of filtering in both spatial &amp; frequency domains because they lend themselves to familiar analytical interpretation.</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285</a:t>
            </a:fld>
            <a:endParaRPr lang="en"/>
          </a:p>
        </p:txBody>
      </p:sp>
      <p:pic>
        <p:nvPicPr>
          <p:cNvPr id="1003522" name="Picture 2"/>
          <p:cNvPicPr>
            <a:picLocks noChangeAspect="1" noChangeArrowheads="1"/>
          </p:cNvPicPr>
          <p:nvPr/>
        </p:nvPicPr>
        <p:blipFill>
          <a:blip r:embed="rId2"/>
          <a:srcRect/>
          <a:stretch>
            <a:fillRect/>
          </a:stretch>
        </p:blipFill>
        <p:spPr bwMode="auto">
          <a:xfrm>
            <a:off x="467544" y="339502"/>
            <a:ext cx="8215729" cy="2232248"/>
          </a:xfrm>
          <a:prstGeom prst="rect">
            <a:avLst/>
          </a:prstGeom>
          <a:noFill/>
          <a:ln w="9525">
            <a:noFill/>
            <a:miter lim="800000"/>
            <a:headEnd/>
            <a:tailEnd/>
          </a:ln>
        </p:spPr>
      </p:pic>
      <p:sp>
        <p:nvSpPr>
          <p:cNvPr id="4" name="Rectangle 3"/>
          <p:cNvSpPr/>
          <p:nvPr/>
        </p:nvSpPr>
        <p:spPr>
          <a:xfrm>
            <a:off x="683568" y="3147814"/>
            <a:ext cx="7920880" cy="1015663"/>
          </a:xfrm>
          <a:prstGeom prst="rect">
            <a:avLst/>
          </a:prstGeom>
        </p:spPr>
        <p:txBody>
          <a:bodyPr wrap="square">
            <a:spAutoFit/>
          </a:bodyPr>
          <a:lstStyle/>
          <a:p>
            <a:pPr marL="457200" indent="-457200">
              <a:buAutoNum type="alphaLcParenBoth"/>
            </a:pPr>
            <a:r>
              <a:rPr lang="en-US" sz="2000" dirty="0">
                <a:latin typeface="+mn-lt"/>
              </a:rPr>
              <a:t>Perspective plot of a GLPF transfer function. </a:t>
            </a:r>
          </a:p>
          <a:p>
            <a:pPr marL="457200" indent="-457200">
              <a:buAutoNum type="alphaLcParenBoth"/>
            </a:pPr>
            <a:r>
              <a:rPr lang="en-US" sz="2000" dirty="0">
                <a:latin typeface="+mn-lt"/>
              </a:rPr>
              <a:t>Function displayed as an image.</a:t>
            </a:r>
          </a:p>
          <a:p>
            <a:pPr marL="457200" indent="-457200">
              <a:buAutoNum type="alphaLcParenBoth"/>
            </a:pPr>
            <a:r>
              <a:rPr lang="en-US" sz="2000" dirty="0">
                <a:latin typeface="+mn-lt"/>
              </a:rPr>
              <a:t>Radial cross sections for various values of </a:t>
            </a:r>
            <a:r>
              <a:rPr lang="en-US" sz="2000" i="1" dirty="0">
                <a:latin typeface="+mn-lt"/>
              </a:rPr>
              <a:t>D</a:t>
            </a:r>
            <a:r>
              <a:rPr lang="en-US" sz="2000" i="1" baseline="-25000" dirty="0">
                <a:latin typeface="+mn-lt"/>
              </a:rPr>
              <a:t>0</a:t>
            </a:r>
            <a:r>
              <a:rPr lang="en-US" sz="2000" i="1" dirty="0">
                <a:latin typeface="+mn-lt"/>
              </a:rPr>
              <a:t> .</a:t>
            </a:r>
            <a:endParaRPr lang="en-IN" sz="2000" dirty="0">
              <a:latin typeface="+mn-lt"/>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286</a:t>
            </a:fld>
            <a:endParaRPr lang="en"/>
          </a:p>
        </p:txBody>
      </p:sp>
      <p:pic>
        <p:nvPicPr>
          <p:cNvPr id="1004546" name="Picture 2"/>
          <p:cNvPicPr>
            <a:picLocks noChangeAspect="1" noChangeArrowheads="1"/>
          </p:cNvPicPr>
          <p:nvPr/>
        </p:nvPicPr>
        <p:blipFill>
          <a:blip r:embed="rId2"/>
          <a:srcRect/>
          <a:stretch>
            <a:fillRect/>
          </a:stretch>
        </p:blipFill>
        <p:spPr bwMode="auto">
          <a:xfrm>
            <a:off x="1835696" y="0"/>
            <a:ext cx="5857875" cy="3838575"/>
          </a:xfrm>
          <a:prstGeom prst="rect">
            <a:avLst/>
          </a:prstGeom>
          <a:noFill/>
          <a:ln w="9525">
            <a:noFill/>
            <a:miter lim="800000"/>
            <a:headEnd/>
            <a:tailEnd/>
          </a:ln>
        </p:spPr>
      </p:pic>
      <p:sp>
        <p:nvSpPr>
          <p:cNvPr id="4" name="Rectangle 3"/>
          <p:cNvSpPr/>
          <p:nvPr/>
        </p:nvSpPr>
        <p:spPr>
          <a:xfrm>
            <a:off x="1259632" y="4127837"/>
            <a:ext cx="6984776" cy="1015663"/>
          </a:xfrm>
          <a:prstGeom prst="rect">
            <a:avLst/>
          </a:prstGeom>
        </p:spPr>
        <p:txBody>
          <a:bodyPr wrap="square">
            <a:spAutoFit/>
          </a:bodyPr>
          <a:lstStyle/>
          <a:p>
            <a:r>
              <a:rPr lang="en-US" sz="2000" dirty="0">
                <a:latin typeface="+mn-lt"/>
              </a:rPr>
              <a:t>(a) Original image of size 688 × 688 pixels. (b)–(f) Results of filtering using GLPFs with </a:t>
            </a:r>
            <a:r>
              <a:rPr lang="en-US" sz="2000" dirty="0">
                <a:solidFill>
                  <a:srgbClr val="0070C0"/>
                </a:solidFill>
                <a:latin typeface="+mn-lt"/>
              </a:rPr>
              <a:t>cutoff frequencies set at radii values 10, 30, 60, 160, and 460</a:t>
            </a:r>
            <a:endParaRPr lang="en-IN" sz="2000" dirty="0">
              <a:latin typeface="+mn-lt"/>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287</a:t>
            </a:fld>
            <a:endParaRPr lang="en"/>
          </a:p>
        </p:txBody>
      </p:sp>
      <p:sp>
        <p:nvSpPr>
          <p:cNvPr id="3" name="Rectangle 2"/>
          <p:cNvSpPr/>
          <p:nvPr/>
        </p:nvSpPr>
        <p:spPr>
          <a:xfrm>
            <a:off x="1331640" y="0"/>
            <a:ext cx="6999032"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Butterworth </a:t>
            </a:r>
            <a:r>
              <a:rPr lang="en-IN" sz="3600" b="1" kern="1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Lowpass</a:t>
            </a:r>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Filters</a:t>
            </a:r>
          </a:p>
        </p:txBody>
      </p:sp>
      <p:sp>
        <p:nvSpPr>
          <p:cNvPr id="4" name="Text Box 6"/>
          <p:cNvSpPr txBox="1">
            <a:spLocks noChangeArrowheads="1"/>
          </p:cNvSpPr>
          <p:nvPr/>
        </p:nvSpPr>
        <p:spPr bwMode="auto">
          <a:xfrm>
            <a:off x="539552" y="1059582"/>
            <a:ext cx="8305800" cy="1373188"/>
          </a:xfrm>
          <a:prstGeom prst="rect">
            <a:avLst/>
          </a:prstGeom>
          <a:noFill/>
          <a:ln w="9525">
            <a:noFill/>
            <a:miter lim="800000"/>
            <a:headEnd/>
            <a:tailEnd/>
          </a:ln>
          <a:effectLst/>
        </p:spPr>
        <p:txBody>
          <a:bodyPr>
            <a:spAutoFit/>
          </a:bodyPr>
          <a:lstStyle/>
          <a:p>
            <a:pPr algn="just">
              <a:spcBef>
                <a:spcPct val="50000"/>
              </a:spcBef>
              <a:defRPr/>
            </a:pPr>
            <a:r>
              <a:rPr lang="en-GB" sz="2800" dirty="0">
                <a:solidFill>
                  <a:schemeClr val="tx1">
                    <a:lumMod val="75000"/>
                  </a:schemeClr>
                </a:solidFill>
                <a:latin typeface="+mn-lt"/>
              </a:rPr>
              <a:t>The transfer function of a BLPF of order n &amp; with a cut off frequency at a distance D</a:t>
            </a:r>
            <a:r>
              <a:rPr lang="en-GB" sz="2800" baseline="-25000" dirty="0">
                <a:solidFill>
                  <a:schemeClr val="tx1">
                    <a:lumMod val="75000"/>
                  </a:schemeClr>
                </a:solidFill>
                <a:latin typeface="+mn-lt"/>
              </a:rPr>
              <a:t>0</a:t>
            </a:r>
            <a:r>
              <a:rPr lang="en-GB" sz="2800" dirty="0">
                <a:solidFill>
                  <a:schemeClr val="tx1">
                    <a:lumMod val="75000"/>
                  </a:schemeClr>
                </a:solidFill>
                <a:latin typeface="+mn-lt"/>
              </a:rPr>
              <a:t> from the origin is given as:</a:t>
            </a:r>
          </a:p>
        </p:txBody>
      </p:sp>
      <p:pic>
        <p:nvPicPr>
          <p:cNvPr id="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835696" y="2787774"/>
            <a:ext cx="5229225" cy="1785937"/>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288</a:t>
            </a:fld>
            <a:endParaRPr lang="en"/>
          </a:p>
        </p:txBody>
      </p:sp>
      <p:grpSp>
        <p:nvGrpSpPr>
          <p:cNvPr id="3" name="Group 5"/>
          <p:cNvGrpSpPr>
            <a:grpSpLocks/>
          </p:cNvGrpSpPr>
          <p:nvPr/>
        </p:nvGrpSpPr>
        <p:grpSpPr bwMode="auto">
          <a:xfrm>
            <a:off x="467544" y="771550"/>
            <a:ext cx="8218487" cy="3511550"/>
            <a:chOff x="500034" y="714356"/>
            <a:chExt cx="8219222" cy="3511567"/>
          </a:xfrm>
        </p:grpSpPr>
        <p:pic>
          <p:nvPicPr>
            <p:cNvPr id="4" name="Picture 3"/>
            <p:cNvPicPr>
              <a:picLocks noChangeAspect="1" noChangeArrowheads="1"/>
            </p:cNvPicPr>
            <p:nvPr/>
          </p:nvPicPr>
          <p:blipFill>
            <a:blip r:embed="rId2" cstate="print"/>
            <a:srcRect/>
            <a:stretch>
              <a:fillRect/>
            </a:stretch>
          </p:blipFill>
          <p:spPr bwMode="auto">
            <a:xfrm>
              <a:off x="500034" y="714356"/>
              <a:ext cx="8219222" cy="3511567"/>
            </a:xfrm>
            <a:prstGeom prst="rect">
              <a:avLst/>
            </a:prstGeom>
            <a:noFill/>
            <a:ln w="9525">
              <a:noFill/>
              <a:miter lim="800000"/>
              <a:headEnd/>
              <a:tailEnd/>
            </a:ln>
          </p:spPr>
        </p:pic>
        <p:sp>
          <p:nvSpPr>
            <p:cNvPr id="5" name="Rectangle 4"/>
            <p:cNvSpPr/>
            <p:nvPr/>
          </p:nvSpPr>
          <p:spPr>
            <a:xfrm>
              <a:off x="500034" y="3714746"/>
              <a:ext cx="1000214" cy="21431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p>
          </p:txBody>
        </p:sp>
      </p:gr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289</a:t>
            </a:fld>
            <a:endParaRPr lang="en"/>
          </a:p>
        </p:txBody>
      </p:sp>
      <p:sp>
        <p:nvSpPr>
          <p:cNvPr id="4" name="Text Box 4"/>
          <p:cNvSpPr txBox="1">
            <a:spLocks noChangeArrowheads="1"/>
          </p:cNvSpPr>
          <p:nvPr/>
        </p:nvSpPr>
        <p:spPr bwMode="auto">
          <a:xfrm>
            <a:off x="395536" y="339502"/>
            <a:ext cx="8286778" cy="3970318"/>
          </a:xfrm>
          <a:prstGeom prst="rect">
            <a:avLst/>
          </a:prstGeom>
          <a:solidFill>
            <a:srgbClr val="FFFFFF"/>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wrap="square">
            <a:spAutoFit/>
          </a:bodyPr>
          <a:lstStyle/>
          <a:p>
            <a:pPr marL="625475" marR="0" lvl="0" indent="-625475" algn="just" defTabSz="914400" eaLnBrk="1" fontAlgn="auto" latinLnBrk="0" hangingPunct="1">
              <a:lnSpc>
                <a:spcPct val="100000"/>
              </a:lnSpc>
              <a:spcBef>
                <a:spcPct val="50000"/>
              </a:spcBef>
              <a:spcAft>
                <a:spcPts val="0"/>
              </a:spcAft>
              <a:buClrTx/>
              <a:buSzTx/>
              <a:buFontTx/>
              <a:buNone/>
              <a:tabLst/>
              <a:defRPr/>
            </a:pPr>
            <a:r>
              <a:rPr kumimoji="0" lang="en-GB" sz="2800" b="0" i="0" u="none" strike="noStrike" kern="0" cap="none" spc="0" normalizeH="0" baseline="0" noProof="0" dirty="0">
                <a:ln>
                  <a:noFill/>
                </a:ln>
                <a:solidFill>
                  <a:srgbClr val="3A566E"/>
                </a:solidFill>
                <a:effectLst/>
                <a:uLnTx/>
                <a:uFillTx/>
                <a:latin typeface="+mn-lt"/>
                <a:ea typeface="+mn-ea"/>
                <a:cs typeface="+mn-cs"/>
              </a:rPr>
              <a:t>Note:</a:t>
            </a:r>
          </a:p>
          <a:p>
            <a:pPr marL="625475" marR="0" lvl="0" indent="-625475" algn="just" defTabSz="914400" eaLnBrk="1" fontAlgn="auto" latinLnBrk="0" hangingPunct="1">
              <a:lnSpc>
                <a:spcPct val="100000"/>
              </a:lnSpc>
              <a:spcBef>
                <a:spcPct val="50000"/>
              </a:spcBef>
              <a:spcAft>
                <a:spcPts val="0"/>
              </a:spcAft>
              <a:buClrTx/>
              <a:buSzTx/>
              <a:buFontTx/>
              <a:buBlip>
                <a:blip r:embed="rId2"/>
              </a:buBlip>
              <a:tabLst/>
              <a:defRPr/>
            </a:pPr>
            <a:r>
              <a:rPr kumimoji="0" lang="en-GB" sz="2800" b="0" i="0" u="none" strike="noStrike" kern="0" cap="none" spc="0" normalizeH="0" baseline="0" noProof="0" dirty="0">
                <a:ln>
                  <a:noFill/>
                </a:ln>
                <a:solidFill>
                  <a:srgbClr val="3A566E"/>
                </a:solidFill>
                <a:effectLst/>
                <a:uLnTx/>
                <a:uFillTx/>
                <a:latin typeface="+mn-lt"/>
                <a:ea typeface="+mn-ea"/>
                <a:cs typeface="+mn-cs"/>
              </a:rPr>
              <a:t>The BLPF (unlike ILPF), does not have a sharp discontinuity that establishes a clear cut off between passed &amp; filtered frequencies.</a:t>
            </a:r>
          </a:p>
          <a:p>
            <a:pPr marL="625475" marR="0" lvl="0" indent="-625475" algn="just" defTabSz="914400" eaLnBrk="1" fontAlgn="auto" latinLnBrk="0" hangingPunct="1">
              <a:lnSpc>
                <a:spcPct val="100000"/>
              </a:lnSpc>
              <a:spcBef>
                <a:spcPct val="50000"/>
              </a:spcBef>
              <a:spcAft>
                <a:spcPts val="0"/>
              </a:spcAft>
              <a:buClrTx/>
              <a:buSzTx/>
              <a:buFontTx/>
              <a:buBlip>
                <a:blip r:embed="rId2"/>
              </a:buBlip>
              <a:tabLst/>
              <a:defRPr/>
            </a:pPr>
            <a:r>
              <a:rPr kumimoji="0" lang="en-GB" sz="2800" b="0" i="0" u="none" strike="noStrike" kern="0" cap="none" spc="0" normalizeH="0" baseline="0" noProof="0" dirty="0">
                <a:ln>
                  <a:noFill/>
                </a:ln>
                <a:solidFill>
                  <a:srgbClr val="3A566E"/>
                </a:solidFill>
                <a:effectLst/>
                <a:uLnTx/>
                <a:uFillTx/>
                <a:latin typeface="+mn-lt"/>
                <a:ea typeface="+mn-ea"/>
                <a:cs typeface="+mn-cs"/>
              </a:rPr>
              <a:t>A BLPF of order 1 has no ringing. Ringing generally is imperceptible in filters of order of 2, but can become a significant factor in filters of higher order.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4294967295"/>
          </p:nvPr>
        </p:nvSpPr>
        <p:spPr>
          <a:xfrm>
            <a:off x="0" y="4973323"/>
            <a:ext cx="2002464" cy="170177"/>
          </a:xfrm>
          <a:prstGeom prst="rect">
            <a:avLst/>
          </a:prstGeom>
          <a:noFill/>
        </p:spPr>
        <p:txBody>
          <a:bodyPr/>
          <a:lstStyle/>
          <a:p>
            <a:r>
              <a:rPr lang="en-US"/>
              <a:t>Jan 10, 2022</a:t>
            </a:r>
          </a:p>
        </p:txBody>
      </p:sp>
      <p:sp>
        <p:nvSpPr>
          <p:cNvPr id="16387" name="Slide Number Placeholder 2"/>
          <p:cNvSpPr>
            <a:spLocks noGrp="1"/>
          </p:cNvSpPr>
          <p:nvPr>
            <p:ph type="sldNum" sz="quarter" idx="12"/>
          </p:nvPr>
        </p:nvSpPr>
        <p:spPr>
          <a:noFill/>
        </p:spPr>
        <p:txBody>
          <a:bodyPr/>
          <a:lstStyle/>
          <a:p>
            <a:fld id="{C15BB710-FF09-48D4-BD73-0A217BFDFBF9}" type="slidenum">
              <a:rPr lang="en-US" smtClean="0"/>
              <a:pPr/>
              <a:t>29</a:t>
            </a:fld>
            <a:endParaRPr lang="en-US"/>
          </a:p>
        </p:txBody>
      </p:sp>
      <p:sp>
        <p:nvSpPr>
          <p:cNvPr id="4" name="Rounded Rectangle 3"/>
          <p:cNvSpPr/>
          <p:nvPr/>
        </p:nvSpPr>
        <p:spPr bwMode="auto">
          <a:xfrm>
            <a:off x="0" y="114300"/>
            <a:ext cx="9144000" cy="750099"/>
          </a:xfrm>
          <a:prstGeom prst="roundRect">
            <a:avLst/>
          </a:prstGeom>
          <a:noFill/>
          <a:ln w="38100" cap="flat" cmpd="sng" algn="ctr">
            <a:noFill/>
            <a:prstDash val="solid"/>
            <a:round/>
            <a:headEnd type="none" w="med" len="med"/>
            <a:tailEnd type="none" w="med" len="med"/>
          </a:ln>
          <a:effectLst/>
          <a:scene3d>
            <a:camera prst="orthographicFront"/>
            <a:lightRig rig="threePt" dir="t"/>
          </a:scene3d>
          <a:sp3d>
            <a:bevelT prst="relaxedInset"/>
          </a:sp3d>
        </p:spPr>
        <p:txBody>
          <a:bodyPr/>
          <a:lstStyle/>
          <a:p>
            <a:pPr algn="ctr">
              <a:defRPr/>
            </a:pPr>
            <a:r>
              <a:rPr lang="en-US" sz="2800" b="1" dirty="0">
                <a:solidFill>
                  <a:schemeClr val="accent6">
                    <a:lumMod val="75000"/>
                  </a:schemeClr>
                </a:solidFill>
                <a:latin typeface="+mn-lt"/>
              </a:rPr>
              <a:t>Range of adaptable light intensity levels - 10</a:t>
            </a:r>
            <a:r>
              <a:rPr lang="en-US" sz="2800" b="1" baseline="30000" dirty="0">
                <a:solidFill>
                  <a:schemeClr val="accent6">
                    <a:lumMod val="75000"/>
                  </a:schemeClr>
                </a:solidFill>
                <a:latin typeface="+mn-lt"/>
              </a:rPr>
              <a:t>10</a:t>
            </a:r>
            <a:endParaRPr lang="en-GB" sz="2800" b="1" dirty="0">
              <a:solidFill>
                <a:schemeClr val="accent6">
                  <a:lumMod val="75000"/>
                </a:schemeClr>
              </a:solidFill>
              <a:latin typeface="+mn-lt"/>
            </a:endParaRPr>
          </a:p>
        </p:txBody>
      </p:sp>
      <p:sp>
        <p:nvSpPr>
          <p:cNvPr id="16392" name="TextBox 8"/>
          <p:cNvSpPr txBox="1">
            <a:spLocks noChangeArrowheads="1"/>
          </p:cNvSpPr>
          <p:nvPr/>
        </p:nvSpPr>
        <p:spPr bwMode="auto">
          <a:xfrm>
            <a:off x="683568" y="1131590"/>
            <a:ext cx="8064896" cy="3139321"/>
          </a:xfrm>
          <a:prstGeom prst="rect">
            <a:avLst/>
          </a:prstGeom>
          <a:noFill/>
          <a:ln w="9525">
            <a:noFill/>
            <a:miter lim="800000"/>
            <a:headEnd/>
            <a:tailEnd/>
          </a:ln>
        </p:spPr>
        <p:txBody>
          <a:bodyPr wrap="square">
            <a:spAutoFit/>
          </a:bodyPr>
          <a:lstStyle/>
          <a:p>
            <a:pPr marL="361950" indent="-361950">
              <a:spcAft>
                <a:spcPts val="1800"/>
              </a:spcAft>
              <a:buClr>
                <a:srgbClr val="002060"/>
              </a:buClr>
              <a:buFont typeface="Wingdings 2" pitchFamily="18" charset="2"/>
              <a:buChar char="¿"/>
            </a:pPr>
            <a:r>
              <a:rPr lang="en-US" sz="2400" dirty="0">
                <a:solidFill>
                  <a:srgbClr val="002060"/>
                </a:solidFill>
                <a:latin typeface="+mn-lt"/>
              </a:rPr>
              <a:t>The HVS cannot operate over such a range simultaneously</a:t>
            </a:r>
          </a:p>
          <a:p>
            <a:pPr marL="361950" indent="-361950">
              <a:spcAft>
                <a:spcPts val="1800"/>
              </a:spcAft>
              <a:buClr>
                <a:srgbClr val="002060"/>
              </a:buClr>
              <a:buFont typeface="Wingdings 2" pitchFamily="18" charset="2"/>
              <a:buChar char="¿"/>
            </a:pPr>
            <a:r>
              <a:rPr lang="en-US" sz="2400" dirty="0">
                <a:solidFill>
                  <a:schemeClr val="accent4">
                    <a:lumMod val="75000"/>
                  </a:schemeClr>
                </a:solidFill>
                <a:latin typeface="+mn-lt"/>
              </a:rPr>
              <a:t>Accomplishes this large variation by changing its overall sensitivity, a phenomenon known as </a:t>
            </a:r>
            <a:r>
              <a:rPr lang="en-US" sz="2400" b="1" dirty="0">
                <a:solidFill>
                  <a:schemeClr val="accent4">
                    <a:lumMod val="75000"/>
                  </a:schemeClr>
                </a:solidFill>
                <a:latin typeface="+mn-lt"/>
              </a:rPr>
              <a:t>brightness adaptation.</a:t>
            </a:r>
          </a:p>
          <a:p>
            <a:pPr marL="361950" indent="-361950">
              <a:spcAft>
                <a:spcPts val="1800"/>
              </a:spcAft>
              <a:buClr>
                <a:srgbClr val="002060"/>
              </a:buClr>
              <a:buFont typeface="Wingdings 2" pitchFamily="18" charset="2"/>
              <a:buChar char="¿"/>
            </a:pPr>
            <a:r>
              <a:rPr lang="en-US" sz="2400" dirty="0">
                <a:solidFill>
                  <a:srgbClr val="002060"/>
                </a:solidFill>
                <a:latin typeface="+mn-lt"/>
              </a:rPr>
              <a:t> The total range of distinct intensity levels the eye can discriminate simultaneously is rather small</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290</a:t>
            </a:fld>
            <a:endParaRPr lang="en"/>
          </a:p>
        </p:txBody>
      </p:sp>
      <p:pic>
        <p:nvPicPr>
          <p:cNvPr id="1002498" name="Picture 2"/>
          <p:cNvPicPr>
            <a:picLocks noChangeAspect="1" noChangeArrowheads="1"/>
          </p:cNvPicPr>
          <p:nvPr/>
        </p:nvPicPr>
        <p:blipFill>
          <a:blip r:embed="rId2"/>
          <a:srcRect/>
          <a:stretch>
            <a:fillRect/>
          </a:stretch>
        </p:blipFill>
        <p:spPr bwMode="auto">
          <a:xfrm>
            <a:off x="1475656" y="0"/>
            <a:ext cx="6192688" cy="4081772"/>
          </a:xfrm>
          <a:prstGeom prst="rect">
            <a:avLst/>
          </a:prstGeom>
          <a:noFill/>
          <a:ln w="9525">
            <a:noFill/>
            <a:miter lim="800000"/>
            <a:headEnd/>
            <a:tailEnd/>
          </a:ln>
        </p:spPr>
      </p:pic>
      <p:sp>
        <p:nvSpPr>
          <p:cNvPr id="4" name="Rectangle 3"/>
          <p:cNvSpPr/>
          <p:nvPr/>
        </p:nvSpPr>
        <p:spPr>
          <a:xfrm>
            <a:off x="1331640" y="4155926"/>
            <a:ext cx="6624736" cy="1015663"/>
          </a:xfrm>
          <a:prstGeom prst="rect">
            <a:avLst/>
          </a:prstGeom>
        </p:spPr>
        <p:txBody>
          <a:bodyPr wrap="square">
            <a:spAutoFit/>
          </a:bodyPr>
          <a:lstStyle/>
          <a:p>
            <a:r>
              <a:rPr lang="en-US" sz="2000" dirty="0">
                <a:latin typeface="+mn-lt"/>
              </a:rPr>
              <a:t>(a) Original image of size 688 × 688 pixels. (b)–(f) Results of filtering using GLPFs with </a:t>
            </a:r>
            <a:r>
              <a:rPr lang="en-US" sz="2000" dirty="0">
                <a:solidFill>
                  <a:srgbClr val="0070C0"/>
                </a:solidFill>
                <a:latin typeface="Georgia"/>
              </a:rPr>
              <a:t>cutoff frequencies set at radii values 10, 30, 60, 160, and 460</a:t>
            </a:r>
            <a:endParaRPr lang="en-IN" sz="2000" dirty="0">
              <a:latin typeface="+mn-lt"/>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291</a:t>
            </a:fld>
            <a:endParaRPr lang="en" dirty="0"/>
          </a:p>
        </p:txBody>
      </p:sp>
      <p:sp>
        <p:nvSpPr>
          <p:cNvPr id="3" name="Rectangle 2"/>
          <p:cNvSpPr/>
          <p:nvPr/>
        </p:nvSpPr>
        <p:spPr>
          <a:xfrm>
            <a:off x="899592" y="1491630"/>
            <a:ext cx="2952328" cy="2308324"/>
          </a:xfrm>
          <a:prstGeom prst="rect">
            <a:avLst/>
          </a:prstGeom>
        </p:spPr>
        <p:txBody>
          <a:bodyPr wrap="square">
            <a:spAutoFit/>
          </a:bodyPr>
          <a:lstStyle/>
          <a:p>
            <a:pPr algn="ctr"/>
            <a:r>
              <a:rPr lang="en-IN" sz="36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Sharpening</a:t>
            </a:r>
          </a:p>
          <a:p>
            <a:pPr algn="ctr"/>
            <a:r>
              <a:rPr lang="en-IN" sz="36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 Frequency Domain </a:t>
            </a:r>
          </a:p>
          <a:p>
            <a:pPr algn="ctr"/>
            <a:r>
              <a:rPr lang="en-IN" sz="36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Filters</a:t>
            </a:r>
          </a:p>
        </p:txBody>
      </p:sp>
      <p:sp>
        <p:nvSpPr>
          <p:cNvPr id="4" name="Text Box 3"/>
          <p:cNvSpPr txBox="1">
            <a:spLocks noChangeArrowheads="1"/>
          </p:cNvSpPr>
          <p:nvPr/>
        </p:nvSpPr>
        <p:spPr bwMode="auto">
          <a:xfrm>
            <a:off x="4283968" y="483518"/>
            <a:ext cx="4608512" cy="4339650"/>
          </a:xfrm>
          <a:prstGeom prst="rect">
            <a:avLst/>
          </a:prstGeom>
          <a:noFill/>
          <a:ln w="9525">
            <a:noFill/>
            <a:miter lim="800000"/>
            <a:headEnd/>
            <a:tailEnd/>
          </a:ln>
        </p:spPr>
        <p:txBody>
          <a:bodyPr wrap="square">
            <a:spAutoFit/>
          </a:bodyPr>
          <a:lstStyle/>
          <a:p>
            <a:pPr algn="just">
              <a:spcBef>
                <a:spcPct val="50000"/>
              </a:spcBef>
              <a:defRPr/>
            </a:pPr>
            <a:r>
              <a:rPr lang="en-GB" sz="2400" dirty="0">
                <a:latin typeface="+mn-lt"/>
              </a:rPr>
              <a:t>Edges &amp; other abrupt changes in gray levels are associated with high frequency components.</a:t>
            </a:r>
          </a:p>
          <a:p>
            <a:pPr algn="just">
              <a:spcBef>
                <a:spcPct val="50000"/>
              </a:spcBef>
              <a:defRPr/>
            </a:pPr>
            <a:r>
              <a:rPr lang="en-GB" sz="2400" dirty="0">
                <a:latin typeface="+mn-lt"/>
              </a:rPr>
              <a:t>Image sharpening can be achieved in the frequency domain by a </a:t>
            </a:r>
            <a:r>
              <a:rPr lang="en-GB" sz="2400" i="1" dirty="0" err="1">
                <a:latin typeface="+mn-lt"/>
              </a:rPr>
              <a:t>highpass</a:t>
            </a:r>
            <a:r>
              <a:rPr lang="en-GB" sz="2400" i="1" dirty="0">
                <a:latin typeface="+mn-lt"/>
              </a:rPr>
              <a:t> filter</a:t>
            </a:r>
            <a:r>
              <a:rPr lang="en-GB" sz="2400" dirty="0">
                <a:latin typeface="+mn-lt"/>
              </a:rPr>
              <a:t>ing process</a:t>
            </a:r>
            <a:r>
              <a:rPr lang="en-GB" sz="2400" i="1" dirty="0">
                <a:latin typeface="+mn-lt"/>
              </a:rPr>
              <a:t>, </a:t>
            </a:r>
            <a:r>
              <a:rPr lang="en-GB" sz="2400" dirty="0">
                <a:latin typeface="+mn-lt"/>
              </a:rPr>
              <a:t>which </a:t>
            </a:r>
            <a:r>
              <a:rPr lang="en-GB" sz="2400" dirty="0">
                <a:solidFill>
                  <a:srgbClr val="0070C0"/>
                </a:solidFill>
                <a:effectLst>
                  <a:glow rad="228600">
                    <a:schemeClr val="accent4">
                      <a:satMod val="175000"/>
                      <a:alpha val="40000"/>
                    </a:schemeClr>
                  </a:glow>
                  <a:outerShdw blurRad="38100" dist="38100" dir="2700000" algn="tl">
                    <a:srgbClr val="000000">
                      <a:alpha val="43137"/>
                    </a:srgbClr>
                  </a:outerShdw>
                </a:effectLst>
                <a:latin typeface="+mn-lt"/>
              </a:rPr>
              <a:t>attenuates the low frequency components without disturbing high frequency components</a:t>
            </a:r>
            <a:r>
              <a:rPr lang="en-GB" sz="2400" dirty="0">
                <a:solidFill>
                  <a:srgbClr val="0070C0"/>
                </a:solidFill>
                <a:effectLst>
                  <a:outerShdw blurRad="38100" dist="38100" dir="2700000" algn="tl">
                    <a:srgbClr val="000000">
                      <a:alpha val="43137"/>
                    </a:srgbClr>
                  </a:outerShdw>
                </a:effectLst>
                <a:latin typeface="+mn-lt"/>
              </a:rPr>
              <a:t> </a:t>
            </a:r>
            <a:r>
              <a:rPr lang="en-GB" sz="2400" dirty="0">
                <a:latin typeface="+mn-lt"/>
              </a:rPr>
              <a:t>in the Fourier transform.</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val 4"/>
          <p:cNvSpPr>
            <a:spLocks noChangeArrowheads="1"/>
          </p:cNvSpPr>
          <p:nvPr/>
        </p:nvSpPr>
        <p:spPr bwMode="auto">
          <a:xfrm>
            <a:off x="228600" y="171450"/>
            <a:ext cx="3962400" cy="1085850"/>
          </a:xfrm>
          <a:prstGeom prst="ellipse">
            <a:avLst/>
          </a:prstGeom>
          <a:gradFill rotWithShape="1">
            <a:gsLst>
              <a:gs pos="0">
                <a:srgbClr val="008080"/>
              </a:gs>
              <a:gs pos="100000">
                <a:srgbClr val="0033CC"/>
              </a:gs>
            </a:gsLst>
            <a:path path="shape">
              <a:fillToRect l="50000" t="50000" r="50000" b="50000"/>
            </a:path>
          </a:gradFill>
          <a:ln w="9525">
            <a:solidFill>
              <a:schemeClr val="tx1"/>
            </a:solidFill>
            <a:round/>
            <a:headEnd/>
            <a:tailEnd/>
          </a:ln>
        </p:spPr>
        <p:txBody>
          <a:bodyPr wrap="none" anchor="ctr"/>
          <a:lstStyle/>
          <a:p>
            <a:pPr algn="ctr"/>
            <a:r>
              <a:rPr lang="en-GB" sz="4000">
                <a:solidFill>
                  <a:schemeClr val="bg1"/>
                </a:solidFill>
              </a:rPr>
              <a:t>Lowpass Filters</a:t>
            </a:r>
          </a:p>
        </p:txBody>
      </p:sp>
      <p:sp>
        <p:nvSpPr>
          <p:cNvPr id="38915" name="Oval 5"/>
          <p:cNvSpPr>
            <a:spLocks noChangeArrowheads="1"/>
          </p:cNvSpPr>
          <p:nvPr/>
        </p:nvSpPr>
        <p:spPr bwMode="auto">
          <a:xfrm>
            <a:off x="2571736" y="3911213"/>
            <a:ext cx="3962400" cy="1085850"/>
          </a:xfrm>
          <a:prstGeom prst="ellipse">
            <a:avLst/>
          </a:prstGeom>
          <a:gradFill rotWithShape="1">
            <a:gsLst>
              <a:gs pos="0">
                <a:srgbClr val="003399"/>
              </a:gs>
              <a:gs pos="100000">
                <a:srgbClr val="008080"/>
              </a:gs>
            </a:gsLst>
            <a:path path="shape">
              <a:fillToRect l="50000" t="50000" r="50000" b="50000"/>
            </a:path>
          </a:gradFill>
          <a:ln w="9525">
            <a:solidFill>
              <a:schemeClr val="tx1"/>
            </a:solidFill>
            <a:round/>
            <a:headEnd/>
            <a:tailEnd/>
          </a:ln>
        </p:spPr>
        <p:txBody>
          <a:bodyPr wrap="none" anchor="ctr"/>
          <a:lstStyle/>
          <a:p>
            <a:pPr algn="ctr"/>
            <a:r>
              <a:rPr lang="en-GB" sz="4000">
                <a:solidFill>
                  <a:schemeClr val="bg1"/>
                </a:solidFill>
              </a:rPr>
              <a:t>Highpass Filters</a:t>
            </a:r>
          </a:p>
        </p:txBody>
      </p:sp>
      <p:sp>
        <p:nvSpPr>
          <p:cNvPr id="16391" name="Text Box 7"/>
          <p:cNvSpPr txBox="1">
            <a:spLocks noChangeArrowheads="1"/>
          </p:cNvSpPr>
          <p:nvPr/>
        </p:nvSpPr>
        <p:spPr bwMode="auto">
          <a:xfrm>
            <a:off x="4214810" y="964395"/>
            <a:ext cx="4624390" cy="1846659"/>
          </a:xfrm>
          <a:prstGeom prst="rect">
            <a:avLst/>
          </a:prstGeom>
          <a:noFill/>
          <a:ln w="9525">
            <a:noFill/>
            <a:miter lim="800000"/>
            <a:headEnd/>
            <a:tailEnd/>
          </a:ln>
          <a:effectLst/>
        </p:spPr>
        <p:txBody>
          <a:bodyPr wrap="square">
            <a:spAutoFit/>
          </a:bodyPr>
          <a:lstStyle/>
          <a:p>
            <a:pPr algn="just">
              <a:spcBef>
                <a:spcPct val="50000"/>
              </a:spcBef>
              <a:defRPr/>
            </a:pPr>
            <a:r>
              <a:rPr lang="en-GB" sz="2400" dirty="0">
                <a:latin typeface="+mn-lt"/>
              </a:rPr>
              <a:t>Hence the transfer function of </a:t>
            </a:r>
            <a:r>
              <a:rPr lang="en-GB" sz="2400" dirty="0" err="1">
                <a:latin typeface="+mn-lt"/>
              </a:rPr>
              <a:t>Highpass</a:t>
            </a:r>
            <a:r>
              <a:rPr lang="en-GB" sz="2400" dirty="0">
                <a:latin typeface="+mn-lt"/>
              </a:rPr>
              <a:t> filters can be obtained as follows:</a:t>
            </a:r>
          </a:p>
          <a:p>
            <a:pPr algn="just">
              <a:spcBef>
                <a:spcPct val="50000"/>
              </a:spcBef>
              <a:defRPr/>
            </a:pPr>
            <a:r>
              <a:rPr lang="en-GB" sz="2800" b="1" dirty="0" err="1">
                <a:solidFill>
                  <a:srgbClr val="0070C0"/>
                </a:solidFill>
                <a:latin typeface="+mn-lt"/>
              </a:rPr>
              <a:t>H</a:t>
            </a:r>
            <a:r>
              <a:rPr lang="en-GB" sz="2800" b="1" baseline="-25000" dirty="0" err="1">
                <a:solidFill>
                  <a:srgbClr val="0070C0"/>
                </a:solidFill>
                <a:latin typeface="+mn-lt"/>
              </a:rPr>
              <a:t>hp</a:t>
            </a:r>
            <a:r>
              <a:rPr lang="en-GB" sz="2800" b="1" dirty="0">
                <a:solidFill>
                  <a:srgbClr val="0070C0"/>
                </a:solidFill>
                <a:latin typeface="+mn-lt"/>
              </a:rPr>
              <a:t>(u, v) = 1 - </a:t>
            </a:r>
            <a:r>
              <a:rPr lang="en-GB" sz="2800" b="1" dirty="0" err="1">
                <a:solidFill>
                  <a:srgbClr val="0070C0"/>
                </a:solidFill>
                <a:latin typeface="+mn-lt"/>
              </a:rPr>
              <a:t>H</a:t>
            </a:r>
            <a:r>
              <a:rPr lang="en-GB" sz="2800" b="1" baseline="-25000" dirty="0" err="1">
                <a:solidFill>
                  <a:srgbClr val="0070C0"/>
                </a:solidFill>
                <a:latin typeface="+mn-lt"/>
              </a:rPr>
              <a:t>lp</a:t>
            </a:r>
            <a:r>
              <a:rPr lang="en-GB" sz="2800" b="1" dirty="0">
                <a:solidFill>
                  <a:srgbClr val="0070C0"/>
                </a:solidFill>
                <a:latin typeface="+mn-lt"/>
              </a:rPr>
              <a:t>(u, v) </a:t>
            </a:r>
          </a:p>
        </p:txBody>
      </p:sp>
      <p:grpSp>
        <p:nvGrpSpPr>
          <p:cNvPr id="2" name="Group 8"/>
          <p:cNvGrpSpPr/>
          <p:nvPr/>
        </p:nvGrpSpPr>
        <p:grpSpPr>
          <a:xfrm>
            <a:off x="1643043" y="1125131"/>
            <a:ext cx="2500313" cy="2971800"/>
            <a:chOff x="2225806" y="1475423"/>
            <a:chExt cx="2500313" cy="3962400"/>
          </a:xfrm>
        </p:grpSpPr>
        <p:sp>
          <p:nvSpPr>
            <p:cNvPr id="38916" name="AutoShape 6"/>
            <p:cNvSpPr>
              <a:spLocks noChangeArrowheads="1"/>
            </p:cNvSpPr>
            <p:nvPr/>
          </p:nvSpPr>
          <p:spPr bwMode="auto">
            <a:xfrm rot="-1987267">
              <a:off x="2409378" y="1475423"/>
              <a:ext cx="2133600" cy="3962400"/>
            </a:xfrm>
            <a:prstGeom prst="upDownArrow">
              <a:avLst>
                <a:gd name="adj1" fmla="val 50000"/>
                <a:gd name="adj2" fmla="val 37143"/>
              </a:avLst>
            </a:prstGeom>
            <a:solidFill>
              <a:srgbClr val="FFFF00"/>
            </a:solidFill>
            <a:ln w="9525">
              <a:solidFill>
                <a:schemeClr val="tx1"/>
              </a:solidFill>
              <a:miter lim="800000"/>
              <a:headEnd/>
              <a:tailEnd/>
            </a:ln>
          </p:spPr>
          <p:txBody>
            <a:bodyPr vert="eaVert" wrap="none" anchor="ctr"/>
            <a:lstStyle/>
            <a:p>
              <a:pPr algn="ctr"/>
              <a:endParaRPr lang="en-GB" dirty="0"/>
            </a:p>
          </p:txBody>
        </p:sp>
        <p:sp>
          <p:nvSpPr>
            <p:cNvPr id="6" name="TextBox 5"/>
            <p:cNvSpPr txBox="1"/>
            <p:nvPr/>
          </p:nvSpPr>
          <p:spPr>
            <a:xfrm rot="19596605">
              <a:off x="2225806" y="2297094"/>
              <a:ext cx="2500313" cy="2092880"/>
            </a:xfrm>
            <a:prstGeom prst="rect">
              <a:avLst/>
            </a:prstGeom>
            <a:noFill/>
          </p:spPr>
          <p:txBody>
            <a:bodyPr>
              <a:spAutoFit/>
            </a:bodyPr>
            <a:lstStyle/>
            <a:p>
              <a:pPr algn="ctr">
                <a:defRPr/>
              </a:pPr>
              <a:r>
                <a:rPr lang="en-GB" sz="3200" dirty="0">
                  <a:solidFill>
                    <a:srgbClr val="C00000"/>
                  </a:solidFill>
                  <a:effectLst>
                    <a:outerShdw blurRad="38100" dist="38100" dir="2700000" algn="tl">
                      <a:srgbClr val="000000">
                        <a:alpha val="43137"/>
                      </a:srgbClr>
                    </a:outerShdw>
                  </a:effectLst>
                  <a:latin typeface="+mj-lt"/>
                </a:rPr>
                <a:t>Precisely Reverse operation</a:t>
              </a:r>
            </a:p>
          </p:txBody>
        </p:sp>
      </p:grpSp>
      <p:sp>
        <p:nvSpPr>
          <p:cNvPr id="8" name="Slide Number Placeholder 7"/>
          <p:cNvSpPr>
            <a:spLocks noGrp="1"/>
          </p:cNvSpPr>
          <p:nvPr>
            <p:ph type="sldNum" idx="12"/>
          </p:nvPr>
        </p:nvSpPr>
        <p:spPr/>
        <p:txBody>
          <a:bodyPr/>
          <a:lstStyle/>
          <a:p>
            <a:pPr>
              <a:defRPr/>
            </a:pPr>
            <a:fld id="{57034AF6-A62B-4109-86B6-FD52EA945695}" type="slidenum">
              <a:rPr lang="en-US" smtClean="0"/>
              <a:pPr>
                <a:defRPr/>
              </a:pPr>
              <a:t>292</a:t>
            </a:fld>
            <a:endParaRPr lang="en-US"/>
          </a:p>
        </p:txBody>
      </p:sp>
      <p:sp>
        <p:nvSpPr>
          <p:cNvPr id="7" name="Date Placeholder 6"/>
          <p:cNvSpPr>
            <a:spLocks noGrp="1"/>
          </p:cNvSpPr>
          <p:nvPr>
            <p:ph type="dt" sz="half" idx="4294967295"/>
          </p:nvPr>
        </p:nvSpPr>
        <p:spPr>
          <a:xfrm>
            <a:off x="0" y="4608513"/>
            <a:ext cx="1214438" cy="357187"/>
          </a:xfrm>
          <a:prstGeom prst="rect">
            <a:avLst/>
          </a:prstGeom>
        </p:spPr>
        <p:txBody>
          <a:bodyPr/>
          <a:lstStyle/>
          <a:p>
            <a:pPr>
              <a:defRPr/>
            </a:pPr>
            <a:r>
              <a:rPr lang="en-US"/>
              <a:t>Sept 24, 2013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anim calcmode="lin" valueType="num">
                                      <p:cBhvr additive="base">
                                        <p:cTn id="7" dur="500" fill="hold"/>
                                        <p:tgtEl>
                                          <p:spTgt spid="16391"/>
                                        </p:tgtEl>
                                        <p:attrNameLst>
                                          <p:attrName>ppt_x</p:attrName>
                                        </p:attrNameLst>
                                      </p:cBhvr>
                                      <p:tavLst>
                                        <p:tav tm="0">
                                          <p:val>
                                            <p:strVal val="#ppt_x"/>
                                          </p:val>
                                        </p:tav>
                                        <p:tav tm="100000">
                                          <p:val>
                                            <p:strVal val="#ppt_x"/>
                                          </p:val>
                                        </p:tav>
                                      </p:tavLst>
                                    </p:anim>
                                    <p:anim calcmode="lin" valueType="num">
                                      <p:cBhvr additive="base">
                                        <p:cTn id="8"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WordArt 4"/>
          <p:cNvSpPr>
            <a:spLocks noChangeArrowheads="1" noChangeShapeType="1" noTextEdit="1"/>
          </p:cNvSpPr>
          <p:nvPr/>
        </p:nvSpPr>
        <p:spPr bwMode="auto">
          <a:xfrm>
            <a:off x="1331640" y="0"/>
            <a:ext cx="64008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fromWordArt="1">
            <a:prstTxWarp prst="textPlain">
              <a:avLst>
                <a:gd name="adj" fmla="val 50000"/>
              </a:avLst>
            </a:prstTxWarp>
          </a:bodyPr>
          <a:lstStyle/>
          <a:p>
            <a:pPr algn="ctr"/>
            <a:r>
              <a:rPr lang="en-IN" sz="2000" kern="10" dirty="0">
                <a:ln w="12700">
                  <a:solidFill>
                    <a:srgbClr val="FF9900"/>
                  </a:solidFill>
                  <a:round/>
                  <a:headEnd/>
                  <a:tailEnd/>
                </a:ln>
                <a:gradFill rotWithShape="1">
                  <a:gsLst>
                    <a:gs pos="0">
                      <a:srgbClr val="CC9900"/>
                    </a:gs>
                    <a:gs pos="100000">
                      <a:srgbClr val="D1C39F"/>
                    </a:gs>
                  </a:gsLst>
                  <a:path path="rect">
                    <a:fillToRect l="50000" t="50000" r="50000" b="50000"/>
                  </a:path>
                </a:gradFill>
                <a:latin typeface="+mn-lt"/>
                <a:cs typeface="Times New Roman"/>
              </a:rPr>
              <a:t>   </a:t>
            </a:r>
            <a:r>
              <a:rPr lang="en-IN" sz="20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Ideal </a:t>
            </a:r>
            <a:r>
              <a:rPr lang="en-IN" sz="2000" b="1" kern="1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Highpass</a:t>
            </a:r>
            <a:r>
              <a:rPr lang="en-IN" sz="20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Filters</a:t>
            </a:r>
          </a:p>
        </p:txBody>
      </p:sp>
      <p:sp>
        <p:nvSpPr>
          <p:cNvPr id="35844" name="Text Box 6"/>
          <p:cNvSpPr txBox="1">
            <a:spLocks noChangeArrowheads="1"/>
          </p:cNvSpPr>
          <p:nvPr/>
        </p:nvSpPr>
        <p:spPr bwMode="auto">
          <a:xfrm>
            <a:off x="2267744" y="1347614"/>
            <a:ext cx="5991200" cy="523220"/>
          </a:xfrm>
          <a:prstGeom prst="rect">
            <a:avLst/>
          </a:prstGeom>
          <a:noFill/>
          <a:ln w="9525">
            <a:noFill/>
            <a:miter lim="800000"/>
            <a:headEnd/>
            <a:tailEnd/>
          </a:ln>
        </p:spPr>
        <p:txBody>
          <a:bodyPr wrap="square">
            <a:spAutoFit/>
          </a:bodyPr>
          <a:lstStyle/>
          <a:p>
            <a:pPr>
              <a:spcBef>
                <a:spcPct val="50000"/>
              </a:spcBef>
              <a:defRPr/>
            </a:pPr>
            <a:r>
              <a:rPr lang="en-GB" sz="2800" dirty="0">
                <a:latin typeface="+mj-lt"/>
              </a:rPr>
              <a:t>A  2-D IHPF is defined as</a:t>
            </a:r>
          </a:p>
        </p:txBody>
      </p:sp>
      <p:sp>
        <p:nvSpPr>
          <p:cNvPr id="40965" name="Rectangle 6"/>
          <p:cNvSpPr>
            <a:spLocks noChangeArrowheads="1"/>
          </p:cNvSpPr>
          <p:nvPr/>
        </p:nvSpPr>
        <p:spPr bwMode="auto">
          <a:xfrm>
            <a:off x="0" y="-153888"/>
            <a:ext cx="184731" cy="307777"/>
          </a:xfrm>
          <a:prstGeom prst="rect">
            <a:avLst/>
          </a:prstGeom>
          <a:noFill/>
          <a:ln w="9525">
            <a:noFill/>
            <a:miter lim="800000"/>
            <a:headEnd/>
            <a:tailEnd/>
          </a:ln>
        </p:spPr>
        <p:txBody>
          <a:bodyPr wrap="none" anchor="ctr">
            <a:spAutoFit/>
          </a:bodyPr>
          <a:lstStyle/>
          <a:p>
            <a:endParaRPr lang="en-GB"/>
          </a:p>
        </p:txBody>
      </p:sp>
      <p:pic>
        <p:nvPicPr>
          <p:cNvPr id="35845"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07704" y="2571750"/>
            <a:ext cx="5975350" cy="907256"/>
          </a:xfrm>
          <a:prstGeom prst="rect">
            <a:avLst/>
          </a:prstGeom>
        </p:spPr>
        <p:style>
          <a:lnRef idx="2">
            <a:schemeClr val="accent1"/>
          </a:lnRef>
          <a:fillRef idx="1">
            <a:schemeClr val="lt1"/>
          </a:fillRef>
          <a:effectRef idx="0">
            <a:schemeClr val="accent1"/>
          </a:effectRef>
          <a:fontRef idx="minor">
            <a:schemeClr val="dk1"/>
          </a:fontRef>
        </p:style>
      </p:pic>
      <p:sp>
        <p:nvSpPr>
          <p:cNvPr id="8" name="Slide Number Placeholder 7"/>
          <p:cNvSpPr>
            <a:spLocks noGrp="1"/>
          </p:cNvSpPr>
          <p:nvPr>
            <p:ph type="sldNum" idx="12"/>
          </p:nvPr>
        </p:nvSpPr>
        <p:spPr/>
        <p:txBody>
          <a:bodyPr/>
          <a:lstStyle/>
          <a:p>
            <a:pPr>
              <a:defRPr/>
            </a:pPr>
            <a:fld id="{57034AF6-A62B-4109-86B6-FD52EA945695}" type="slidenum">
              <a:rPr lang="en-US" smtClean="0"/>
              <a:pPr>
                <a:defRPr/>
              </a:pPr>
              <a:t>293</a:t>
            </a:fld>
            <a:endParaRPr lang="en-US"/>
          </a:p>
        </p:txBody>
      </p:sp>
      <p:sp>
        <p:nvSpPr>
          <p:cNvPr id="7" name="Date Placeholder 6"/>
          <p:cNvSpPr>
            <a:spLocks noGrp="1"/>
          </p:cNvSpPr>
          <p:nvPr>
            <p:ph type="dt" sz="half" idx="4294967295"/>
          </p:nvPr>
        </p:nvSpPr>
        <p:spPr>
          <a:xfrm>
            <a:off x="0" y="4608513"/>
            <a:ext cx="1214438" cy="357187"/>
          </a:xfrm>
          <a:prstGeom prst="rect">
            <a:avLst/>
          </a:prstGeom>
        </p:spPr>
        <p:txBody>
          <a:bodyPr/>
          <a:lstStyle/>
          <a:p>
            <a:pPr>
              <a:defRPr/>
            </a:pPr>
            <a:r>
              <a:rPr lang="en-US"/>
              <a:t>Sept 24, 2013</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294</a:t>
            </a:fld>
            <a:endParaRPr lang="en"/>
          </a:p>
        </p:txBody>
      </p:sp>
      <p:sp>
        <p:nvSpPr>
          <p:cNvPr id="3" name="Rectangle 2"/>
          <p:cNvSpPr/>
          <p:nvPr/>
        </p:nvSpPr>
        <p:spPr>
          <a:xfrm>
            <a:off x="1331640" y="0"/>
            <a:ext cx="6386685"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Gaussian </a:t>
            </a:r>
            <a:r>
              <a:rPr lang="en-IN" sz="3600" b="1" kern="1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Highpass</a:t>
            </a:r>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Filters</a:t>
            </a:r>
          </a:p>
        </p:txBody>
      </p:sp>
      <p:sp>
        <p:nvSpPr>
          <p:cNvPr id="4" name="Text Box 6"/>
          <p:cNvSpPr txBox="1">
            <a:spLocks noChangeArrowheads="1"/>
          </p:cNvSpPr>
          <p:nvPr/>
        </p:nvSpPr>
        <p:spPr bwMode="auto">
          <a:xfrm>
            <a:off x="1403648" y="1059582"/>
            <a:ext cx="6192688" cy="1077218"/>
          </a:xfrm>
          <a:prstGeom prst="rect">
            <a:avLst/>
          </a:prstGeom>
          <a:noFill/>
          <a:ln w="9525">
            <a:noFill/>
            <a:miter lim="800000"/>
            <a:headEnd/>
            <a:tailEnd/>
          </a:ln>
          <a:effectLst/>
        </p:spPr>
        <p:txBody>
          <a:bodyPr wrap="square">
            <a:spAutoFit/>
          </a:bodyPr>
          <a:lstStyle/>
          <a:p>
            <a:pPr>
              <a:spcBef>
                <a:spcPct val="50000"/>
              </a:spcBef>
              <a:defRPr/>
            </a:pPr>
            <a:r>
              <a:rPr lang="en-GB" sz="3200" dirty="0">
                <a:latin typeface="+mn-lt"/>
              </a:rPr>
              <a:t>The transfer function of a GHPF is given as:</a:t>
            </a:r>
          </a:p>
        </p:txBody>
      </p:sp>
      <p:sp>
        <p:nvSpPr>
          <p:cNvPr id="6" name="TextBox 6"/>
          <p:cNvSpPr txBox="1">
            <a:spLocks noChangeArrowheads="1"/>
          </p:cNvSpPr>
          <p:nvPr/>
        </p:nvSpPr>
        <p:spPr bwMode="auto">
          <a:xfrm>
            <a:off x="1403648" y="3507854"/>
            <a:ext cx="6429375" cy="1077912"/>
          </a:xfrm>
          <a:prstGeom prst="rect">
            <a:avLst/>
          </a:prstGeom>
          <a:noFill/>
          <a:ln w="9525">
            <a:noFill/>
            <a:miter lim="800000"/>
            <a:headEnd/>
            <a:tailEnd/>
          </a:ln>
        </p:spPr>
        <p:txBody>
          <a:bodyPr>
            <a:spAutoFit/>
          </a:bodyPr>
          <a:lstStyle/>
          <a:p>
            <a:r>
              <a:rPr lang="el-GR" sz="3200" dirty="0">
                <a:latin typeface="+mn-lt"/>
                <a:cs typeface="Arial" charset="0"/>
              </a:rPr>
              <a:t>σ</a:t>
            </a:r>
            <a:r>
              <a:rPr lang="en-GB" sz="3200" dirty="0">
                <a:latin typeface="+mn-lt"/>
                <a:cs typeface="Arial" charset="0"/>
              </a:rPr>
              <a:t> is a measure of the spread of the Gaussian curve</a:t>
            </a:r>
            <a:endParaRPr lang="en-GB" sz="3200" dirty="0">
              <a:latin typeface="+mn-lt"/>
            </a:endParaRPr>
          </a:p>
        </p:txBody>
      </p:sp>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63688" y="2499742"/>
            <a:ext cx="6030913" cy="785812"/>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295</a:t>
            </a:fld>
            <a:endParaRPr lang="en"/>
          </a:p>
        </p:txBody>
      </p:sp>
      <p:sp>
        <p:nvSpPr>
          <p:cNvPr id="3" name="Rectangle 2"/>
          <p:cNvSpPr/>
          <p:nvPr/>
        </p:nvSpPr>
        <p:spPr>
          <a:xfrm>
            <a:off x="1331640" y="0"/>
            <a:ext cx="715612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Butterworth </a:t>
            </a:r>
            <a:r>
              <a:rPr lang="en-IN" sz="3600" b="1" kern="1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Highpass</a:t>
            </a:r>
            <a:r>
              <a:rPr lang="en-IN"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Times New Roman"/>
              </a:rPr>
              <a:t> Filters</a:t>
            </a:r>
          </a:p>
        </p:txBody>
      </p:sp>
      <p:sp>
        <p:nvSpPr>
          <p:cNvPr id="4" name="Text Box 6"/>
          <p:cNvSpPr txBox="1">
            <a:spLocks noChangeArrowheads="1"/>
          </p:cNvSpPr>
          <p:nvPr/>
        </p:nvSpPr>
        <p:spPr bwMode="auto">
          <a:xfrm>
            <a:off x="539552" y="1059582"/>
            <a:ext cx="8305800" cy="1373188"/>
          </a:xfrm>
          <a:prstGeom prst="rect">
            <a:avLst/>
          </a:prstGeom>
          <a:noFill/>
          <a:ln w="9525">
            <a:noFill/>
            <a:miter lim="800000"/>
            <a:headEnd/>
            <a:tailEnd/>
          </a:ln>
          <a:effectLst/>
        </p:spPr>
        <p:txBody>
          <a:bodyPr>
            <a:spAutoFit/>
          </a:bodyPr>
          <a:lstStyle/>
          <a:p>
            <a:pPr algn="just">
              <a:spcBef>
                <a:spcPct val="50000"/>
              </a:spcBef>
              <a:defRPr/>
            </a:pPr>
            <a:r>
              <a:rPr lang="en-GB" sz="2800" dirty="0">
                <a:solidFill>
                  <a:schemeClr val="tx1">
                    <a:lumMod val="75000"/>
                  </a:schemeClr>
                </a:solidFill>
                <a:latin typeface="+mn-lt"/>
              </a:rPr>
              <a:t>The transfer function of a BHPF of order n &amp; with a cut off frequency at a distance D</a:t>
            </a:r>
            <a:r>
              <a:rPr lang="en-GB" sz="2800" baseline="-25000" dirty="0">
                <a:solidFill>
                  <a:schemeClr val="tx1">
                    <a:lumMod val="75000"/>
                  </a:schemeClr>
                </a:solidFill>
                <a:latin typeface="+mn-lt"/>
              </a:rPr>
              <a:t>0</a:t>
            </a:r>
            <a:r>
              <a:rPr lang="en-GB" sz="2800" dirty="0">
                <a:solidFill>
                  <a:schemeClr val="tx1">
                    <a:lumMod val="75000"/>
                  </a:schemeClr>
                </a:solidFill>
                <a:latin typeface="+mn-lt"/>
              </a:rPr>
              <a:t> from the origin is given as:</a:t>
            </a:r>
          </a:p>
        </p:txBody>
      </p:sp>
      <p:pic>
        <p:nvPicPr>
          <p:cNvPr id="6"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339752" y="2571750"/>
            <a:ext cx="5214938" cy="1774825"/>
          </a:xfrm>
          <a:prstGeom prst="rect">
            <a:avLst/>
          </a:prstGeom>
        </p:spPr>
        <p:style>
          <a:lnRef idx="2">
            <a:schemeClr val="accent2"/>
          </a:lnRef>
          <a:fillRef idx="1">
            <a:schemeClr val="lt1"/>
          </a:fillRef>
          <a:effectRef idx="0">
            <a:schemeClr val="accent2"/>
          </a:effectRef>
          <a:fontRef idx="minor">
            <a:schemeClr val="dk1"/>
          </a:fontRef>
        </p:style>
      </p:pic>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57554" y="3435846"/>
            <a:ext cx="4157655" cy="1419964"/>
          </a:xfrm>
          <a:prstGeom prst="rect">
            <a:avLst/>
          </a:prstGeom>
        </p:spPr>
        <p:style>
          <a:lnRef idx="2">
            <a:schemeClr val="accent2"/>
          </a:lnRef>
          <a:fillRef idx="1">
            <a:schemeClr val="lt1"/>
          </a:fillRef>
          <a:effectRef idx="0">
            <a:schemeClr val="accent2"/>
          </a:effectRef>
          <a:fontRef idx="minor">
            <a:schemeClr val="dk1"/>
          </a:fontRef>
        </p:style>
      </p:pic>
      <p:sp>
        <p:nvSpPr>
          <p:cNvPr id="8" name="Oval 7"/>
          <p:cNvSpPr/>
          <p:nvPr/>
        </p:nvSpPr>
        <p:spPr>
          <a:xfrm rot="20189110">
            <a:off x="123693" y="2345069"/>
            <a:ext cx="4572032" cy="15716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dirty="0"/>
              <a:t>If this is BLPF, what is the BHPF?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7"/>
                                        </p:tgtEl>
                                        <p:attrNameLst>
                                          <p:attrName>ppt_w</p:attrName>
                                        </p:attrNameLst>
                                      </p:cBhvr>
                                      <p:tavLst>
                                        <p:tav tm="0">
                                          <p:val>
                                            <p:strVal val="ppt_w"/>
                                          </p:val>
                                        </p:tav>
                                        <p:tav tm="100000">
                                          <p:val>
                                            <p:strVal val="ppt_w*0.70"/>
                                          </p:val>
                                        </p:tav>
                                      </p:tavLst>
                                    </p:anim>
                                    <p:anim calcmode="lin" valueType="num">
                                      <p:cBhvr>
                                        <p:cTn id="7" dur="1000"/>
                                        <p:tgtEl>
                                          <p:spTgt spid="7"/>
                                        </p:tgtEl>
                                        <p:attrNameLst>
                                          <p:attrName>ppt_h</p:attrName>
                                        </p:attrNameLst>
                                      </p:cBhvr>
                                      <p:tavLst>
                                        <p:tav tm="0">
                                          <p:val>
                                            <p:strVal val="ppt_h"/>
                                          </p:val>
                                        </p:tav>
                                        <p:tav tm="100000">
                                          <p:val>
                                            <p:strVal val="ppt_h"/>
                                          </p:val>
                                        </p:tav>
                                      </p:tavLst>
                                    </p:anim>
                                    <p:animEffect transition="out" filter="fade">
                                      <p:cBhvr>
                                        <p:cTn id="8" dur="1000"/>
                                        <p:tgtEl>
                                          <p:spTgt spid="7"/>
                                        </p:tgtEl>
                                      </p:cBhvr>
                                    </p:animEffect>
                                    <p:set>
                                      <p:cBhvr>
                                        <p:cTn id="9" dur="1" fill="hold">
                                          <p:stCondLst>
                                            <p:cond delay="999"/>
                                          </p:stCondLst>
                                        </p:cTn>
                                        <p:tgtEl>
                                          <p:spTgt spid="7"/>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1000"/>
                                        <p:tgtEl>
                                          <p:spTgt spid="8"/>
                                        </p:tgtEl>
                                        <p:attrNameLst>
                                          <p:attrName>ppt_w</p:attrName>
                                        </p:attrNameLst>
                                      </p:cBhvr>
                                      <p:tavLst>
                                        <p:tav tm="0">
                                          <p:val>
                                            <p:strVal val="ppt_w"/>
                                          </p:val>
                                        </p:tav>
                                        <p:tav tm="100000">
                                          <p:val>
                                            <p:strVal val="ppt_w*0.70"/>
                                          </p:val>
                                        </p:tav>
                                      </p:tavLst>
                                    </p:anim>
                                    <p:anim calcmode="lin" valueType="num">
                                      <p:cBhvr>
                                        <p:cTn id="12" dur="1000"/>
                                        <p:tgtEl>
                                          <p:spTgt spid="8"/>
                                        </p:tgtEl>
                                        <p:attrNameLst>
                                          <p:attrName>ppt_h</p:attrName>
                                        </p:attrNameLst>
                                      </p:cBhvr>
                                      <p:tavLst>
                                        <p:tav tm="0">
                                          <p:val>
                                            <p:strVal val="ppt_h"/>
                                          </p:val>
                                        </p:tav>
                                        <p:tav tm="100000">
                                          <p:val>
                                            <p:strVal val="ppt_h"/>
                                          </p:val>
                                        </p:tav>
                                      </p:tavLst>
                                    </p:anim>
                                    <p:animEffect transition="out" filter="fade">
                                      <p:cBhvr>
                                        <p:cTn id="13" dur="1000"/>
                                        <p:tgtEl>
                                          <p:spTgt spid="8"/>
                                        </p:tgtEl>
                                      </p:cBhvr>
                                    </p:animEffect>
                                    <p:set>
                                      <p:cBhvr>
                                        <p:cTn id="14" dur="1" fill="hold">
                                          <p:stCondLst>
                                            <p:cond delay="999"/>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4" name="Google Shape;204;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296</a:t>
            </a:fld>
            <a:endParaRPr/>
          </a:p>
        </p:txBody>
      </p:sp>
      <p:sp>
        <p:nvSpPr>
          <p:cNvPr id="10" name="TextBox 9"/>
          <p:cNvSpPr txBox="1"/>
          <p:nvPr/>
        </p:nvSpPr>
        <p:spPr>
          <a:xfrm>
            <a:off x="2051720" y="0"/>
            <a:ext cx="5112568" cy="584775"/>
          </a:xfrm>
          <a:prstGeom prst="rect">
            <a:avLst/>
          </a:prstGeom>
          <a:noFill/>
        </p:spPr>
        <p:txBody>
          <a:bodyPr wrap="square" rtlCol="0">
            <a:spAutoFit/>
          </a:bodyPr>
          <a:lstStyle/>
          <a:p>
            <a:pPr algn="ctr"/>
            <a:r>
              <a:rPr lang="en-IN" sz="3200" b="1" dirty="0">
                <a:solidFill>
                  <a:srgbClr val="C00000"/>
                </a:solidFill>
                <a:latin typeface="+mn-lt"/>
              </a:rPr>
              <a:t>Module I</a:t>
            </a:r>
          </a:p>
        </p:txBody>
      </p:sp>
      <p:sp>
        <p:nvSpPr>
          <p:cNvPr id="4" name="TextBox 3"/>
          <p:cNvSpPr txBox="1"/>
          <p:nvPr/>
        </p:nvSpPr>
        <p:spPr>
          <a:xfrm>
            <a:off x="395536" y="555526"/>
            <a:ext cx="8424936" cy="4093428"/>
          </a:xfrm>
          <a:prstGeom prst="rect">
            <a:avLst/>
          </a:prstGeom>
          <a:solidFill>
            <a:schemeClr val="accent3">
              <a:lumMod val="20000"/>
              <a:lumOff val="80000"/>
            </a:schemeClr>
          </a:solidFill>
        </p:spPr>
        <p:txBody>
          <a:bodyPr wrap="square" rtlCol="0">
            <a:spAutoFit/>
          </a:bodyPr>
          <a:lstStyle/>
          <a:p>
            <a:pPr>
              <a:spcAft>
                <a:spcPts val="1200"/>
              </a:spcAft>
            </a:pPr>
            <a:r>
              <a:rPr lang="en-US" sz="2000" b="1" dirty="0">
                <a:latin typeface="+mn-lt"/>
              </a:rPr>
              <a:t>Introduction and Fundamentals: </a:t>
            </a:r>
            <a:r>
              <a:rPr lang="en-US" sz="2000" dirty="0">
                <a:latin typeface="+mn-lt"/>
              </a:rPr>
              <a:t>Motivation and Perspective, Applications, Components of Image Processing System, Element of Visual Perception, A Simple Image Model, Sampling and Quantization, Some Basic Relationships between Pixels.</a:t>
            </a:r>
            <a:endParaRPr lang="en-IN" sz="2000" dirty="0">
              <a:latin typeface="+mn-lt"/>
            </a:endParaRPr>
          </a:p>
          <a:p>
            <a:pPr>
              <a:spcAft>
                <a:spcPts val="1200"/>
              </a:spcAft>
            </a:pPr>
            <a:r>
              <a:rPr lang="en-US" sz="2000" b="1" dirty="0">
                <a:latin typeface="+mn-lt"/>
              </a:rPr>
              <a:t>Intensity Transformations and Spatial Filtering: </a:t>
            </a:r>
            <a:r>
              <a:rPr lang="en-US" sz="2000" dirty="0">
                <a:latin typeface="+mn-lt"/>
              </a:rPr>
              <a:t>Introduction, Some Basic Intensity Transformation Functions, Histogram Processing, Histogram Equalization, Histogram Specification, Local Enhancement, Enhancement using Arithmetic/Logic Operations – Image Subtraction, Image Averaging, Basics of Spatial Filtering, Smoothing - Mean Filter, Order Statistics Filters, Sharpening – The </a:t>
            </a:r>
            <a:r>
              <a:rPr lang="en-US" sz="2000" dirty="0" err="1">
                <a:latin typeface="+mn-lt"/>
              </a:rPr>
              <a:t>Laplacian</a:t>
            </a:r>
            <a:r>
              <a:rPr lang="en-US" sz="2000" dirty="0">
                <a:latin typeface="+mn-lt"/>
              </a:rPr>
              <a:t>.</a:t>
            </a:r>
            <a:endParaRPr lang="en-IN" sz="2000" dirty="0">
              <a:latin typeface="+mn-lt"/>
            </a:endParaRPr>
          </a:p>
          <a:p>
            <a:pPr>
              <a:spcAft>
                <a:spcPts val="1200"/>
              </a:spcAft>
            </a:pPr>
            <a:r>
              <a:rPr lang="en-US" sz="2000" b="1" dirty="0">
                <a:latin typeface="+mn-lt"/>
              </a:rPr>
              <a:t>Filtering in the Frequency Domain: </a:t>
            </a:r>
            <a:r>
              <a:rPr lang="en-US" sz="2000" dirty="0">
                <a:latin typeface="+mn-lt"/>
              </a:rPr>
              <a:t>Fourier Transform and the Frequency Domain, Basis of Filtering in Frequency Domain</a:t>
            </a:r>
            <a:endParaRPr lang="en-IN" sz="2000" dirty="0">
              <a:latin typeface="+mn-lt"/>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23"/>
          <p:cNvSpPr txBox="1">
            <a:spLocks noGrp="1"/>
          </p:cNvSpPr>
          <p:nvPr>
            <p:ph type="title" idx="4294967295"/>
          </p:nvPr>
        </p:nvSpPr>
        <p:spPr>
          <a:xfrm>
            <a:off x="723900" y="247650"/>
            <a:ext cx="7696200" cy="79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17A86"/>
                </a:solidFill>
              </a:rPr>
              <a:t>Want big impact?</a:t>
            </a:r>
            <a:endParaRPr>
              <a:solidFill>
                <a:srgbClr val="617A86"/>
              </a:solidFill>
            </a:endParaRPr>
          </a:p>
          <a:p>
            <a:pPr marL="0" lvl="0" indent="0" algn="ctr" rtl="0">
              <a:spcBef>
                <a:spcPts val="0"/>
              </a:spcBef>
              <a:spcAft>
                <a:spcPts val="0"/>
              </a:spcAft>
              <a:buNone/>
            </a:pPr>
            <a:r>
              <a:rPr lang="en">
                <a:solidFill>
                  <a:srgbClr val="617A86"/>
                </a:solidFill>
              </a:rPr>
              <a:t>Use big image.</a:t>
            </a:r>
            <a:endParaRPr>
              <a:solidFill>
                <a:srgbClr val="617A86"/>
              </a:solidFill>
            </a:endParaRPr>
          </a:p>
        </p:txBody>
      </p:sp>
      <p:sp>
        <p:nvSpPr>
          <p:cNvPr id="281" name="Google Shape;281;p23"/>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297</a:t>
            </a:fld>
            <a:endParaRPr/>
          </a:p>
        </p:txBody>
      </p:sp>
      <p:pic>
        <p:nvPicPr>
          <p:cNvPr id="4" name="Picture 2"/>
          <p:cNvPicPr>
            <a:picLocks noChangeAspect="1" noChangeArrowheads="1"/>
          </p:cNvPicPr>
          <p:nvPr/>
        </p:nvPicPr>
        <p:blipFill>
          <a:blip r:embed="rId4"/>
          <a:srcRect/>
          <a:stretch>
            <a:fillRect/>
          </a:stretch>
        </p:blipFill>
        <p:spPr bwMode="auto">
          <a:xfrm>
            <a:off x="144463" y="144463"/>
            <a:ext cx="1524000" cy="2032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3" name="Google Shape;213;p1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a:t>
            </a:fld>
            <a:endParaRPr/>
          </a:p>
        </p:txBody>
      </p:sp>
      <p:sp>
        <p:nvSpPr>
          <p:cNvPr id="4" name="Rectangle 3"/>
          <p:cNvSpPr/>
          <p:nvPr/>
        </p:nvSpPr>
        <p:spPr>
          <a:xfrm>
            <a:off x="4427984" y="1419622"/>
            <a:ext cx="3960440" cy="1938992"/>
          </a:xfrm>
          <a:prstGeom prst="rect">
            <a:avLst/>
          </a:prstGeom>
        </p:spPr>
        <p:txBody>
          <a:bodyPr wrap="square">
            <a:spAutoFit/>
          </a:bodyPr>
          <a:lstStyle/>
          <a:p>
            <a:r>
              <a:rPr lang="en-US" sz="4000" b="1" dirty="0">
                <a:solidFill>
                  <a:schemeClr val="accent6">
                    <a:lumMod val="75000"/>
                  </a:schemeClr>
                </a:solidFill>
                <a:latin typeface="Georgia"/>
              </a:rPr>
              <a:t>Introduction and Fundamentals</a:t>
            </a:r>
            <a:endParaRPr lang="en-IN" sz="4000" dirty="0">
              <a:solidFill>
                <a:schemeClr val="accent6">
                  <a:lumMod val="7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2"/>
          <p:cNvSpPr>
            <a:spLocks noGrp="1"/>
          </p:cNvSpPr>
          <p:nvPr>
            <p:ph type="sldNum" idx="12"/>
          </p:nvPr>
        </p:nvSpPr>
        <p:spPr>
          <a:noFill/>
        </p:spPr>
        <p:txBody>
          <a:bodyPr/>
          <a:lstStyle/>
          <a:p>
            <a:fld id="{C0F619ED-381E-4B43-B26E-B4F7EEC2067F}" type="slidenum">
              <a:rPr lang="en-US" smtClean="0"/>
              <a:pPr/>
              <a:t>30</a:t>
            </a:fld>
            <a:endParaRPr lang="en-US"/>
          </a:p>
        </p:txBody>
      </p:sp>
      <p:sp>
        <p:nvSpPr>
          <p:cNvPr id="17410" name="Date Placeholder 1"/>
          <p:cNvSpPr>
            <a:spLocks noGrp="1"/>
          </p:cNvSpPr>
          <p:nvPr>
            <p:ph type="dt" sz="quarter" idx="4294967295"/>
          </p:nvPr>
        </p:nvSpPr>
        <p:spPr>
          <a:xfrm>
            <a:off x="0" y="4973638"/>
            <a:ext cx="2001838" cy="169862"/>
          </a:xfrm>
          <a:prstGeom prst="rect">
            <a:avLst/>
          </a:prstGeom>
          <a:noFill/>
        </p:spPr>
        <p:txBody>
          <a:bodyPr/>
          <a:lstStyle/>
          <a:p>
            <a:r>
              <a:rPr lang="en-US"/>
              <a:t>Jan 10, 2022</a:t>
            </a:r>
          </a:p>
        </p:txBody>
      </p:sp>
      <p:sp>
        <p:nvSpPr>
          <p:cNvPr id="11" name="TextBox 10"/>
          <p:cNvSpPr txBox="1"/>
          <p:nvPr/>
        </p:nvSpPr>
        <p:spPr>
          <a:xfrm>
            <a:off x="2411760" y="267494"/>
            <a:ext cx="4608512" cy="646331"/>
          </a:xfrm>
          <a:prstGeom prst="rect">
            <a:avLst/>
          </a:prstGeom>
          <a:noFill/>
        </p:spPr>
        <p:txBody>
          <a:bodyPr wrap="square" rtlCol="0">
            <a:spAutoFit/>
          </a:bodyPr>
          <a:lstStyle/>
          <a:p>
            <a:pPr marL="457200" indent="-457200" algn="ctr"/>
            <a:r>
              <a:rPr lang="en-IN" sz="3600" b="1" dirty="0">
                <a:ln w="10541" cmpd="sng">
                  <a:solidFill>
                    <a:srgbClr val="0070C0"/>
                  </a:solidFill>
                  <a:prstDash val="solid"/>
                </a:ln>
                <a:solidFill>
                  <a:srgbClr val="0070C0"/>
                </a:solidFill>
                <a:latin typeface="+mn-lt"/>
              </a:rPr>
              <a:t>Image Acquisition</a:t>
            </a:r>
          </a:p>
        </p:txBody>
      </p:sp>
      <p:pic>
        <p:nvPicPr>
          <p:cNvPr id="5122" name="Picture 2"/>
          <p:cNvPicPr>
            <a:picLocks noChangeAspect="1" noChangeArrowheads="1"/>
          </p:cNvPicPr>
          <p:nvPr/>
        </p:nvPicPr>
        <p:blipFill>
          <a:blip r:embed="rId3"/>
          <a:srcRect/>
          <a:stretch>
            <a:fillRect/>
          </a:stretch>
        </p:blipFill>
        <p:spPr bwMode="auto">
          <a:xfrm>
            <a:off x="755576" y="987574"/>
            <a:ext cx="3690526" cy="1728192"/>
          </a:xfrm>
          <a:prstGeom prst="rect">
            <a:avLst/>
          </a:prstGeom>
          <a:noFill/>
          <a:ln w="9525">
            <a:noFill/>
            <a:miter lim="800000"/>
            <a:headEnd/>
            <a:tailEnd/>
          </a:ln>
        </p:spPr>
      </p:pic>
      <p:sp>
        <p:nvSpPr>
          <p:cNvPr id="13" name="TextBox 12"/>
          <p:cNvSpPr txBox="1"/>
          <p:nvPr/>
        </p:nvSpPr>
        <p:spPr>
          <a:xfrm>
            <a:off x="611560" y="2859782"/>
            <a:ext cx="4032448" cy="1938992"/>
          </a:xfrm>
          <a:prstGeom prst="rect">
            <a:avLst/>
          </a:prstGeom>
          <a:noFill/>
        </p:spPr>
        <p:txBody>
          <a:bodyPr wrap="square" rtlCol="0">
            <a:spAutoFit/>
          </a:bodyPr>
          <a:lstStyle/>
          <a:p>
            <a:r>
              <a:rPr lang="en-US" sz="2400" b="1" dirty="0">
                <a:latin typeface="+mn-lt"/>
              </a:rPr>
              <a:t>Single sensing element. </a:t>
            </a:r>
          </a:p>
          <a:p>
            <a:r>
              <a:rPr lang="en-US" sz="2400" dirty="0">
                <a:latin typeface="+mn-lt"/>
              </a:rPr>
              <a:t>E.g. photodiode, whose output is a voltage proportional to light intensity.</a:t>
            </a:r>
            <a:endParaRPr lang="en-IN" sz="2400" dirty="0">
              <a:latin typeface="+mn-lt"/>
            </a:endParaRPr>
          </a:p>
        </p:txBody>
      </p:sp>
      <p:pic>
        <p:nvPicPr>
          <p:cNvPr id="5123" name="Picture 3"/>
          <p:cNvPicPr>
            <a:picLocks noChangeAspect="1" noChangeArrowheads="1"/>
          </p:cNvPicPr>
          <p:nvPr/>
        </p:nvPicPr>
        <p:blipFill>
          <a:blip r:embed="rId4"/>
          <a:srcRect/>
          <a:stretch>
            <a:fillRect/>
          </a:stretch>
        </p:blipFill>
        <p:spPr bwMode="auto">
          <a:xfrm>
            <a:off x="4139952" y="1347614"/>
            <a:ext cx="4610100" cy="457200"/>
          </a:xfrm>
          <a:prstGeom prst="rect">
            <a:avLst/>
          </a:prstGeom>
          <a:noFill/>
          <a:ln w="9525">
            <a:noFill/>
            <a:miter lim="800000"/>
            <a:headEnd/>
            <a:tailEnd/>
          </a:ln>
        </p:spPr>
      </p:pic>
      <p:sp>
        <p:nvSpPr>
          <p:cNvPr id="15" name="TextBox 14"/>
          <p:cNvSpPr txBox="1"/>
          <p:nvPr/>
        </p:nvSpPr>
        <p:spPr>
          <a:xfrm>
            <a:off x="5004048" y="1923678"/>
            <a:ext cx="3384376" cy="400110"/>
          </a:xfrm>
          <a:prstGeom prst="rect">
            <a:avLst/>
          </a:prstGeom>
          <a:noFill/>
        </p:spPr>
        <p:txBody>
          <a:bodyPr wrap="square" rtlCol="0">
            <a:spAutoFit/>
          </a:bodyPr>
          <a:lstStyle/>
          <a:p>
            <a:pPr algn="ctr"/>
            <a:r>
              <a:rPr lang="en-US" sz="2000" b="1" dirty="0">
                <a:latin typeface="+mn-lt"/>
              </a:rPr>
              <a:t>Line Sensor</a:t>
            </a:r>
          </a:p>
        </p:txBody>
      </p:sp>
      <p:pic>
        <p:nvPicPr>
          <p:cNvPr id="5124" name="Picture 4"/>
          <p:cNvPicPr>
            <a:picLocks noChangeAspect="1" noChangeArrowheads="1"/>
          </p:cNvPicPr>
          <p:nvPr/>
        </p:nvPicPr>
        <p:blipFill>
          <a:blip r:embed="rId5"/>
          <a:srcRect/>
          <a:stretch>
            <a:fillRect/>
          </a:stretch>
        </p:blipFill>
        <p:spPr bwMode="auto">
          <a:xfrm>
            <a:off x="5868144" y="2427734"/>
            <a:ext cx="1656184" cy="1638751"/>
          </a:xfrm>
          <a:prstGeom prst="rect">
            <a:avLst/>
          </a:prstGeom>
          <a:noFill/>
          <a:ln w="9525">
            <a:noFill/>
            <a:miter lim="800000"/>
            <a:headEnd/>
            <a:tailEnd/>
          </a:ln>
        </p:spPr>
      </p:pic>
      <p:sp>
        <p:nvSpPr>
          <p:cNvPr id="17" name="TextBox 16"/>
          <p:cNvSpPr txBox="1"/>
          <p:nvPr/>
        </p:nvSpPr>
        <p:spPr>
          <a:xfrm>
            <a:off x="5220072" y="4227934"/>
            <a:ext cx="3384376" cy="400110"/>
          </a:xfrm>
          <a:prstGeom prst="rect">
            <a:avLst/>
          </a:prstGeom>
          <a:noFill/>
        </p:spPr>
        <p:txBody>
          <a:bodyPr wrap="square" rtlCol="0">
            <a:spAutoFit/>
          </a:bodyPr>
          <a:lstStyle/>
          <a:p>
            <a:pPr algn="ctr"/>
            <a:r>
              <a:rPr lang="en-US" sz="2000" b="1" dirty="0">
                <a:latin typeface="+mn-lt"/>
              </a:rPr>
              <a:t>Array Sensor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11" name="Google Shape;311;p26"/>
          <p:cNvSpPr txBox="1">
            <a:spLocks noGrp="1"/>
          </p:cNvSpPr>
          <p:nvPr>
            <p:ph type="sldNum" idx="12"/>
          </p:nvPr>
        </p:nvSpPr>
        <p:spPr>
          <a:xfrm>
            <a:off x="8405044" y="4752000"/>
            <a:ext cx="738956"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31</a:t>
            </a:fld>
            <a:endParaRPr dirty="0"/>
          </a:p>
        </p:txBody>
      </p:sp>
      <p:pic>
        <p:nvPicPr>
          <p:cNvPr id="6146" name="Picture 2"/>
          <p:cNvPicPr>
            <a:picLocks noChangeAspect="1" noChangeArrowheads="1"/>
          </p:cNvPicPr>
          <p:nvPr/>
        </p:nvPicPr>
        <p:blipFill>
          <a:blip r:embed="rId3"/>
          <a:srcRect/>
          <a:stretch>
            <a:fillRect/>
          </a:stretch>
        </p:blipFill>
        <p:spPr bwMode="auto">
          <a:xfrm>
            <a:off x="1331640" y="987574"/>
            <a:ext cx="6349822" cy="3511078"/>
          </a:xfrm>
          <a:prstGeom prst="rect">
            <a:avLst/>
          </a:prstGeom>
          <a:noFill/>
          <a:ln w="9525">
            <a:noFill/>
            <a:miter lim="800000"/>
            <a:headEnd/>
            <a:tailEnd/>
          </a:ln>
        </p:spPr>
      </p:pic>
      <p:sp>
        <p:nvSpPr>
          <p:cNvPr id="13" name="Rectangle 12"/>
          <p:cNvSpPr/>
          <p:nvPr/>
        </p:nvSpPr>
        <p:spPr>
          <a:xfrm>
            <a:off x="683568" y="0"/>
            <a:ext cx="7992888" cy="523220"/>
          </a:xfrm>
          <a:prstGeom prst="rect">
            <a:avLst/>
          </a:prstGeom>
        </p:spPr>
        <p:txBody>
          <a:bodyPr wrap="square">
            <a:spAutoFit/>
          </a:bodyPr>
          <a:lstStyle/>
          <a:p>
            <a:pPr algn="ctr"/>
            <a:r>
              <a:rPr lang="fr-FR" sz="2800" b="1" dirty="0">
                <a:solidFill>
                  <a:schemeClr val="accent6">
                    <a:lumMod val="75000"/>
                  </a:schemeClr>
                </a:solidFill>
                <a:latin typeface="+mn-lt"/>
              </a:rPr>
              <a:t>A SIMPLE IMAGE FORMATION MODEL</a:t>
            </a:r>
            <a:endParaRPr lang="en-IN" sz="2800" dirty="0">
              <a:solidFill>
                <a:schemeClr val="accent6">
                  <a:lumMod val="75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28"/>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32</a:t>
            </a:fld>
            <a:endParaRPr/>
          </a:p>
        </p:txBody>
      </p:sp>
      <p:sp>
        <p:nvSpPr>
          <p:cNvPr id="9" name="TextBox 8"/>
          <p:cNvSpPr txBox="1"/>
          <p:nvPr/>
        </p:nvSpPr>
        <p:spPr>
          <a:xfrm>
            <a:off x="1547664" y="0"/>
            <a:ext cx="6120680" cy="523220"/>
          </a:xfrm>
          <a:prstGeom prst="rect">
            <a:avLst/>
          </a:prstGeom>
          <a:noFill/>
        </p:spPr>
        <p:txBody>
          <a:bodyPr wrap="square" rtlCol="0">
            <a:spAutoFit/>
          </a:bodyPr>
          <a:lstStyle/>
          <a:p>
            <a:pPr algn="ctr"/>
            <a:r>
              <a:rPr lang="en-IN" sz="2800" b="1" dirty="0">
                <a:solidFill>
                  <a:schemeClr val="accent6">
                    <a:lumMod val="75000"/>
                  </a:schemeClr>
                </a:solidFill>
                <a:latin typeface="+mn-lt"/>
              </a:rPr>
              <a:t>Function f(x, y)</a:t>
            </a:r>
          </a:p>
        </p:txBody>
      </p:sp>
      <p:sp>
        <p:nvSpPr>
          <p:cNvPr id="10" name="Rectangle 9"/>
          <p:cNvSpPr/>
          <p:nvPr/>
        </p:nvSpPr>
        <p:spPr>
          <a:xfrm>
            <a:off x="467544" y="483518"/>
            <a:ext cx="8424936" cy="4262705"/>
          </a:xfrm>
          <a:prstGeom prst="rect">
            <a:avLst/>
          </a:prstGeom>
        </p:spPr>
        <p:txBody>
          <a:bodyPr wrap="square">
            <a:spAutoFit/>
          </a:bodyPr>
          <a:lstStyle/>
          <a:p>
            <a:pPr>
              <a:spcAft>
                <a:spcPts val="600"/>
              </a:spcAft>
            </a:pPr>
            <a:r>
              <a:rPr lang="en-US" sz="2400" dirty="0">
                <a:latin typeface="+mn-lt"/>
              </a:rPr>
              <a:t>Characterized by two components:</a:t>
            </a:r>
          </a:p>
          <a:p>
            <a:pPr marL="457200" indent="-457200">
              <a:spcAft>
                <a:spcPts val="600"/>
              </a:spcAft>
              <a:buFont typeface="+mj-lt"/>
              <a:buAutoNum type="arabicPeriod"/>
            </a:pPr>
            <a:r>
              <a:rPr lang="en-US" sz="2400" b="1" i="1" dirty="0">
                <a:solidFill>
                  <a:schemeClr val="accent6">
                    <a:lumMod val="75000"/>
                  </a:schemeClr>
                </a:solidFill>
                <a:latin typeface="+mn-lt"/>
              </a:rPr>
              <a:t>Illumination </a:t>
            </a:r>
            <a:r>
              <a:rPr lang="en-US" sz="2400" b="1" i="1" dirty="0" err="1">
                <a:solidFill>
                  <a:schemeClr val="accent6">
                    <a:lumMod val="75000"/>
                  </a:schemeClr>
                </a:solidFill>
                <a:latin typeface="+mn-lt"/>
              </a:rPr>
              <a:t>i</a:t>
            </a:r>
            <a:r>
              <a:rPr lang="en-US" sz="2400" b="1" i="1" dirty="0">
                <a:solidFill>
                  <a:schemeClr val="accent6">
                    <a:lumMod val="75000"/>
                  </a:schemeClr>
                </a:solidFill>
                <a:latin typeface="+mn-lt"/>
              </a:rPr>
              <a:t>(x, y) </a:t>
            </a:r>
            <a:r>
              <a:rPr lang="en-US" sz="2400" i="1" dirty="0">
                <a:latin typeface="+mn-lt"/>
              </a:rPr>
              <a:t>- </a:t>
            </a:r>
            <a:r>
              <a:rPr lang="en-US" sz="2200" dirty="0">
                <a:latin typeface="+mn-lt"/>
              </a:rPr>
              <a:t>the amount of source illumination incident on the scene being viewed, and</a:t>
            </a:r>
          </a:p>
          <a:p>
            <a:pPr marL="457200" indent="-457200">
              <a:spcAft>
                <a:spcPts val="600"/>
              </a:spcAft>
              <a:buFont typeface="+mj-lt"/>
              <a:buAutoNum type="arabicPeriod"/>
            </a:pPr>
            <a:r>
              <a:rPr lang="en-US" sz="2400" b="1" i="1" dirty="0">
                <a:solidFill>
                  <a:schemeClr val="accent6">
                    <a:lumMod val="75000"/>
                  </a:schemeClr>
                </a:solidFill>
                <a:latin typeface="+mn-lt"/>
              </a:rPr>
              <a:t>Reflectance</a:t>
            </a:r>
            <a:r>
              <a:rPr lang="en-US" sz="2400" b="1" dirty="0">
                <a:solidFill>
                  <a:schemeClr val="accent6">
                    <a:lumMod val="75000"/>
                  </a:schemeClr>
                </a:solidFill>
                <a:latin typeface="+mn-lt"/>
              </a:rPr>
              <a:t> </a:t>
            </a:r>
            <a:r>
              <a:rPr lang="en-US" sz="2400" b="1" i="1" dirty="0">
                <a:solidFill>
                  <a:schemeClr val="accent6">
                    <a:lumMod val="75000"/>
                  </a:schemeClr>
                </a:solidFill>
                <a:latin typeface="+mn-lt"/>
              </a:rPr>
              <a:t>r(x, y) </a:t>
            </a:r>
            <a:r>
              <a:rPr lang="en-US" sz="2400" i="1" dirty="0">
                <a:latin typeface="+mn-lt"/>
              </a:rPr>
              <a:t>- </a:t>
            </a:r>
            <a:r>
              <a:rPr lang="en-US" sz="2200" dirty="0">
                <a:latin typeface="+mn-lt"/>
              </a:rPr>
              <a:t>the amount of illumination reflected by the objects in the scene. </a:t>
            </a:r>
          </a:p>
          <a:p>
            <a:pPr>
              <a:spcAft>
                <a:spcPts val="600"/>
              </a:spcAft>
            </a:pPr>
            <a:r>
              <a:rPr lang="en-US" sz="2400" i="1" dirty="0">
                <a:latin typeface="+mn-lt"/>
              </a:rPr>
              <a:t>The </a:t>
            </a:r>
            <a:r>
              <a:rPr lang="en-US" sz="2400" dirty="0">
                <a:latin typeface="+mn-lt"/>
              </a:rPr>
              <a:t>two functions combine as a product to form </a:t>
            </a:r>
            <a:r>
              <a:rPr lang="en-US" sz="2400" i="1" dirty="0">
                <a:latin typeface="+mn-lt"/>
              </a:rPr>
              <a:t>f (x, y)</a:t>
            </a:r>
          </a:p>
          <a:p>
            <a:pPr algn="ctr">
              <a:spcAft>
                <a:spcPts val="600"/>
              </a:spcAft>
            </a:pPr>
            <a:r>
              <a:rPr lang="es-ES" sz="2400" b="1" dirty="0">
                <a:solidFill>
                  <a:srgbClr val="0070C0"/>
                </a:solidFill>
                <a:latin typeface="+mn-lt"/>
              </a:rPr>
              <a:t>f (x, y) = i(x, y)r(x, y)</a:t>
            </a:r>
          </a:p>
          <a:p>
            <a:pPr>
              <a:spcAft>
                <a:spcPts val="600"/>
              </a:spcAft>
            </a:pPr>
            <a:r>
              <a:rPr lang="es-ES" sz="2400" dirty="0" err="1">
                <a:latin typeface="+mn-lt"/>
              </a:rPr>
              <a:t>where</a:t>
            </a:r>
            <a:endParaRPr lang="es-ES" sz="2400" dirty="0">
              <a:latin typeface="+mn-lt"/>
            </a:endParaRPr>
          </a:p>
          <a:p>
            <a:pPr algn="ctr">
              <a:spcAft>
                <a:spcPts val="600"/>
              </a:spcAft>
            </a:pPr>
            <a:r>
              <a:rPr lang="en-IN" sz="2400" dirty="0">
                <a:latin typeface="+mn-lt"/>
              </a:rPr>
              <a:t>0 ≤ </a:t>
            </a:r>
            <a:r>
              <a:rPr lang="en-IN" sz="2400" dirty="0" err="1">
                <a:latin typeface="+mn-lt"/>
              </a:rPr>
              <a:t>i</a:t>
            </a:r>
            <a:r>
              <a:rPr lang="en-IN" sz="2400" dirty="0">
                <a:latin typeface="+mn-lt"/>
              </a:rPr>
              <a:t>(x, y) &lt; </a:t>
            </a:r>
            <a:r>
              <a:rPr lang="en-IN" sz="2400" dirty="0">
                <a:latin typeface="+mn-lt"/>
                <a:sym typeface="Symbol"/>
              </a:rPr>
              <a:t></a:t>
            </a:r>
            <a:endParaRPr lang="en-IN" sz="2400" dirty="0">
              <a:latin typeface="+mn-lt"/>
            </a:endParaRPr>
          </a:p>
          <a:p>
            <a:pPr algn="ctr">
              <a:spcAft>
                <a:spcPts val="600"/>
              </a:spcAft>
            </a:pPr>
            <a:r>
              <a:rPr lang="en-IN" sz="2400" dirty="0">
                <a:latin typeface="+mn-lt"/>
              </a:rPr>
              <a:t>0 ≤ r(x, y) ≤ 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2051720" y="280982"/>
            <a:ext cx="3313639" cy="4586548"/>
          </a:xfrm>
        </p:spPr>
        <p:txBody>
          <a:bodyPr/>
          <a:lstStyle/>
          <a:p>
            <a:pPr algn="ctr">
              <a:defRPr/>
            </a:pPr>
            <a:r>
              <a:rPr lang="en-US" sz="2400" b="1" dirty="0">
                <a:solidFill>
                  <a:srgbClr val="0070C0"/>
                </a:solidFill>
                <a:latin typeface="+mn-lt"/>
              </a:rPr>
              <a:t>Typical values of </a:t>
            </a:r>
            <a:r>
              <a:rPr lang="en-US" sz="2400" b="1" dirty="0" err="1">
                <a:solidFill>
                  <a:srgbClr val="0070C0"/>
                </a:solidFill>
                <a:latin typeface="+mn-lt"/>
              </a:rPr>
              <a:t>i</a:t>
            </a:r>
            <a:r>
              <a:rPr lang="en-US" sz="2400" b="1" dirty="0">
                <a:solidFill>
                  <a:srgbClr val="0070C0"/>
                </a:solidFill>
                <a:latin typeface="+mn-lt"/>
              </a:rPr>
              <a:t>(x, y) </a:t>
            </a:r>
          </a:p>
          <a:p>
            <a:pPr>
              <a:spcAft>
                <a:spcPts val="1200"/>
              </a:spcAft>
              <a:buFont typeface="Wingdings" pitchFamily="2" charset="2"/>
              <a:buChar char="Ø"/>
              <a:defRPr/>
            </a:pPr>
            <a:r>
              <a:rPr lang="en-US" sz="2000" dirty="0">
                <a:latin typeface="+mn-lt"/>
              </a:rPr>
              <a:t>  </a:t>
            </a:r>
            <a:r>
              <a:rPr lang="en-US" sz="2000" dirty="0">
                <a:solidFill>
                  <a:schemeClr val="tx1"/>
                </a:solidFill>
                <a:latin typeface="+mn-lt"/>
              </a:rPr>
              <a:t>On a sunny day, illumination on earth’s surface is </a:t>
            </a:r>
            <a:r>
              <a:rPr lang="en-US" sz="2000" dirty="0">
                <a:solidFill>
                  <a:srgbClr val="C00000"/>
                </a:solidFill>
                <a:latin typeface="+mn-lt"/>
              </a:rPr>
              <a:t>90,000 lm/m</a:t>
            </a:r>
            <a:r>
              <a:rPr lang="en-US" sz="2000" baseline="30000" dirty="0">
                <a:solidFill>
                  <a:srgbClr val="C00000"/>
                </a:solidFill>
                <a:latin typeface="+mn-lt"/>
              </a:rPr>
              <a:t>2</a:t>
            </a:r>
            <a:r>
              <a:rPr lang="en-US" sz="2000" dirty="0">
                <a:solidFill>
                  <a:srgbClr val="C00000"/>
                </a:solidFill>
                <a:latin typeface="+mn-lt"/>
              </a:rPr>
              <a:t> </a:t>
            </a:r>
            <a:endParaRPr lang="en-US" sz="2000" dirty="0">
              <a:latin typeface="+mn-lt"/>
            </a:endParaRPr>
          </a:p>
          <a:p>
            <a:pPr>
              <a:spcAft>
                <a:spcPts val="1200"/>
              </a:spcAft>
              <a:buFont typeface="Wingdings" pitchFamily="2" charset="2"/>
              <a:buChar char="Ø"/>
              <a:defRPr/>
            </a:pPr>
            <a:r>
              <a:rPr lang="en-US" sz="2000" dirty="0">
                <a:latin typeface="+mn-lt"/>
              </a:rPr>
              <a:t> </a:t>
            </a:r>
            <a:r>
              <a:rPr lang="en-US" sz="2000" dirty="0">
                <a:solidFill>
                  <a:srgbClr val="C00000"/>
                </a:solidFill>
                <a:latin typeface="+mn-lt"/>
              </a:rPr>
              <a:t> </a:t>
            </a:r>
            <a:r>
              <a:rPr lang="en-US" sz="2000" dirty="0">
                <a:solidFill>
                  <a:schemeClr val="tx1"/>
                </a:solidFill>
                <a:latin typeface="+mn-lt"/>
              </a:rPr>
              <a:t>On a cloudy day it is </a:t>
            </a:r>
            <a:r>
              <a:rPr lang="en-US" sz="2000" dirty="0">
                <a:solidFill>
                  <a:srgbClr val="C00000"/>
                </a:solidFill>
                <a:latin typeface="+mn-lt"/>
              </a:rPr>
              <a:t>10,000 lm/m</a:t>
            </a:r>
            <a:r>
              <a:rPr lang="en-US" sz="2000" baseline="30000" dirty="0">
                <a:solidFill>
                  <a:srgbClr val="C00000"/>
                </a:solidFill>
                <a:latin typeface="+mn-lt"/>
              </a:rPr>
              <a:t>2</a:t>
            </a:r>
          </a:p>
          <a:p>
            <a:pPr>
              <a:spcAft>
                <a:spcPts val="1200"/>
              </a:spcAft>
              <a:buFont typeface="Wingdings" pitchFamily="2" charset="2"/>
              <a:buChar char="Ø"/>
              <a:defRPr/>
            </a:pPr>
            <a:r>
              <a:rPr lang="en-US" sz="2000" dirty="0">
                <a:latin typeface="+mn-lt"/>
              </a:rPr>
              <a:t>  </a:t>
            </a:r>
            <a:r>
              <a:rPr lang="en-US" sz="2000" dirty="0">
                <a:solidFill>
                  <a:schemeClr val="tx1"/>
                </a:solidFill>
                <a:latin typeface="+mn-lt"/>
              </a:rPr>
              <a:t>Full moon yields </a:t>
            </a:r>
            <a:r>
              <a:rPr lang="en-US" sz="2000" dirty="0">
                <a:solidFill>
                  <a:srgbClr val="C00000"/>
                </a:solidFill>
                <a:latin typeface="+mn-lt"/>
              </a:rPr>
              <a:t>0.01 lm/m</a:t>
            </a:r>
            <a:r>
              <a:rPr lang="en-US" sz="2000" baseline="30000" dirty="0">
                <a:solidFill>
                  <a:srgbClr val="C00000"/>
                </a:solidFill>
                <a:latin typeface="+mn-lt"/>
              </a:rPr>
              <a:t>2</a:t>
            </a:r>
          </a:p>
          <a:p>
            <a:pPr>
              <a:spcAft>
                <a:spcPts val="1200"/>
              </a:spcAft>
              <a:buFont typeface="Wingdings" pitchFamily="2" charset="2"/>
              <a:buChar char="Ø"/>
              <a:defRPr/>
            </a:pPr>
            <a:r>
              <a:rPr lang="en-US" sz="2000" dirty="0">
                <a:latin typeface="+mn-lt"/>
              </a:rPr>
              <a:t>  </a:t>
            </a:r>
            <a:r>
              <a:rPr lang="en-US" sz="2000" dirty="0">
                <a:solidFill>
                  <a:schemeClr val="tx1"/>
                </a:solidFill>
                <a:latin typeface="+mn-lt"/>
              </a:rPr>
              <a:t>Commercial office yields </a:t>
            </a:r>
            <a:r>
              <a:rPr lang="en-US" sz="2000" dirty="0">
                <a:solidFill>
                  <a:srgbClr val="C00000"/>
                </a:solidFill>
                <a:latin typeface="+mn-lt"/>
              </a:rPr>
              <a:t>1000 lm/m</a:t>
            </a:r>
            <a:r>
              <a:rPr lang="en-US" sz="2000" baseline="30000" dirty="0">
                <a:solidFill>
                  <a:srgbClr val="C00000"/>
                </a:solidFill>
                <a:latin typeface="+mn-lt"/>
              </a:rPr>
              <a:t>2</a:t>
            </a:r>
            <a:endParaRPr lang="en-IN" sz="2000" dirty="0">
              <a:latin typeface="+mn-lt"/>
            </a:endParaRPr>
          </a:p>
        </p:txBody>
      </p:sp>
      <p:sp>
        <p:nvSpPr>
          <p:cNvPr id="4" name="Text Placeholder 3"/>
          <p:cNvSpPr>
            <a:spLocks noGrp="1"/>
          </p:cNvSpPr>
          <p:nvPr>
            <p:ph type="body" idx="4294967295"/>
          </p:nvPr>
        </p:nvSpPr>
        <p:spPr>
          <a:xfrm>
            <a:off x="5650848" y="339502"/>
            <a:ext cx="3313639" cy="4586548"/>
          </a:xfrm>
        </p:spPr>
        <p:txBody>
          <a:bodyPr/>
          <a:lstStyle/>
          <a:p>
            <a:pPr algn="ctr">
              <a:defRPr/>
            </a:pPr>
            <a:r>
              <a:rPr lang="en-US" sz="2400" b="1" dirty="0">
                <a:solidFill>
                  <a:srgbClr val="0070C0"/>
                </a:solidFill>
                <a:latin typeface="+mn-lt"/>
              </a:rPr>
              <a:t>Typical values of r(x, y) </a:t>
            </a:r>
          </a:p>
          <a:p>
            <a:pPr algn="ctr">
              <a:defRPr/>
            </a:pPr>
            <a:endParaRPr lang="en-US" sz="2000" dirty="0">
              <a:latin typeface="+mn-lt"/>
            </a:endParaRPr>
          </a:p>
          <a:p>
            <a:pPr>
              <a:spcAft>
                <a:spcPts val="1200"/>
              </a:spcAft>
              <a:buFont typeface="Wingdings" pitchFamily="2" charset="2"/>
              <a:buChar char="Ø"/>
              <a:defRPr/>
            </a:pPr>
            <a:r>
              <a:rPr lang="en-US" sz="2000" dirty="0">
                <a:latin typeface="+mn-lt"/>
              </a:rPr>
              <a:t>  </a:t>
            </a:r>
            <a:r>
              <a:rPr lang="en-US" sz="2000" dirty="0">
                <a:solidFill>
                  <a:schemeClr val="tx1"/>
                </a:solidFill>
                <a:latin typeface="+mn-lt"/>
              </a:rPr>
              <a:t>for black velvet –</a:t>
            </a:r>
            <a:r>
              <a:rPr lang="en-US" sz="2000" dirty="0">
                <a:latin typeface="+mn-lt"/>
              </a:rPr>
              <a:t> </a:t>
            </a:r>
            <a:r>
              <a:rPr lang="en-US" sz="2000" dirty="0">
                <a:solidFill>
                  <a:srgbClr val="C00000"/>
                </a:solidFill>
                <a:latin typeface="+mn-lt"/>
              </a:rPr>
              <a:t>0.01</a:t>
            </a:r>
            <a:endParaRPr lang="en-US" sz="2000" dirty="0">
              <a:latin typeface="+mn-lt"/>
            </a:endParaRPr>
          </a:p>
          <a:p>
            <a:pPr>
              <a:spcAft>
                <a:spcPts val="1200"/>
              </a:spcAft>
              <a:buFont typeface="Wingdings" pitchFamily="2" charset="2"/>
              <a:buChar char="Ø"/>
              <a:defRPr/>
            </a:pPr>
            <a:r>
              <a:rPr lang="en-US" sz="2000" dirty="0">
                <a:solidFill>
                  <a:schemeClr val="tx1"/>
                </a:solidFill>
                <a:latin typeface="+mn-lt"/>
              </a:rPr>
              <a:t>  Stainless steel  – </a:t>
            </a:r>
            <a:r>
              <a:rPr lang="en-US" sz="2000" dirty="0">
                <a:solidFill>
                  <a:srgbClr val="C00000"/>
                </a:solidFill>
                <a:latin typeface="+mn-lt"/>
              </a:rPr>
              <a:t>0.65</a:t>
            </a:r>
          </a:p>
          <a:p>
            <a:pPr>
              <a:spcAft>
                <a:spcPts val="1200"/>
              </a:spcAft>
              <a:buFont typeface="Wingdings" pitchFamily="2" charset="2"/>
              <a:buChar char="Ø"/>
              <a:defRPr/>
            </a:pPr>
            <a:r>
              <a:rPr lang="en-US" sz="2000" dirty="0">
                <a:latin typeface="+mn-lt"/>
              </a:rPr>
              <a:t>  </a:t>
            </a:r>
            <a:r>
              <a:rPr lang="en-US" sz="2000" dirty="0">
                <a:solidFill>
                  <a:schemeClr val="tx1"/>
                </a:solidFill>
                <a:latin typeface="+mn-lt"/>
              </a:rPr>
              <a:t>Flat white wall paint – </a:t>
            </a:r>
            <a:r>
              <a:rPr lang="en-US" sz="2000" dirty="0">
                <a:solidFill>
                  <a:srgbClr val="C00000"/>
                </a:solidFill>
                <a:latin typeface="+mn-lt"/>
              </a:rPr>
              <a:t>0.90</a:t>
            </a:r>
            <a:endParaRPr lang="en-US" sz="2000" baseline="30000" dirty="0">
              <a:solidFill>
                <a:srgbClr val="C00000"/>
              </a:solidFill>
              <a:latin typeface="+mn-lt"/>
            </a:endParaRPr>
          </a:p>
          <a:p>
            <a:pPr>
              <a:spcAft>
                <a:spcPts val="1200"/>
              </a:spcAft>
              <a:buFont typeface="Wingdings" pitchFamily="2" charset="2"/>
              <a:buChar char="Ø"/>
              <a:defRPr/>
            </a:pPr>
            <a:r>
              <a:rPr lang="en-US" sz="2000" dirty="0">
                <a:latin typeface="+mn-lt"/>
              </a:rPr>
              <a:t>  </a:t>
            </a:r>
            <a:r>
              <a:rPr lang="en-US" sz="2000" dirty="0">
                <a:solidFill>
                  <a:schemeClr val="tx1"/>
                </a:solidFill>
                <a:latin typeface="+mn-lt"/>
              </a:rPr>
              <a:t>Snow –</a:t>
            </a:r>
            <a:r>
              <a:rPr lang="en-US" sz="2000" dirty="0">
                <a:latin typeface="+mn-lt"/>
              </a:rPr>
              <a:t> </a:t>
            </a:r>
            <a:r>
              <a:rPr lang="en-US" sz="2000" dirty="0">
                <a:solidFill>
                  <a:srgbClr val="C00000"/>
                </a:solidFill>
                <a:latin typeface="+mn-lt"/>
              </a:rPr>
              <a:t>0.93</a:t>
            </a:r>
            <a:endParaRPr lang="en-GB" sz="2000" dirty="0">
              <a:solidFill>
                <a:srgbClr val="C00000"/>
              </a:solidFill>
              <a:latin typeface="+mn-lt"/>
            </a:endParaRPr>
          </a:p>
          <a:p>
            <a:endParaRPr lang="en-IN" sz="2000" dirty="0">
              <a:latin typeface="+mn-lt"/>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33</a:t>
            </a:fld>
            <a:endParaRPr lang="en"/>
          </a:p>
        </p:txBody>
      </p:sp>
      <p:cxnSp>
        <p:nvCxnSpPr>
          <p:cNvPr id="7" name="Straight Connector 6"/>
          <p:cNvCxnSpPr/>
          <p:nvPr/>
        </p:nvCxnSpPr>
        <p:spPr>
          <a:xfrm>
            <a:off x="5575920" y="0"/>
            <a:ext cx="76200" cy="514350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4294967295"/>
          </p:nvPr>
        </p:nvSpPr>
        <p:spPr>
          <a:xfrm>
            <a:off x="0" y="4973323"/>
            <a:ext cx="2002464" cy="170177"/>
          </a:xfrm>
          <a:prstGeom prst="rect">
            <a:avLst/>
          </a:prstGeom>
        </p:spPr>
        <p:txBody>
          <a:bodyPr/>
          <a:lstStyle/>
          <a:p>
            <a:r>
              <a:rPr lang="en-US"/>
              <a:t>Jan 10, 2022</a:t>
            </a:r>
          </a:p>
        </p:txBody>
      </p:sp>
      <p:sp>
        <p:nvSpPr>
          <p:cNvPr id="9" name="Slide Number Placeholder 3"/>
          <p:cNvSpPr>
            <a:spLocks noGrp="1"/>
          </p:cNvSpPr>
          <p:nvPr>
            <p:ph type="sldNum" sz="quarter" idx="12"/>
          </p:nvPr>
        </p:nvSpPr>
        <p:spPr/>
        <p:txBody>
          <a:bodyPr/>
          <a:lstStyle/>
          <a:p>
            <a:fld id="{2A4BE420-F3E4-4E33-A12A-005813041DCA}" type="slidenum">
              <a:rPr lang="en-US"/>
              <a:pPr/>
              <a:t>34</a:t>
            </a:fld>
            <a:endParaRPr lang="en-US"/>
          </a:p>
        </p:txBody>
      </p:sp>
      <p:sp>
        <p:nvSpPr>
          <p:cNvPr id="16393" name="Oval 9"/>
          <p:cNvSpPr>
            <a:spLocks noChangeArrowheads="1"/>
          </p:cNvSpPr>
          <p:nvPr/>
        </p:nvSpPr>
        <p:spPr bwMode="auto">
          <a:xfrm>
            <a:off x="1383432" y="250031"/>
            <a:ext cx="6284912" cy="539354"/>
          </a:xfrm>
          <a:prstGeom prst="ellipse">
            <a:avLst/>
          </a:prstGeom>
          <a:noFill/>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GB" sz="2800">
                <a:solidFill>
                  <a:schemeClr val="tx1"/>
                </a:solidFill>
              </a:rPr>
              <a:t>Digital Image Representation</a:t>
            </a:r>
            <a:endParaRPr lang="en-US" sz="2800">
              <a:solidFill>
                <a:schemeClr val="tx1"/>
              </a:solidFill>
            </a:endParaRPr>
          </a:p>
        </p:txBody>
      </p:sp>
      <p:sp>
        <p:nvSpPr>
          <p:cNvPr id="16394" name="Text Box 10"/>
          <p:cNvSpPr txBox="1">
            <a:spLocks noChangeArrowheads="1"/>
          </p:cNvSpPr>
          <p:nvPr/>
        </p:nvSpPr>
        <p:spPr bwMode="auto">
          <a:xfrm>
            <a:off x="251520" y="1474787"/>
            <a:ext cx="8568952" cy="1692771"/>
          </a:xfrm>
          <a:prstGeom prst="rect">
            <a:avLst/>
          </a:prstGeom>
          <a:solidFill>
            <a:schemeClr val="accent2">
              <a:lumMod val="60000"/>
              <a:lumOff val="40000"/>
            </a:schemeClr>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spcBef>
                <a:spcPct val="50000"/>
              </a:spcBef>
            </a:pPr>
            <a:r>
              <a:rPr lang="en-GB" sz="2400" dirty="0">
                <a:solidFill>
                  <a:schemeClr val="tx1"/>
                </a:solidFill>
              </a:rPr>
              <a:t>Gray scale images can be represented as a function of two variables, </a:t>
            </a:r>
            <a:r>
              <a:rPr lang="en-GB" sz="3200" b="1" dirty="0">
                <a:solidFill>
                  <a:schemeClr val="tx1"/>
                </a:solidFill>
              </a:rPr>
              <a:t>f(x, y)</a:t>
            </a:r>
            <a:r>
              <a:rPr lang="en-GB" sz="2400" dirty="0">
                <a:solidFill>
                  <a:schemeClr val="tx1"/>
                </a:solidFill>
              </a:rPr>
              <a:t>, </a:t>
            </a:r>
            <a:br>
              <a:rPr lang="en-GB" sz="2400" dirty="0">
                <a:solidFill>
                  <a:schemeClr val="tx1"/>
                </a:solidFill>
              </a:rPr>
            </a:br>
            <a:r>
              <a:rPr lang="en-GB" sz="2400" dirty="0">
                <a:solidFill>
                  <a:schemeClr val="tx1"/>
                </a:solidFill>
              </a:rPr>
              <a:t>where f(x, y) is the brightness (or </a:t>
            </a:r>
            <a:r>
              <a:rPr lang="en-GB" sz="2400" dirty="0" err="1">
                <a:solidFill>
                  <a:schemeClr val="tx1"/>
                </a:solidFill>
              </a:rPr>
              <a:t>grayness</a:t>
            </a:r>
            <a:r>
              <a:rPr lang="en-GB" sz="2400" dirty="0">
                <a:solidFill>
                  <a:schemeClr val="tx1"/>
                </a:solidFill>
              </a:rPr>
              <a:t> or intensity) of the image at the coordinate (x, y)</a:t>
            </a:r>
            <a:endParaRPr lang="en-US" sz="2400" dirty="0">
              <a:solidFill>
                <a:schemeClr val="tx1"/>
              </a:solidFill>
            </a:endParaRPr>
          </a:p>
        </p:txBody>
      </p:sp>
      <p:sp>
        <p:nvSpPr>
          <p:cNvPr id="16395" name="Text Box 11"/>
          <p:cNvSpPr txBox="1">
            <a:spLocks noChangeArrowheads="1"/>
          </p:cNvSpPr>
          <p:nvPr/>
        </p:nvSpPr>
        <p:spPr bwMode="auto">
          <a:xfrm>
            <a:off x="683568" y="3346995"/>
            <a:ext cx="7696200" cy="1384995"/>
          </a:xfrm>
          <a:prstGeom prst="rect">
            <a:avLst/>
          </a:prstGeom>
          <a:solidFill>
            <a:schemeClr val="accent2">
              <a:lumMod val="60000"/>
              <a:lumOff val="40000"/>
            </a:schemeClr>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spcBef>
                <a:spcPct val="50000"/>
              </a:spcBef>
            </a:pPr>
            <a:r>
              <a:rPr lang="en-GB" sz="2400" dirty="0">
                <a:solidFill>
                  <a:schemeClr val="tx1"/>
                </a:solidFill>
              </a:rPr>
              <a:t>In colour image, the intensity is measured in 3 wavelengths (red, green, blue), so </a:t>
            </a:r>
          </a:p>
          <a:p>
            <a:pPr algn="ctr">
              <a:spcBef>
                <a:spcPct val="50000"/>
              </a:spcBef>
            </a:pPr>
            <a:r>
              <a:rPr lang="en-GB" sz="2400" dirty="0">
                <a:solidFill>
                  <a:schemeClr val="tx1"/>
                </a:solidFill>
              </a:rPr>
              <a:t>f(x, y) = [</a:t>
            </a:r>
            <a:r>
              <a:rPr lang="en-GB" sz="2400" dirty="0" err="1">
                <a:solidFill>
                  <a:schemeClr val="tx1"/>
                </a:solidFill>
              </a:rPr>
              <a:t>f</a:t>
            </a:r>
            <a:r>
              <a:rPr lang="en-GB" sz="2400" baseline="-25000" dirty="0" err="1">
                <a:solidFill>
                  <a:schemeClr val="tx1"/>
                </a:solidFill>
              </a:rPr>
              <a:t>R</a:t>
            </a:r>
            <a:r>
              <a:rPr lang="en-GB" sz="2400" dirty="0">
                <a:solidFill>
                  <a:schemeClr val="tx1"/>
                </a:solidFill>
              </a:rPr>
              <a:t>(x, y), </a:t>
            </a:r>
            <a:r>
              <a:rPr lang="en-GB" sz="2400" dirty="0" err="1">
                <a:solidFill>
                  <a:schemeClr val="tx1"/>
                </a:solidFill>
              </a:rPr>
              <a:t>f</a:t>
            </a:r>
            <a:r>
              <a:rPr lang="en-GB" sz="2400" baseline="-25000" dirty="0" err="1">
                <a:solidFill>
                  <a:schemeClr val="tx1"/>
                </a:solidFill>
              </a:rPr>
              <a:t>G</a:t>
            </a:r>
            <a:r>
              <a:rPr lang="en-GB" sz="2400" dirty="0">
                <a:solidFill>
                  <a:schemeClr val="tx1"/>
                </a:solidFill>
              </a:rPr>
              <a:t>(x, y), </a:t>
            </a:r>
            <a:r>
              <a:rPr lang="en-GB" sz="2400" dirty="0" err="1">
                <a:solidFill>
                  <a:schemeClr val="tx1"/>
                </a:solidFill>
              </a:rPr>
              <a:t>f</a:t>
            </a:r>
            <a:r>
              <a:rPr lang="en-GB" sz="2400" baseline="-25000" dirty="0" err="1">
                <a:solidFill>
                  <a:schemeClr val="tx1"/>
                </a:solidFill>
              </a:rPr>
              <a:t>B</a:t>
            </a:r>
            <a:r>
              <a:rPr lang="en-GB" sz="2400" dirty="0">
                <a:solidFill>
                  <a:schemeClr val="tx1"/>
                </a:solidFill>
              </a:rPr>
              <a:t>(x, y)].</a:t>
            </a:r>
            <a:endParaRPr lang="en-US" sz="2400"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9"/>
          <p:cNvSpPr txBox="1">
            <a:spLocks noGrp="1" noChangeArrowheads="1"/>
          </p:cNvSpPr>
          <p:nvPr>
            <p:ph type="title" idx="4294967295"/>
          </p:nvPr>
        </p:nvSpPr>
        <p:spPr bwMode="auto">
          <a:xfrm>
            <a:off x="611560" y="3579862"/>
            <a:ext cx="8223448" cy="1261854"/>
          </a:xfrm>
          <a:prstGeom prst="rect">
            <a:avLst/>
          </a:prstGeom>
          <a:noFill/>
          <a:ln w="9525">
            <a:noFill/>
            <a:miter lim="800000"/>
            <a:headEnd/>
            <a:tailEnd/>
          </a:ln>
          <a:effectLst/>
        </p:spPr>
        <p:txBody>
          <a:bodyPr wrap="square">
            <a:spAutoFit/>
          </a:bodyPr>
          <a:lstStyle/>
          <a:p>
            <a:pPr algn="ctr">
              <a:spcBef>
                <a:spcPct val="50000"/>
              </a:spcBef>
            </a:pPr>
            <a:r>
              <a:rPr lang="en-US" sz="2800" b="1" dirty="0">
                <a:latin typeface="+mn-lt"/>
              </a:rPr>
              <a:t>Digital image</a:t>
            </a:r>
            <a:r>
              <a:rPr lang="en-US" sz="2800" dirty="0">
                <a:latin typeface="+mn-lt"/>
              </a:rPr>
              <a:t> is a representation of a two-dimensional image using ones and zeros (binary). </a:t>
            </a:r>
          </a:p>
        </p:txBody>
      </p:sp>
      <p:sp>
        <p:nvSpPr>
          <p:cNvPr id="6" name="TextBox 5"/>
          <p:cNvSpPr txBox="1"/>
          <p:nvPr/>
        </p:nvSpPr>
        <p:spPr>
          <a:xfrm>
            <a:off x="4800600" y="418669"/>
            <a:ext cx="3429000" cy="3785652"/>
          </a:xfrm>
          <a:prstGeom prst="rect">
            <a:avLst/>
          </a:prstGeom>
          <a:noFill/>
        </p:spPr>
        <p:txBody>
          <a:bodyPr wrap="square" rtlCol="0">
            <a:spAutoFit/>
          </a:bodyPr>
          <a:lstStyle/>
          <a:p>
            <a:r>
              <a:rPr lang="en-US" sz="1200" dirty="0"/>
              <a:t>00000000	01110010	01100100	…</a:t>
            </a:r>
          </a:p>
          <a:p>
            <a:r>
              <a:rPr lang="en-US" sz="1200" dirty="0"/>
              <a:t>00011001	01000010	01100101	…</a:t>
            </a:r>
          </a:p>
          <a:p>
            <a:r>
              <a:rPr lang="en-US" sz="1200" dirty="0"/>
              <a:t>00011111	00110010	01100101	…</a:t>
            </a:r>
          </a:p>
          <a:p>
            <a:r>
              <a:rPr lang="en-US" sz="1200" dirty="0"/>
              <a:t>00000000	01110010	01100100	…</a:t>
            </a:r>
          </a:p>
          <a:p>
            <a:r>
              <a:rPr lang="en-US" sz="1200" dirty="0"/>
              <a:t>00011001	01000010	01100101	…</a:t>
            </a:r>
          </a:p>
          <a:p>
            <a:r>
              <a:rPr lang="en-US" sz="1200" dirty="0"/>
              <a:t>00011111	00110010	01100101	…</a:t>
            </a:r>
          </a:p>
          <a:p>
            <a:r>
              <a:rPr lang="en-US" sz="1200" dirty="0"/>
              <a:t>00000000	01110010	01100100	…</a:t>
            </a:r>
          </a:p>
          <a:p>
            <a:r>
              <a:rPr lang="en-US" sz="1200" dirty="0"/>
              <a:t>00011001	01000010	01100101	…</a:t>
            </a:r>
          </a:p>
          <a:p>
            <a:r>
              <a:rPr lang="en-US" sz="1200" dirty="0"/>
              <a:t>00011111	00110010	01100101	…</a:t>
            </a:r>
          </a:p>
          <a:p>
            <a:r>
              <a:rPr lang="en-US" sz="1200" dirty="0"/>
              <a:t>00000000	01110010	01100100	…</a:t>
            </a:r>
          </a:p>
          <a:p>
            <a:r>
              <a:rPr lang="en-US" sz="1200" dirty="0"/>
              <a:t>00011001	01000010	01100101	…</a:t>
            </a:r>
          </a:p>
          <a:p>
            <a:r>
              <a:rPr lang="en-US" sz="1200" dirty="0"/>
              <a:t>00011111	00110010	01100101	…</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endParaRPr lang="en-US" sz="1200" dirty="0"/>
          </a:p>
          <a:p>
            <a:endParaRPr lang="en-US" sz="1200" dirty="0"/>
          </a:p>
        </p:txBody>
      </p:sp>
      <p:pic>
        <p:nvPicPr>
          <p:cNvPr id="2052" name="Picture 4" descr="C:\Users\CHARUL\Pictures\canon\2012_05_06\2012_05_06_IMG_0095.JPG"/>
          <p:cNvPicPr>
            <a:picLocks noChangeAspect="1" noChangeArrowheads="1"/>
          </p:cNvPicPr>
          <p:nvPr/>
        </p:nvPicPr>
        <p:blipFill>
          <a:blip r:embed="rId2" cstate="print"/>
          <a:srcRect/>
          <a:stretch>
            <a:fillRect/>
          </a:stretch>
        </p:blipFill>
        <p:spPr bwMode="auto">
          <a:xfrm>
            <a:off x="611560" y="342900"/>
            <a:ext cx="4074740" cy="2343150"/>
          </a:xfrm>
          <a:prstGeom prst="rect">
            <a:avLst/>
          </a:prstGeom>
          <a:noFill/>
        </p:spPr>
      </p:pic>
      <p:sp>
        <p:nvSpPr>
          <p:cNvPr id="8" name="TextBox 7"/>
          <p:cNvSpPr txBox="1"/>
          <p:nvPr/>
        </p:nvSpPr>
        <p:spPr>
          <a:xfrm>
            <a:off x="0" y="2743200"/>
            <a:ext cx="4419600" cy="523220"/>
          </a:xfrm>
          <a:prstGeom prst="rect">
            <a:avLst/>
          </a:prstGeom>
          <a:noFill/>
        </p:spPr>
        <p:txBody>
          <a:bodyPr wrap="square" rtlCol="0">
            <a:spAutoFit/>
          </a:bodyPr>
          <a:lstStyle/>
          <a:p>
            <a:pPr algn="ctr"/>
            <a:r>
              <a:rPr lang="en-US" sz="2800" dirty="0">
                <a:latin typeface="+mn-lt"/>
              </a:rPr>
              <a:t>What we see</a:t>
            </a:r>
          </a:p>
        </p:txBody>
      </p:sp>
      <p:sp>
        <p:nvSpPr>
          <p:cNvPr id="9" name="TextBox 8"/>
          <p:cNvSpPr txBox="1"/>
          <p:nvPr/>
        </p:nvSpPr>
        <p:spPr>
          <a:xfrm>
            <a:off x="4191000" y="2800351"/>
            <a:ext cx="4419600" cy="523220"/>
          </a:xfrm>
          <a:prstGeom prst="rect">
            <a:avLst/>
          </a:prstGeom>
          <a:noFill/>
        </p:spPr>
        <p:txBody>
          <a:bodyPr wrap="square" rtlCol="0">
            <a:spAutoFit/>
          </a:bodyPr>
          <a:lstStyle/>
          <a:p>
            <a:pPr algn="ctr"/>
            <a:r>
              <a:rPr lang="en-US" sz="2800" dirty="0">
                <a:latin typeface="+mn-lt"/>
              </a:rPr>
              <a:t>What the computer sees!!!</a:t>
            </a:r>
          </a:p>
        </p:txBody>
      </p:sp>
      <p:sp>
        <p:nvSpPr>
          <p:cNvPr id="10" name="Date Placeholder 9"/>
          <p:cNvSpPr>
            <a:spLocks noGrp="1"/>
          </p:cNvSpPr>
          <p:nvPr>
            <p:ph type="dt" sz="half" idx="4294967295"/>
          </p:nvPr>
        </p:nvSpPr>
        <p:spPr>
          <a:xfrm>
            <a:off x="0" y="4973323"/>
            <a:ext cx="2002464" cy="170177"/>
          </a:xfrm>
          <a:prstGeom prst="rect">
            <a:avLst/>
          </a:prstGeom>
        </p:spPr>
        <p:txBody>
          <a:bodyPr/>
          <a:lstStyle/>
          <a:p>
            <a:r>
              <a:rPr lang="en-US"/>
              <a:t>Jan 10, 2022</a:t>
            </a:r>
          </a:p>
        </p:txBody>
      </p:sp>
      <p:sp>
        <p:nvSpPr>
          <p:cNvPr id="11" name="Slide Number Placeholder 10"/>
          <p:cNvSpPr>
            <a:spLocks noGrp="1"/>
          </p:cNvSpPr>
          <p:nvPr>
            <p:ph type="sldNum" sz="quarter" idx="12"/>
          </p:nvPr>
        </p:nvSpPr>
        <p:spPr/>
        <p:txBody>
          <a:bodyPr/>
          <a:lstStyle/>
          <a:p>
            <a:fld id="{0E8E64BD-F8D0-4D8D-9B52-86420B576CCE}" type="slidenum">
              <a:rPr lang="en-US" smtClean="0"/>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7411C5F9-6FC7-464B-AA91-B2841C922977}" type="slidenum">
              <a:rPr lang="en-US" smtClean="0"/>
              <a:pPr>
                <a:defRPr/>
              </a:pPr>
              <a:t>36</a:t>
            </a:fld>
            <a:endParaRPr lang="en-US" dirty="0"/>
          </a:p>
        </p:txBody>
      </p:sp>
      <p:sp>
        <p:nvSpPr>
          <p:cNvPr id="4" name="Rectangle 3"/>
          <p:cNvSpPr/>
          <p:nvPr/>
        </p:nvSpPr>
        <p:spPr>
          <a:xfrm>
            <a:off x="756847" y="114300"/>
            <a:ext cx="7749237" cy="646331"/>
          </a:xfrm>
          <a:prstGeom prst="rect">
            <a:avLst/>
          </a:prstGeom>
          <a:noFill/>
        </p:spPr>
        <p:txBody>
          <a:bodyPr wrap="none">
            <a:spAutoFit/>
          </a:bodyPr>
          <a:lstStyle/>
          <a:p>
            <a:pPr algn="ctr">
              <a:defRPr/>
            </a:pPr>
            <a:r>
              <a:rPr lang="en-US" sz="3600" b="1" dirty="0">
                <a:ln w="12700">
                  <a:solidFill>
                    <a:srgbClr val="0070C0"/>
                  </a:solidFill>
                  <a:prstDash val="solid"/>
                </a:ln>
                <a:solidFill>
                  <a:srgbClr val="0070C0"/>
                </a:solidFill>
                <a:effectLst>
                  <a:glow rad="228600">
                    <a:schemeClr val="accent1">
                      <a:satMod val="175000"/>
                      <a:alpha val="40000"/>
                    </a:schemeClr>
                  </a:glow>
                  <a:outerShdw blurRad="41275" dist="20320" dir="1800000" algn="tl" rotWithShape="0">
                    <a:srgbClr val="000000">
                      <a:alpha val="40000"/>
                    </a:srgbClr>
                  </a:outerShdw>
                </a:effectLst>
                <a:latin typeface="+mn-lt"/>
              </a:rPr>
              <a:t>Image Sampling &amp; Quantization</a:t>
            </a:r>
          </a:p>
        </p:txBody>
      </p:sp>
      <p:sp>
        <p:nvSpPr>
          <p:cNvPr id="5" name="Flowchart: Alternate Process 4"/>
          <p:cNvSpPr/>
          <p:nvPr/>
        </p:nvSpPr>
        <p:spPr>
          <a:xfrm>
            <a:off x="539552" y="771550"/>
            <a:ext cx="8136904" cy="403498"/>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dirty="0"/>
              <a:t>Numerous ways to acquire images</a:t>
            </a:r>
            <a:endParaRPr lang="en-GB" sz="2400" dirty="0"/>
          </a:p>
        </p:txBody>
      </p:sp>
      <p:sp>
        <p:nvSpPr>
          <p:cNvPr id="9" name="TextBox 8"/>
          <p:cNvSpPr txBox="1"/>
          <p:nvPr/>
        </p:nvSpPr>
        <p:spPr>
          <a:xfrm>
            <a:off x="395536" y="1203598"/>
            <a:ext cx="8280920" cy="4462760"/>
          </a:xfrm>
          <a:prstGeom prst="rect">
            <a:avLst/>
          </a:prstGeom>
          <a:noFill/>
        </p:spPr>
        <p:txBody>
          <a:bodyPr wrap="square" rtlCol="0">
            <a:spAutoFit/>
          </a:bodyPr>
          <a:lstStyle/>
          <a:p>
            <a:pPr marL="361950" indent="-361950">
              <a:spcAft>
                <a:spcPts val="600"/>
              </a:spcAft>
              <a:buClr>
                <a:srgbClr val="0070C0"/>
              </a:buClr>
              <a:buFont typeface="Wingdings 2" pitchFamily="18" charset="2"/>
              <a:buChar char="¿"/>
            </a:pPr>
            <a:r>
              <a:rPr lang="en-US" sz="2400" dirty="0">
                <a:latin typeface="+mn-lt"/>
              </a:rPr>
              <a:t>o/p of most sensors is a </a:t>
            </a:r>
            <a:r>
              <a:rPr lang="en-US" sz="2400" dirty="0">
                <a:solidFill>
                  <a:srgbClr val="0070C0"/>
                </a:solidFill>
                <a:latin typeface="+mn-lt"/>
              </a:rPr>
              <a:t>continuous voltage waveform </a:t>
            </a:r>
            <a:r>
              <a:rPr lang="en-US" sz="2400" dirty="0">
                <a:latin typeface="+mn-lt"/>
              </a:rPr>
              <a:t>whose amplitude &amp; spatial </a:t>
            </a:r>
            <a:r>
              <a:rPr lang="en-US" sz="2400" dirty="0" err="1">
                <a:latin typeface="+mn-lt"/>
              </a:rPr>
              <a:t>behaviour</a:t>
            </a:r>
            <a:r>
              <a:rPr lang="en-US" sz="2400" dirty="0">
                <a:latin typeface="+mn-lt"/>
              </a:rPr>
              <a:t> are related to the physical phenomenon (e.g. brightness) being sensed.</a:t>
            </a:r>
          </a:p>
          <a:p>
            <a:pPr marL="361950" indent="-361950">
              <a:spcAft>
                <a:spcPts val="600"/>
              </a:spcAft>
              <a:buClr>
                <a:srgbClr val="0070C0"/>
              </a:buClr>
              <a:buFont typeface="Wingdings 2" pitchFamily="18" charset="2"/>
              <a:buChar char="¿"/>
            </a:pPr>
            <a:r>
              <a:rPr lang="en-US" sz="2400" dirty="0">
                <a:latin typeface="+mn-lt"/>
              </a:rPr>
              <a:t>For an image to be processed by a computer, it must be represented by an appropriate discrete data structure (e.g. Matrix)</a:t>
            </a:r>
          </a:p>
          <a:p>
            <a:pPr marL="361950" indent="-361950">
              <a:spcAft>
                <a:spcPts val="600"/>
              </a:spcAft>
              <a:buClr>
                <a:srgbClr val="0070C0"/>
              </a:buClr>
              <a:buFont typeface="Wingdings 2" pitchFamily="18" charset="2"/>
              <a:buChar char="¿"/>
            </a:pPr>
            <a:r>
              <a:rPr lang="en-US" sz="2400" dirty="0">
                <a:latin typeface="+mn-lt"/>
              </a:rPr>
              <a:t>Two important processes to convert continuous analog image into digital image – </a:t>
            </a:r>
            <a:br>
              <a:rPr lang="en-US" sz="2400" dirty="0">
                <a:latin typeface="+mn-lt"/>
              </a:rPr>
            </a:br>
            <a:r>
              <a:rPr lang="en-US" sz="2400" b="1" dirty="0">
                <a:solidFill>
                  <a:srgbClr val="C00000"/>
                </a:solidFill>
                <a:latin typeface="+mn-lt"/>
              </a:rPr>
              <a:t>Sampling &amp; Quantization</a:t>
            </a:r>
          </a:p>
          <a:p>
            <a:pPr marL="361950" indent="-361950">
              <a:spcAft>
                <a:spcPts val="600"/>
              </a:spcAft>
              <a:buClr>
                <a:srgbClr val="0070C0"/>
              </a:buClr>
              <a:buFont typeface="Wingdings 2" pitchFamily="18" charset="2"/>
              <a:buChar char="¿"/>
            </a:pPr>
            <a:endParaRPr lang="en-US" sz="2400" dirty="0">
              <a:latin typeface="+mn-lt"/>
            </a:endParaRPr>
          </a:p>
          <a:p>
            <a:pPr marL="361950" indent="-361950">
              <a:spcAft>
                <a:spcPts val="600"/>
              </a:spcAft>
              <a:buClr>
                <a:srgbClr val="0070C0"/>
              </a:buClr>
              <a:buFont typeface="Wingdings 2" pitchFamily="18" charset="2"/>
              <a:buChar char="¿"/>
            </a:pP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B82C1E3F-3924-4AA4-8F73-EFE7E4A08F27}" type="slidenum">
              <a:rPr lang="en-US" smtClean="0"/>
              <a:pPr>
                <a:defRPr/>
              </a:pPr>
              <a:t>37</a:t>
            </a:fld>
            <a:endParaRPr lang="en-US" dirty="0"/>
          </a:p>
        </p:txBody>
      </p:sp>
      <p:grpSp>
        <p:nvGrpSpPr>
          <p:cNvPr id="4" name="Group 14"/>
          <p:cNvGrpSpPr>
            <a:grpSpLocks/>
          </p:cNvGrpSpPr>
          <p:nvPr/>
        </p:nvGrpSpPr>
        <p:grpSpPr bwMode="auto">
          <a:xfrm>
            <a:off x="0" y="2171699"/>
            <a:ext cx="8153400" cy="1231048"/>
            <a:chOff x="0" y="3124200"/>
            <a:chExt cx="8153400" cy="1642624"/>
          </a:xfrm>
        </p:grpSpPr>
        <p:sp>
          <p:nvSpPr>
            <p:cNvPr id="10" name="TextBox 9"/>
            <p:cNvSpPr txBox="1"/>
            <p:nvPr/>
          </p:nvSpPr>
          <p:spPr>
            <a:xfrm>
              <a:off x="0" y="3124200"/>
              <a:ext cx="4191000" cy="698148"/>
            </a:xfrm>
            <a:prstGeom prst="rect">
              <a:avLst/>
            </a:prstGeom>
            <a:solidFill>
              <a:schemeClr val="accent1">
                <a:lumMod val="40000"/>
                <a:lumOff val="60000"/>
              </a:schemeClr>
            </a:solidFill>
            <a:scene3d>
              <a:camera prst="isometricRightUp"/>
              <a:lightRig rig="threePt" dir="t"/>
            </a:scene3d>
          </p:spPr>
          <p:txBody>
            <a:bodyPr>
              <a:spAutoFit/>
            </a:bodyPr>
            <a:lstStyle/>
            <a:p>
              <a:pPr algn="ctr">
                <a:defRPr/>
              </a:pPr>
              <a:r>
                <a:rPr lang="en-US" sz="2800" dirty="0">
                  <a:latin typeface="+mn-lt"/>
                </a:rPr>
                <a:t>Sampling</a:t>
              </a:r>
              <a:endParaRPr lang="en-GB" sz="2800" dirty="0">
                <a:latin typeface="+mn-lt"/>
              </a:endParaRPr>
            </a:p>
          </p:txBody>
        </p:sp>
        <p:sp>
          <p:nvSpPr>
            <p:cNvPr id="11" name="TextBox 10"/>
            <p:cNvSpPr txBox="1"/>
            <p:nvPr/>
          </p:nvSpPr>
          <p:spPr>
            <a:xfrm>
              <a:off x="2133600" y="3658000"/>
              <a:ext cx="6019800" cy="1108824"/>
            </a:xfrm>
            <a:prstGeom prst="rect">
              <a:avLst/>
            </a:prstGeom>
            <a:noFill/>
            <a:ln w="76200" cap="rnd" cmpd="tri">
              <a:solidFill>
                <a:schemeClr val="accent1">
                  <a:lumMod val="60000"/>
                  <a:lumOff val="40000"/>
                </a:schemeClr>
              </a:solidFill>
              <a:miter lim="800000"/>
            </a:ln>
          </p:spPr>
          <p:txBody>
            <a:bodyPr wrap="square">
              <a:spAutoFit/>
            </a:bodyPr>
            <a:lstStyle/>
            <a:p>
              <a:pPr algn="ctr">
                <a:defRPr/>
              </a:pPr>
              <a:r>
                <a:rPr lang="en-US" sz="2400" dirty="0">
                  <a:latin typeface="+mn-lt"/>
                </a:rPr>
                <a:t>It is the discretization of image data in spatial coordinates.</a:t>
              </a:r>
              <a:endParaRPr lang="en-GB" sz="2400" dirty="0">
                <a:latin typeface="+mn-lt"/>
              </a:endParaRPr>
            </a:p>
          </p:txBody>
        </p:sp>
      </p:grpSp>
      <p:sp>
        <p:nvSpPr>
          <p:cNvPr id="12" name="TextBox 11"/>
          <p:cNvSpPr txBox="1"/>
          <p:nvPr/>
        </p:nvSpPr>
        <p:spPr bwMode="auto">
          <a:xfrm>
            <a:off x="0" y="3885752"/>
            <a:ext cx="4191000" cy="523220"/>
          </a:xfrm>
          <a:prstGeom prst="rect">
            <a:avLst/>
          </a:prstGeom>
          <a:solidFill>
            <a:schemeClr val="accent1">
              <a:lumMod val="40000"/>
              <a:lumOff val="60000"/>
            </a:schemeClr>
          </a:solidFill>
          <a:scene3d>
            <a:camera prst="isometricRightUp"/>
            <a:lightRig rig="threePt" dir="t"/>
          </a:scene3d>
        </p:spPr>
        <p:txBody>
          <a:bodyPr>
            <a:spAutoFit/>
          </a:bodyPr>
          <a:lstStyle/>
          <a:p>
            <a:pPr algn="ctr">
              <a:defRPr/>
            </a:pPr>
            <a:r>
              <a:rPr lang="en-US" sz="2800" dirty="0">
                <a:latin typeface="+mn-lt"/>
              </a:rPr>
              <a:t>Quantization</a:t>
            </a:r>
            <a:endParaRPr lang="en-GB" sz="2800" dirty="0">
              <a:latin typeface="+mn-lt"/>
            </a:endParaRPr>
          </a:p>
        </p:txBody>
      </p:sp>
      <p:sp>
        <p:nvSpPr>
          <p:cNvPr id="8" name="TextBox 7"/>
          <p:cNvSpPr txBox="1"/>
          <p:nvPr/>
        </p:nvSpPr>
        <p:spPr bwMode="auto">
          <a:xfrm>
            <a:off x="-228600" y="628650"/>
            <a:ext cx="4191000" cy="523220"/>
          </a:xfrm>
          <a:prstGeom prst="rect">
            <a:avLst/>
          </a:prstGeom>
          <a:solidFill>
            <a:schemeClr val="accent1">
              <a:lumMod val="40000"/>
              <a:lumOff val="60000"/>
            </a:schemeClr>
          </a:solidFill>
          <a:scene3d>
            <a:camera prst="isometricRightUp"/>
            <a:lightRig rig="threePt" dir="t"/>
          </a:scene3d>
        </p:spPr>
        <p:txBody>
          <a:bodyPr>
            <a:spAutoFit/>
          </a:bodyPr>
          <a:lstStyle/>
          <a:p>
            <a:pPr algn="ctr">
              <a:defRPr/>
            </a:pPr>
            <a:r>
              <a:rPr lang="en-US" sz="2800" dirty="0">
                <a:latin typeface="+mn-lt"/>
              </a:rPr>
              <a:t>Discretization</a:t>
            </a:r>
            <a:endParaRPr lang="en-GB" sz="2800" dirty="0">
              <a:latin typeface="+mn-lt"/>
            </a:endParaRPr>
          </a:p>
        </p:txBody>
      </p:sp>
      <p:sp>
        <p:nvSpPr>
          <p:cNvPr id="9" name="TextBox 8"/>
          <p:cNvSpPr txBox="1"/>
          <p:nvPr/>
        </p:nvSpPr>
        <p:spPr bwMode="auto">
          <a:xfrm>
            <a:off x="1981200" y="971551"/>
            <a:ext cx="6172200" cy="830997"/>
          </a:xfrm>
          <a:prstGeom prst="rect">
            <a:avLst/>
          </a:prstGeom>
          <a:noFill/>
          <a:ln w="76200" cap="rnd" cmpd="tri">
            <a:solidFill>
              <a:schemeClr val="accent1">
                <a:lumMod val="60000"/>
                <a:lumOff val="40000"/>
              </a:schemeClr>
            </a:solidFill>
            <a:miter lim="800000"/>
          </a:ln>
        </p:spPr>
        <p:txBody>
          <a:bodyPr>
            <a:spAutoFit/>
          </a:bodyPr>
          <a:lstStyle/>
          <a:p>
            <a:pPr algn="ctr">
              <a:defRPr/>
            </a:pPr>
            <a:r>
              <a:rPr lang="en-US" sz="2400" dirty="0">
                <a:latin typeface="+mn-lt"/>
              </a:rPr>
              <a:t>Process in which signals or data samples are considered at regular intervals.</a:t>
            </a:r>
            <a:endParaRPr lang="en-GB" sz="2400" dirty="0">
              <a:latin typeface="+mn-lt"/>
            </a:endParaRPr>
          </a:p>
        </p:txBody>
      </p:sp>
      <p:sp>
        <p:nvSpPr>
          <p:cNvPr id="13" name="TextBox 12"/>
          <p:cNvSpPr txBox="1"/>
          <p:nvPr/>
        </p:nvSpPr>
        <p:spPr bwMode="auto">
          <a:xfrm>
            <a:off x="2286000" y="4229101"/>
            <a:ext cx="5867400" cy="830997"/>
          </a:xfrm>
          <a:prstGeom prst="rect">
            <a:avLst/>
          </a:prstGeom>
          <a:noFill/>
          <a:ln w="76200" cap="rnd" cmpd="tri">
            <a:solidFill>
              <a:schemeClr val="accent1">
                <a:lumMod val="60000"/>
                <a:lumOff val="40000"/>
              </a:schemeClr>
            </a:solidFill>
            <a:miter lim="800000"/>
          </a:ln>
        </p:spPr>
        <p:txBody>
          <a:bodyPr wrap="square">
            <a:spAutoFit/>
          </a:bodyPr>
          <a:lstStyle/>
          <a:p>
            <a:pPr algn="ctr">
              <a:defRPr/>
            </a:pPr>
            <a:r>
              <a:rPr lang="en-US" sz="2400" dirty="0">
                <a:latin typeface="+mn-lt"/>
              </a:rPr>
              <a:t>It is the discretization of image intensity (gray level) values.</a:t>
            </a:r>
            <a:endParaRPr lang="en-GB"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amond(in)">
                                      <p:cBhvr>
                                        <p:cTn id="12" dur="2000"/>
                                        <p:tgtEl>
                                          <p:spTgt spid="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amond(in)">
                                      <p:cBhvr>
                                        <p:cTn id="15"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38</a:t>
            </a:fld>
            <a:endParaRPr lang="en" dirty="0"/>
          </a:p>
        </p:txBody>
      </p:sp>
      <p:pic>
        <p:nvPicPr>
          <p:cNvPr id="57346" name="Picture 2"/>
          <p:cNvPicPr>
            <a:picLocks noChangeAspect="1" noChangeArrowheads="1"/>
          </p:cNvPicPr>
          <p:nvPr/>
        </p:nvPicPr>
        <p:blipFill>
          <a:blip r:embed="rId2"/>
          <a:srcRect/>
          <a:stretch>
            <a:fillRect/>
          </a:stretch>
        </p:blipFill>
        <p:spPr bwMode="auto">
          <a:xfrm>
            <a:off x="866775" y="190500"/>
            <a:ext cx="7410450" cy="47625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39</a:t>
            </a:fld>
            <a:endParaRPr lang="en"/>
          </a:p>
        </p:txBody>
      </p:sp>
      <p:pic>
        <p:nvPicPr>
          <p:cNvPr id="58370" name="Picture 2"/>
          <p:cNvPicPr>
            <a:picLocks noChangeAspect="1" noChangeArrowheads="1"/>
          </p:cNvPicPr>
          <p:nvPr/>
        </p:nvPicPr>
        <p:blipFill>
          <a:blip r:embed="rId2"/>
          <a:srcRect/>
          <a:stretch>
            <a:fillRect/>
          </a:stretch>
        </p:blipFill>
        <p:spPr bwMode="auto">
          <a:xfrm>
            <a:off x="777189" y="915566"/>
            <a:ext cx="7755251" cy="3056359"/>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ctrTitle" idx="4294967295"/>
          </p:nvPr>
        </p:nvSpPr>
        <p:spPr>
          <a:xfrm>
            <a:off x="1043608" y="2283718"/>
            <a:ext cx="6912768" cy="159036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dirty="0">
                <a:latin typeface="+mn-lt"/>
              </a:rPr>
              <a:t>Life started on earth about 3.7 billion years ago</a:t>
            </a:r>
            <a:br>
              <a:rPr lang="en" sz="2400" dirty="0">
                <a:latin typeface="+mn-lt"/>
              </a:rPr>
            </a:br>
            <a:br>
              <a:rPr lang="en" sz="2400" dirty="0">
                <a:latin typeface="+mn-lt"/>
              </a:rPr>
            </a:br>
            <a:r>
              <a:rPr lang="en" sz="2400" dirty="0">
                <a:latin typeface="+mn-lt"/>
              </a:rPr>
              <a:t>Can you think of what big thing happened about 555 million years ago?</a:t>
            </a:r>
            <a:endParaRPr sz="2400" dirty="0">
              <a:latin typeface="+mn-lt"/>
            </a:endParaRPr>
          </a:p>
        </p:txBody>
      </p:sp>
      <p:sp>
        <p:nvSpPr>
          <p:cNvPr id="219" name="Google Shape;219;p16"/>
          <p:cNvSpPr txBox="1">
            <a:spLocks noGrp="1"/>
          </p:cNvSpPr>
          <p:nvPr>
            <p:ph type="subTitle" idx="4294967295"/>
          </p:nvPr>
        </p:nvSpPr>
        <p:spPr>
          <a:xfrm>
            <a:off x="1835696" y="4083918"/>
            <a:ext cx="55965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lumMod val="75000"/>
                  </a:schemeClr>
                </a:solidFill>
                <a:latin typeface="+mn-lt"/>
              </a:rPr>
              <a:t>The animals got eyes !!</a:t>
            </a:r>
            <a:endParaRPr dirty="0">
              <a:solidFill>
                <a:schemeClr val="accent6">
                  <a:lumMod val="75000"/>
                </a:schemeClr>
              </a:solidFill>
              <a:latin typeface="+mn-lt"/>
            </a:endParaRPr>
          </a:p>
        </p:txBody>
      </p:sp>
      <p:sp>
        <p:nvSpPr>
          <p:cNvPr id="220" name="Google Shape;220;p16"/>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algn="ctr"/>
            <a:r>
              <a:rPr lang="en-US" sz="2000" dirty="0">
                <a:latin typeface="+mn-lt"/>
              </a:rPr>
              <a:t>A major portion of the information received by a human from the environment is </a:t>
            </a:r>
            <a:br>
              <a:rPr lang="en-US" sz="2000" dirty="0">
                <a:latin typeface="+mn-lt"/>
              </a:rPr>
            </a:br>
            <a:r>
              <a:rPr lang="en-US" sz="2400" b="1" dirty="0">
                <a:solidFill>
                  <a:schemeClr val="accent1">
                    <a:lumMod val="75000"/>
                  </a:schemeClr>
                </a:solidFill>
                <a:effectLst>
                  <a:outerShdw blurRad="38100" dist="38100" dir="2700000" algn="tl">
                    <a:srgbClr val="FFFFFF"/>
                  </a:outerShdw>
                </a:effectLst>
                <a:latin typeface="+mn-lt"/>
              </a:rPr>
              <a:t>visual</a:t>
            </a:r>
            <a:endParaRPr lang="en-US" sz="2000" b="1" dirty="0">
              <a:solidFill>
                <a:schemeClr val="accent1">
                  <a:lumMod val="75000"/>
                </a:schemeClr>
              </a:solidFill>
              <a:latin typeface="+mn-lt"/>
            </a:endParaRPr>
          </a:p>
        </p:txBody>
      </p:sp>
      <p:sp>
        <p:nvSpPr>
          <p:cNvPr id="221" name="Google Shape;221;p16"/>
          <p:cNvSpPr txBox="1">
            <a:spLocks noGrp="1"/>
          </p:cNvSpPr>
          <p:nvPr>
            <p:ph type="sldNum" idx="12"/>
          </p:nvPr>
        </p:nvSpPr>
        <p:spPr>
          <a:xfrm>
            <a:off x="8674200" y="4659982"/>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build="p"/>
      <p:bldP spid="2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
          <p:cNvSpPr>
            <a:spLocks noGrp="1"/>
          </p:cNvSpPr>
          <p:nvPr>
            <p:ph type="dt" sz="half" idx="4294967295"/>
          </p:nvPr>
        </p:nvSpPr>
        <p:spPr>
          <a:xfrm>
            <a:off x="0" y="4973323"/>
            <a:ext cx="2002464" cy="170177"/>
          </a:xfrm>
          <a:prstGeom prst="rect">
            <a:avLst/>
          </a:prstGeom>
        </p:spPr>
        <p:txBody>
          <a:bodyPr/>
          <a:lstStyle/>
          <a:p>
            <a:r>
              <a:rPr lang="en-US"/>
              <a:t>Jan 10, 2022</a:t>
            </a:r>
          </a:p>
        </p:txBody>
      </p:sp>
      <p:sp>
        <p:nvSpPr>
          <p:cNvPr id="17" name="Slide Number Placeholder 3"/>
          <p:cNvSpPr>
            <a:spLocks noGrp="1"/>
          </p:cNvSpPr>
          <p:nvPr>
            <p:ph type="sldNum" sz="quarter" idx="12"/>
          </p:nvPr>
        </p:nvSpPr>
        <p:spPr/>
        <p:txBody>
          <a:bodyPr/>
          <a:lstStyle/>
          <a:p>
            <a:fld id="{7DC9E462-0CC2-43D0-9E2C-75EDBBF0DD22}" type="slidenum">
              <a:rPr lang="en-US"/>
              <a:pPr/>
              <a:t>40</a:t>
            </a:fld>
            <a:endParaRPr lang="en-US"/>
          </a:p>
        </p:txBody>
      </p:sp>
      <p:sp>
        <p:nvSpPr>
          <p:cNvPr id="17416" name="Oval 8"/>
          <p:cNvSpPr>
            <a:spLocks noChangeArrowheads="1"/>
          </p:cNvSpPr>
          <p:nvPr/>
        </p:nvSpPr>
        <p:spPr bwMode="auto">
          <a:xfrm rot="681882">
            <a:off x="4781539" y="901520"/>
            <a:ext cx="4419775" cy="1835660"/>
          </a:xfrm>
          <a:prstGeom prst="ellipse">
            <a:avLst/>
          </a:prstGeom>
          <a:solidFill>
            <a:schemeClr val="accent2">
              <a:lumMod val="60000"/>
              <a:lumOff val="40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GB" sz="2000" dirty="0">
                <a:solidFill>
                  <a:schemeClr val="tx1"/>
                </a:solidFill>
              </a:rPr>
              <a:t>A </a:t>
            </a:r>
            <a:r>
              <a:rPr lang="en-GB" sz="2000" dirty="0">
                <a:solidFill>
                  <a:schemeClr val="tx1"/>
                </a:solidFill>
                <a:effectLst>
                  <a:outerShdw blurRad="38100" dist="38100" dir="2700000" algn="tl">
                    <a:srgbClr val="FFFFFF"/>
                  </a:outerShdw>
                </a:effectLst>
              </a:rPr>
              <a:t>digital image</a:t>
            </a:r>
            <a:r>
              <a:rPr lang="en-GB" sz="2000" dirty="0">
                <a:solidFill>
                  <a:schemeClr val="tx1"/>
                </a:solidFill>
              </a:rPr>
              <a:t> is an image f(x, y) that has been </a:t>
            </a:r>
            <a:r>
              <a:rPr lang="en-GB" sz="2000" dirty="0" err="1">
                <a:solidFill>
                  <a:schemeClr val="tx1"/>
                </a:solidFill>
              </a:rPr>
              <a:t>discretized</a:t>
            </a:r>
            <a:r>
              <a:rPr lang="en-GB" sz="2000" dirty="0">
                <a:solidFill>
                  <a:schemeClr val="tx1"/>
                </a:solidFill>
              </a:rPr>
              <a:t> in both spatial coordinates &amp; brightness.</a:t>
            </a:r>
            <a:endParaRPr lang="en-US" sz="2000" dirty="0">
              <a:solidFill>
                <a:schemeClr val="tx1"/>
              </a:solidFill>
            </a:endParaRPr>
          </a:p>
        </p:txBody>
      </p:sp>
      <p:grpSp>
        <p:nvGrpSpPr>
          <p:cNvPr id="2" name="Group 20"/>
          <p:cNvGrpSpPr>
            <a:grpSpLocks/>
          </p:cNvGrpSpPr>
          <p:nvPr/>
        </p:nvGrpSpPr>
        <p:grpSpPr bwMode="auto">
          <a:xfrm>
            <a:off x="-541338" y="0"/>
            <a:ext cx="6408738" cy="3701654"/>
            <a:chOff x="385" y="119"/>
            <a:chExt cx="4037" cy="3109"/>
          </a:xfrm>
        </p:grpSpPr>
        <p:grpSp>
          <p:nvGrpSpPr>
            <p:cNvPr id="3" name="Group 12"/>
            <p:cNvGrpSpPr>
              <a:grpSpLocks/>
            </p:cNvGrpSpPr>
            <p:nvPr/>
          </p:nvGrpSpPr>
          <p:grpSpPr bwMode="auto">
            <a:xfrm>
              <a:off x="1338" y="300"/>
              <a:ext cx="2812" cy="2540"/>
              <a:chOff x="1701" y="482"/>
              <a:chExt cx="3039" cy="2767"/>
            </a:xfrm>
          </p:grpSpPr>
          <p:pic>
            <p:nvPicPr>
              <p:cNvPr id="17417" name="Picture 9" descr="j0427753"/>
              <p:cNvPicPr>
                <a:picLocks noChangeAspect="1" noChangeArrowheads="1"/>
              </p:cNvPicPr>
              <p:nvPr/>
            </p:nvPicPr>
            <p:blipFill>
              <a:blip r:embed="rId3" cstate="print">
                <a:grayscl/>
              </a:blip>
              <a:srcRect/>
              <a:stretch>
                <a:fillRect/>
              </a:stretch>
            </p:blipFill>
            <p:spPr bwMode="auto">
              <a:xfrm>
                <a:off x="1701" y="482"/>
                <a:ext cx="2313" cy="2313"/>
              </a:xfrm>
              <a:prstGeom prst="rect">
                <a:avLst/>
              </a:prstGeom>
              <a:noFill/>
            </p:spPr>
          </p:pic>
          <p:sp>
            <p:nvSpPr>
              <p:cNvPr id="17418" name="Line 10"/>
              <p:cNvSpPr>
                <a:spLocks noChangeShapeType="1"/>
              </p:cNvSpPr>
              <p:nvPr/>
            </p:nvSpPr>
            <p:spPr bwMode="auto">
              <a:xfrm>
                <a:off x="1701" y="482"/>
                <a:ext cx="3039" cy="0"/>
              </a:xfrm>
              <a:prstGeom prst="line">
                <a:avLst/>
              </a:prstGeom>
              <a:noFill/>
              <a:ln w="28575">
                <a:solidFill>
                  <a:schemeClr val="tx1"/>
                </a:solidFill>
                <a:round/>
                <a:headEnd/>
                <a:tailEnd type="triangle" w="med" len="med"/>
              </a:ln>
              <a:effectLst/>
            </p:spPr>
            <p:txBody>
              <a:bodyPr/>
              <a:lstStyle/>
              <a:p>
                <a:endParaRPr lang="en-US"/>
              </a:p>
            </p:txBody>
          </p:sp>
          <p:sp>
            <p:nvSpPr>
              <p:cNvPr id="17419" name="Line 11"/>
              <p:cNvSpPr>
                <a:spLocks noChangeShapeType="1"/>
              </p:cNvSpPr>
              <p:nvPr/>
            </p:nvSpPr>
            <p:spPr bwMode="auto">
              <a:xfrm>
                <a:off x="1701" y="482"/>
                <a:ext cx="0" cy="2767"/>
              </a:xfrm>
              <a:prstGeom prst="line">
                <a:avLst/>
              </a:prstGeom>
              <a:noFill/>
              <a:ln w="28575">
                <a:solidFill>
                  <a:schemeClr val="tx1"/>
                </a:solidFill>
                <a:round/>
                <a:headEnd/>
                <a:tailEnd type="triangle" w="med" len="med"/>
              </a:ln>
              <a:effectLst/>
            </p:spPr>
            <p:txBody>
              <a:bodyPr/>
              <a:lstStyle/>
              <a:p>
                <a:endParaRPr lang="en-US"/>
              </a:p>
            </p:txBody>
          </p:sp>
        </p:grpSp>
        <p:sp>
          <p:nvSpPr>
            <p:cNvPr id="17421" name="Text Box 13"/>
            <p:cNvSpPr txBox="1">
              <a:spLocks noChangeArrowheads="1"/>
            </p:cNvSpPr>
            <p:nvPr/>
          </p:nvSpPr>
          <p:spPr bwMode="auto">
            <a:xfrm>
              <a:off x="4195" y="119"/>
              <a:ext cx="227" cy="388"/>
            </a:xfrm>
            <a:prstGeom prst="rect">
              <a:avLst/>
            </a:prstGeom>
            <a:noFill/>
            <a:ln w="9525">
              <a:noFill/>
              <a:miter lim="800000"/>
              <a:headEnd/>
              <a:tailEnd/>
            </a:ln>
            <a:effectLst/>
          </p:spPr>
          <p:txBody>
            <a:bodyPr>
              <a:spAutoFit/>
            </a:bodyPr>
            <a:lstStyle/>
            <a:p>
              <a:pPr>
                <a:spcBef>
                  <a:spcPct val="50000"/>
                </a:spcBef>
              </a:pPr>
              <a:r>
                <a:rPr lang="en-GB" sz="2400" b="1"/>
                <a:t>y</a:t>
              </a:r>
              <a:endParaRPr lang="en-US" sz="2400" b="1"/>
            </a:p>
          </p:txBody>
        </p:sp>
        <p:sp>
          <p:nvSpPr>
            <p:cNvPr id="17422" name="Text Box 14"/>
            <p:cNvSpPr txBox="1">
              <a:spLocks noChangeArrowheads="1"/>
            </p:cNvSpPr>
            <p:nvPr/>
          </p:nvSpPr>
          <p:spPr bwMode="auto">
            <a:xfrm>
              <a:off x="1156" y="2840"/>
              <a:ext cx="408" cy="388"/>
            </a:xfrm>
            <a:prstGeom prst="rect">
              <a:avLst/>
            </a:prstGeom>
            <a:noFill/>
            <a:ln w="9525">
              <a:noFill/>
              <a:miter lim="800000"/>
              <a:headEnd/>
              <a:tailEnd/>
            </a:ln>
            <a:effectLst/>
          </p:spPr>
          <p:txBody>
            <a:bodyPr>
              <a:spAutoFit/>
            </a:bodyPr>
            <a:lstStyle/>
            <a:p>
              <a:pPr algn="ctr">
                <a:spcBef>
                  <a:spcPct val="50000"/>
                </a:spcBef>
              </a:pPr>
              <a:r>
                <a:rPr lang="en-GB" sz="2400" b="1"/>
                <a:t>x</a:t>
              </a:r>
              <a:endParaRPr lang="en-US" sz="2400" b="1"/>
            </a:p>
          </p:txBody>
        </p:sp>
        <p:sp>
          <p:nvSpPr>
            <p:cNvPr id="17423" name="Text Box 15"/>
            <p:cNvSpPr txBox="1">
              <a:spLocks noChangeArrowheads="1"/>
            </p:cNvSpPr>
            <p:nvPr/>
          </p:nvSpPr>
          <p:spPr bwMode="auto">
            <a:xfrm>
              <a:off x="385" y="203"/>
              <a:ext cx="953" cy="259"/>
            </a:xfrm>
            <a:prstGeom prst="rect">
              <a:avLst/>
            </a:prstGeom>
            <a:noFill/>
            <a:ln w="9525">
              <a:noFill/>
              <a:miter lim="800000"/>
              <a:headEnd/>
              <a:tailEnd/>
            </a:ln>
            <a:effectLst/>
          </p:spPr>
          <p:txBody>
            <a:bodyPr>
              <a:spAutoFit/>
            </a:bodyPr>
            <a:lstStyle/>
            <a:p>
              <a:pPr algn="r">
                <a:spcBef>
                  <a:spcPct val="50000"/>
                </a:spcBef>
              </a:pPr>
              <a:r>
                <a:rPr lang="en-GB"/>
                <a:t>origin</a:t>
              </a:r>
              <a:endParaRPr lang="en-US"/>
            </a:p>
          </p:txBody>
        </p:sp>
        <p:sp>
          <p:nvSpPr>
            <p:cNvPr id="17424" name="Text Box 16"/>
            <p:cNvSpPr txBox="1">
              <a:spLocks noChangeArrowheads="1"/>
            </p:cNvSpPr>
            <p:nvPr/>
          </p:nvSpPr>
          <p:spPr bwMode="auto">
            <a:xfrm>
              <a:off x="2154" y="1253"/>
              <a:ext cx="816" cy="388"/>
            </a:xfrm>
            <a:prstGeom prst="rect">
              <a:avLst/>
            </a:prstGeom>
            <a:noFill/>
            <a:ln w="9525">
              <a:noFill/>
              <a:miter lim="800000"/>
              <a:headEnd/>
              <a:tailEnd/>
            </a:ln>
            <a:effectLst/>
          </p:spPr>
          <p:txBody>
            <a:bodyPr>
              <a:spAutoFit/>
            </a:bodyPr>
            <a:lstStyle/>
            <a:p>
              <a:pPr>
                <a:spcBef>
                  <a:spcPct val="50000"/>
                </a:spcBef>
              </a:pPr>
              <a:r>
                <a:rPr lang="en-GB" sz="2400" b="1"/>
                <a:t>f(x, y)</a:t>
              </a:r>
              <a:endParaRPr lang="en-US" sz="2400" b="1"/>
            </a:p>
          </p:txBody>
        </p:sp>
        <p:sp>
          <p:nvSpPr>
            <p:cNvPr id="17426" name="Oval 18"/>
            <p:cNvSpPr>
              <a:spLocks noChangeArrowheads="1"/>
            </p:cNvSpPr>
            <p:nvPr/>
          </p:nvSpPr>
          <p:spPr bwMode="auto">
            <a:xfrm>
              <a:off x="2154" y="1071"/>
              <a:ext cx="91" cy="91"/>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427" name="Line 19"/>
            <p:cNvSpPr>
              <a:spLocks noChangeShapeType="1"/>
            </p:cNvSpPr>
            <p:nvPr/>
          </p:nvSpPr>
          <p:spPr bwMode="auto">
            <a:xfrm flipH="1" flipV="1">
              <a:off x="2290" y="1162"/>
              <a:ext cx="182" cy="91"/>
            </a:xfrm>
            <a:prstGeom prst="line">
              <a:avLst/>
            </a:prstGeom>
            <a:noFill/>
            <a:ln w="9525">
              <a:solidFill>
                <a:schemeClr val="tx1"/>
              </a:solidFill>
              <a:round/>
              <a:headEnd/>
              <a:tailEnd type="triangle" w="med" len="med"/>
            </a:ln>
            <a:effectLst/>
          </p:spPr>
          <p:txBody>
            <a:bodyPr/>
            <a:lstStyle/>
            <a:p>
              <a:endParaRPr lang="en-US"/>
            </a:p>
          </p:txBody>
        </p:sp>
      </p:grpSp>
      <p:sp>
        <p:nvSpPr>
          <p:cNvPr id="17429" name="Text Box 21"/>
          <p:cNvSpPr txBox="1">
            <a:spLocks noChangeArrowheads="1"/>
          </p:cNvSpPr>
          <p:nvPr/>
        </p:nvSpPr>
        <p:spPr bwMode="auto">
          <a:xfrm>
            <a:off x="827584" y="3651870"/>
            <a:ext cx="7416800" cy="120032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ctr">
              <a:spcBef>
                <a:spcPct val="50000"/>
              </a:spcBef>
            </a:pPr>
            <a:r>
              <a:rPr lang="en-GB" sz="2400" dirty="0">
                <a:solidFill>
                  <a:schemeClr val="tx1"/>
                </a:solidFill>
              </a:rPr>
              <a:t>A digital image can be considered as a matrix, where the matrix element value identifies the </a:t>
            </a:r>
            <a:br>
              <a:rPr lang="en-GB" sz="2400" dirty="0">
                <a:solidFill>
                  <a:schemeClr val="tx1"/>
                </a:solidFill>
              </a:rPr>
            </a:br>
            <a:r>
              <a:rPr lang="en-GB" sz="2400" dirty="0">
                <a:solidFill>
                  <a:schemeClr val="tx1"/>
                </a:solidFill>
              </a:rPr>
              <a:t>gray level at that point.</a:t>
            </a:r>
            <a:endParaRPr lang="en-US" sz="2400" dirty="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5580112" y="1563638"/>
            <a:ext cx="3171825" cy="2381250"/>
          </a:xfrm>
          <a:prstGeom prst="rect">
            <a:avLst/>
          </a:prstGeom>
          <a:noFill/>
          <a:ln w="9525">
            <a:noFill/>
            <a:miter lim="800000"/>
            <a:headEnd/>
            <a:tailEnd/>
          </a:ln>
        </p:spPr>
      </p:pic>
      <p:sp>
        <p:nvSpPr>
          <p:cNvPr id="234" name="Google Shape;234;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41</a:t>
            </a:fld>
            <a:endParaRPr/>
          </a:p>
        </p:txBody>
      </p:sp>
      <p:sp>
        <p:nvSpPr>
          <p:cNvPr id="232" name="Google Shape;232;p18"/>
          <p:cNvSpPr txBox="1">
            <a:spLocks noGrp="1"/>
          </p:cNvSpPr>
          <p:nvPr>
            <p:ph type="title" idx="4294967295"/>
          </p:nvPr>
        </p:nvSpPr>
        <p:spPr>
          <a:xfrm>
            <a:off x="1187624" y="0"/>
            <a:ext cx="5275262" cy="6413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solidFill>
                  <a:schemeClr val="accent6">
                    <a:lumMod val="75000"/>
                  </a:schemeClr>
                </a:solidFill>
                <a:latin typeface="+mn-lt"/>
              </a:rPr>
              <a:t>Pixels</a:t>
            </a:r>
            <a:endParaRPr sz="3200" b="1" dirty="0">
              <a:solidFill>
                <a:schemeClr val="accent6">
                  <a:lumMod val="75000"/>
                </a:schemeClr>
              </a:solidFill>
              <a:latin typeface="+mn-lt"/>
            </a:endParaRPr>
          </a:p>
        </p:txBody>
      </p:sp>
      <p:sp>
        <p:nvSpPr>
          <p:cNvPr id="233" name="Google Shape;233;p18"/>
          <p:cNvSpPr txBox="1">
            <a:spLocks noGrp="1"/>
          </p:cNvSpPr>
          <p:nvPr>
            <p:ph type="body" idx="4294967295"/>
          </p:nvPr>
        </p:nvSpPr>
        <p:spPr>
          <a:xfrm>
            <a:off x="395536" y="699542"/>
            <a:ext cx="8388424" cy="2786063"/>
          </a:xfrm>
          <a:prstGeom prst="rect">
            <a:avLst/>
          </a:prstGeom>
        </p:spPr>
        <p:txBody>
          <a:bodyPr spcFirstLastPara="1" wrap="square" lIns="91425" tIns="91425" rIns="91425" bIns="91425" anchor="t" anchorCtr="0">
            <a:noAutofit/>
          </a:bodyPr>
          <a:lstStyle/>
          <a:p>
            <a:pPr lvl="0"/>
            <a:r>
              <a:rPr lang="en-US" dirty="0">
                <a:solidFill>
                  <a:srgbClr val="0070C0"/>
                </a:solidFill>
                <a:latin typeface="+mn-lt"/>
              </a:rPr>
              <a:t>An image contains discrete number of pixels</a:t>
            </a:r>
          </a:p>
          <a:p>
            <a:pPr lvl="0"/>
            <a:r>
              <a:rPr lang="en-US" dirty="0">
                <a:solidFill>
                  <a:srgbClr val="0070C0"/>
                </a:solidFill>
                <a:latin typeface="+mn-lt"/>
              </a:rPr>
              <a:t>Pixel value:</a:t>
            </a:r>
          </a:p>
          <a:p>
            <a:pPr lvl="1"/>
            <a:r>
              <a:rPr lang="en-US" dirty="0">
                <a:solidFill>
                  <a:srgbClr val="0070C0"/>
                </a:solidFill>
                <a:latin typeface="+mn-lt"/>
              </a:rPr>
              <a:t> “grayscale” (or “intensity”): [0,255]</a:t>
            </a:r>
          </a:p>
          <a:p>
            <a:pPr lvl="1"/>
            <a:endParaRPr lang="en-US" dirty="0">
              <a:solidFill>
                <a:srgbClr val="0070C0"/>
              </a:solidFill>
              <a:latin typeface="+mn-lt"/>
            </a:endParaRPr>
          </a:p>
          <a:p>
            <a:pPr lvl="1"/>
            <a:r>
              <a:rPr lang="pt-BR" dirty="0">
                <a:solidFill>
                  <a:srgbClr val="0070C0"/>
                </a:solidFill>
                <a:latin typeface="+mn-lt"/>
              </a:rPr>
              <a:t>“color”</a:t>
            </a:r>
          </a:p>
          <a:p>
            <a:pPr lvl="1"/>
            <a:r>
              <a:rPr lang="pt-BR" dirty="0">
                <a:solidFill>
                  <a:srgbClr val="0070C0"/>
                </a:solidFill>
                <a:latin typeface="+mn-lt"/>
              </a:rPr>
              <a:t>– RGB: [R, G, B]</a:t>
            </a:r>
          </a:p>
          <a:p>
            <a:pPr lvl="1"/>
            <a:r>
              <a:rPr lang="pt-BR" dirty="0">
                <a:solidFill>
                  <a:srgbClr val="0070C0"/>
                </a:solidFill>
                <a:latin typeface="+mn-lt"/>
              </a:rPr>
              <a:t>– Lab: [L, a, b]</a:t>
            </a:r>
          </a:p>
          <a:p>
            <a:pPr lvl="1"/>
            <a:r>
              <a:rPr lang="pt-BR" dirty="0">
                <a:solidFill>
                  <a:srgbClr val="0070C0"/>
                </a:solidFill>
                <a:latin typeface="+mn-lt"/>
              </a:rPr>
              <a:t>– HSV: [H, S, V]</a:t>
            </a:r>
            <a:endParaRPr dirty="0">
              <a:solidFill>
                <a:srgbClr val="0070C0"/>
              </a:solidFill>
              <a:latin typeface="+mn-lt"/>
            </a:endParaRPr>
          </a:p>
        </p:txBody>
      </p:sp>
      <p:pic>
        <p:nvPicPr>
          <p:cNvPr id="1027" name="Picture 3"/>
          <p:cNvPicPr>
            <a:picLocks noChangeAspect="1" noChangeArrowheads="1"/>
          </p:cNvPicPr>
          <p:nvPr/>
        </p:nvPicPr>
        <p:blipFill>
          <a:blip r:embed="rId4"/>
          <a:srcRect/>
          <a:stretch>
            <a:fillRect/>
          </a:stretch>
        </p:blipFill>
        <p:spPr bwMode="auto">
          <a:xfrm>
            <a:off x="4860032" y="2139702"/>
            <a:ext cx="4010025" cy="2505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3">
                                            <p:txEl>
                                              <p:pRg st="7" end="7"/>
                                            </p:txEl>
                                          </p:spTgt>
                                        </p:tgtEl>
                                        <p:attrNameLst>
                                          <p:attrName>style.visibility</p:attrName>
                                        </p:attrNameLst>
                                      </p:cBhvr>
                                      <p:to>
                                        <p:strVal val="visible"/>
                                      </p:to>
                                    </p:set>
                                  </p:childTnLst>
                                </p:cTn>
                              </p:par>
                              <p:par>
                                <p:cTn id="13" presetID="55" presetClass="exit" presetSubtype="0" fill="hold" nodeType="withEffect">
                                  <p:stCondLst>
                                    <p:cond delay="0"/>
                                  </p:stCondLst>
                                  <p:childTnLst>
                                    <p:anim calcmode="lin" valueType="num">
                                      <p:cBhvr>
                                        <p:cTn id="14" dur="1000"/>
                                        <p:tgtEl>
                                          <p:spTgt spid="1026"/>
                                        </p:tgtEl>
                                        <p:attrNameLst>
                                          <p:attrName>ppt_w</p:attrName>
                                        </p:attrNameLst>
                                      </p:cBhvr>
                                      <p:tavLst>
                                        <p:tav tm="0">
                                          <p:val>
                                            <p:strVal val="ppt_w"/>
                                          </p:val>
                                        </p:tav>
                                        <p:tav tm="100000">
                                          <p:val>
                                            <p:strVal val="ppt_w*0.70"/>
                                          </p:val>
                                        </p:tav>
                                      </p:tavLst>
                                    </p:anim>
                                    <p:anim calcmode="lin" valueType="num">
                                      <p:cBhvr>
                                        <p:cTn id="15" dur="1000"/>
                                        <p:tgtEl>
                                          <p:spTgt spid="1026"/>
                                        </p:tgtEl>
                                        <p:attrNameLst>
                                          <p:attrName>ppt_h</p:attrName>
                                        </p:attrNameLst>
                                      </p:cBhvr>
                                      <p:tavLst>
                                        <p:tav tm="0">
                                          <p:val>
                                            <p:strVal val="ppt_h"/>
                                          </p:val>
                                        </p:tav>
                                        <p:tav tm="100000">
                                          <p:val>
                                            <p:strVal val="ppt_h"/>
                                          </p:val>
                                        </p:tav>
                                      </p:tavLst>
                                    </p:anim>
                                    <p:animEffect transition="out" filter="fade">
                                      <p:cBhvr>
                                        <p:cTn id="16" dur="1000"/>
                                        <p:tgtEl>
                                          <p:spTgt spid="1026"/>
                                        </p:tgtEl>
                                      </p:cBhvr>
                                    </p:animEffect>
                                    <p:set>
                                      <p:cBhvr>
                                        <p:cTn id="17" dur="1" fill="hold">
                                          <p:stCondLst>
                                            <p:cond delay="999"/>
                                          </p:stCondLst>
                                        </p:cTn>
                                        <p:tgtEl>
                                          <p:spTgt spid="1026"/>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ctrTitle" idx="4294967295"/>
          </p:nvPr>
        </p:nvSpPr>
        <p:spPr>
          <a:xfrm>
            <a:off x="1259632" y="135550"/>
            <a:ext cx="7056784" cy="563992"/>
          </a:xfrm>
          <a:prstGeom prst="rect">
            <a:avLst/>
          </a:prstGeom>
        </p:spPr>
        <p:txBody>
          <a:bodyPr spcFirstLastPara="1" wrap="square" lIns="91425" tIns="91425" rIns="91425" bIns="91425" anchor="t" anchorCtr="0">
            <a:noAutofit/>
          </a:bodyPr>
          <a:lstStyle/>
          <a:p>
            <a:r>
              <a:rPr lang="en-IN" sz="2400" i="1" dirty="0">
                <a:latin typeface="+mn-lt"/>
              </a:rPr>
              <a:t>f( x, y ) gives </a:t>
            </a:r>
            <a:r>
              <a:rPr lang="en-IN" sz="2400" dirty="0">
                <a:latin typeface="+mn-lt"/>
              </a:rPr>
              <a:t>the </a:t>
            </a:r>
            <a:r>
              <a:rPr lang="en-IN" sz="2400" b="1" dirty="0">
                <a:latin typeface="+mn-lt"/>
              </a:rPr>
              <a:t>intensity</a:t>
            </a:r>
            <a:r>
              <a:rPr lang="en-IN" sz="2400" dirty="0">
                <a:latin typeface="+mn-lt"/>
              </a:rPr>
              <a:t> at position ( </a:t>
            </a:r>
            <a:r>
              <a:rPr lang="en-IN" sz="2400" i="1" dirty="0">
                <a:latin typeface="+mn-lt"/>
              </a:rPr>
              <a:t>x, y )</a:t>
            </a:r>
            <a:endParaRPr sz="2400" dirty="0">
              <a:latin typeface="+mn-lt"/>
            </a:endParaRPr>
          </a:p>
        </p:txBody>
      </p:sp>
      <p:sp>
        <p:nvSpPr>
          <p:cNvPr id="243" name="Google Shape;243;p19"/>
          <p:cNvSpPr/>
          <p:nvPr/>
        </p:nvSpPr>
        <p:spPr>
          <a:xfrm>
            <a:off x="0" y="1347614"/>
            <a:ext cx="704700" cy="7047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8172300" y="3075806"/>
            <a:ext cx="971700" cy="971700"/>
          </a:xfrm>
          <a:prstGeom prst="donut">
            <a:avLst>
              <a:gd name="adj" fmla="val 12811"/>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txBox="1">
            <a:spLocks noGrp="1"/>
          </p:cNvSpPr>
          <p:nvPr>
            <p:ph type="sldNum" idx="12"/>
          </p:nvPr>
        </p:nvSpPr>
        <p:spPr>
          <a:xfrm>
            <a:off x="8514135" y="4645466"/>
            <a:ext cx="594369"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42</a:t>
            </a:fld>
            <a:endParaRPr dirty="0"/>
          </a:p>
        </p:txBody>
      </p:sp>
      <p:graphicFrame>
        <p:nvGraphicFramePr>
          <p:cNvPr id="2050" name="Object 2"/>
          <p:cNvGraphicFramePr>
            <a:graphicFrameLocks noChangeAspect="1"/>
          </p:cNvGraphicFramePr>
          <p:nvPr/>
        </p:nvGraphicFramePr>
        <p:xfrm>
          <a:off x="1920875" y="771525"/>
          <a:ext cx="4941888" cy="1833563"/>
        </p:xfrm>
        <a:graphic>
          <a:graphicData uri="http://schemas.openxmlformats.org/presentationml/2006/ole">
            <mc:AlternateContent xmlns:mc="http://schemas.openxmlformats.org/markup-compatibility/2006">
              <mc:Choice xmlns:v="urn:schemas-microsoft-com:vml" Requires="v">
                <p:oleObj spid="_x0000_s2059" name="Equation" r:id="rId4" imgW="3288960" imgH="914400" progId="Equation.3">
                  <p:embed/>
                </p:oleObj>
              </mc:Choice>
              <mc:Fallback>
                <p:oleObj name="Equation" r:id="rId4" imgW="3288960" imgH="9144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5" y="771525"/>
                        <a:ext cx="4941888" cy="183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 Box 10"/>
          <p:cNvSpPr txBox="1">
            <a:spLocks noChangeArrowheads="1"/>
          </p:cNvSpPr>
          <p:nvPr/>
        </p:nvSpPr>
        <p:spPr bwMode="auto">
          <a:xfrm>
            <a:off x="611560" y="2643758"/>
            <a:ext cx="7902575" cy="1569660"/>
          </a:xfrm>
          <a:prstGeom prst="rect">
            <a:avLst/>
          </a:prstGeom>
          <a:noFill/>
          <a:ln w="9525">
            <a:noFill/>
            <a:miter lim="800000"/>
            <a:headEnd/>
            <a:tailEnd/>
          </a:ln>
          <a:effectLst/>
        </p:spPr>
        <p:txBody>
          <a:bodyPr wrap="square">
            <a:spAutoFit/>
          </a:bodyPr>
          <a:lstStyle/>
          <a:p>
            <a:r>
              <a:rPr lang="en-US" sz="2400" dirty="0">
                <a:latin typeface="+mn-lt"/>
              </a:rPr>
              <a:t>For digital images M, N and L (no. of gray levels) are mostly considered as powers of 2. Suppose</a:t>
            </a:r>
            <a:br>
              <a:rPr lang="en-US" sz="2400" dirty="0">
                <a:latin typeface="+mn-lt"/>
              </a:rPr>
            </a:br>
            <a:r>
              <a:rPr lang="en-US" sz="2400" i="1" dirty="0">
                <a:solidFill>
                  <a:srgbClr val="333399"/>
                </a:solidFill>
                <a:latin typeface="Georgia"/>
              </a:rPr>
              <a:t> M = 2</a:t>
            </a:r>
            <a:r>
              <a:rPr lang="en-US" sz="2400" i="1" baseline="30000" dirty="0">
                <a:solidFill>
                  <a:srgbClr val="333399"/>
                </a:solidFill>
                <a:latin typeface="Georgia"/>
              </a:rPr>
              <a:t>9</a:t>
            </a:r>
            <a:r>
              <a:rPr lang="en-US" sz="2400" i="1" dirty="0">
                <a:solidFill>
                  <a:srgbClr val="333399"/>
                </a:solidFill>
                <a:latin typeface="Georgia"/>
              </a:rPr>
              <a:t> , </a:t>
            </a:r>
            <a:r>
              <a:rPr lang="en-US" sz="2400" i="1" baseline="30000" dirty="0">
                <a:solidFill>
                  <a:srgbClr val="333399"/>
                </a:solidFill>
                <a:latin typeface="Georgia"/>
              </a:rPr>
              <a:t>     </a:t>
            </a:r>
            <a:r>
              <a:rPr lang="en-US" sz="2400" i="1" dirty="0">
                <a:solidFill>
                  <a:srgbClr val="333399"/>
                </a:solidFill>
                <a:latin typeface="+mn-lt"/>
              </a:rPr>
              <a:t>N = 2</a:t>
            </a:r>
            <a:r>
              <a:rPr lang="en-US" sz="2400" i="1" baseline="30000" dirty="0">
                <a:solidFill>
                  <a:srgbClr val="333399"/>
                </a:solidFill>
                <a:latin typeface="+mn-lt"/>
              </a:rPr>
              <a:t>10</a:t>
            </a:r>
            <a:r>
              <a:rPr lang="en-US" sz="2400" i="1" dirty="0">
                <a:solidFill>
                  <a:srgbClr val="333399"/>
                </a:solidFill>
                <a:latin typeface="+mn-lt"/>
              </a:rPr>
              <a:t>     &amp;          L = 2</a:t>
            </a:r>
            <a:r>
              <a:rPr lang="en-US" sz="2400" i="1" baseline="30000" dirty="0">
                <a:solidFill>
                  <a:srgbClr val="333399"/>
                </a:solidFill>
                <a:latin typeface="+mn-lt"/>
              </a:rPr>
              <a:t>k </a:t>
            </a:r>
            <a:r>
              <a:rPr lang="en-US" sz="2400" i="1" dirty="0">
                <a:solidFill>
                  <a:srgbClr val="333399"/>
                </a:solidFill>
                <a:latin typeface="+mn-lt"/>
              </a:rPr>
              <a:t> = 2</a:t>
            </a:r>
            <a:r>
              <a:rPr lang="en-US" sz="2400" i="1" baseline="30000" dirty="0">
                <a:solidFill>
                  <a:srgbClr val="333399"/>
                </a:solidFill>
                <a:latin typeface="+mn-lt"/>
              </a:rPr>
              <a:t>8</a:t>
            </a:r>
            <a:endParaRPr lang="en-US" sz="2400" dirty="0">
              <a:latin typeface="+mn-lt"/>
            </a:endParaRPr>
          </a:p>
          <a:p>
            <a:r>
              <a:rPr lang="en-US" sz="2400" dirty="0">
                <a:solidFill>
                  <a:schemeClr val="accent6">
                    <a:lumMod val="75000"/>
                  </a:schemeClr>
                </a:solidFill>
                <a:latin typeface="+mn-lt"/>
              </a:rPr>
              <a:t>Total number of bits b required to represent an image???</a:t>
            </a:r>
          </a:p>
        </p:txBody>
      </p:sp>
      <p:sp>
        <p:nvSpPr>
          <p:cNvPr id="26" name="Rectangle 25"/>
          <p:cNvSpPr/>
          <p:nvPr/>
        </p:nvSpPr>
        <p:spPr>
          <a:xfrm>
            <a:off x="1067976" y="4371950"/>
            <a:ext cx="6816392" cy="461665"/>
          </a:xfrm>
          <a:prstGeom prst="rect">
            <a:avLst/>
          </a:prstGeom>
        </p:spPr>
        <p:txBody>
          <a:bodyPr wrap="square">
            <a:spAutoFit/>
          </a:bodyPr>
          <a:lstStyle/>
          <a:p>
            <a:pPr algn="ctr"/>
            <a:r>
              <a:rPr lang="en-US" sz="2400" b="1" dirty="0">
                <a:latin typeface="+mn-lt"/>
              </a:rPr>
              <a:t>b = 512 x 1024 x 8 = 41,94,304 bits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43</a:t>
            </a:fld>
            <a:endParaRPr lang="en"/>
          </a:p>
        </p:txBody>
      </p:sp>
      <p:sp>
        <p:nvSpPr>
          <p:cNvPr id="3" name="TextBox 2"/>
          <p:cNvSpPr txBox="1"/>
          <p:nvPr/>
        </p:nvSpPr>
        <p:spPr>
          <a:xfrm>
            <a:off x="1475656" y="267494"/>
            <a:ext cx="6408712" cy="461665"/>
          </a:xfrm>
          <a:prstGeom prst="rect">
            <a:avLst/>
          </a:prstGeom>
          <a:noFill/>
        </p:spPr>
        <p:txBody>
          <a:bodyPr wrap="square" rtlCol="0">
            <a:spAutoFit/>
          </a:bodyPr>
          <a:lstStyle/>
          <a:p>
            <a:pPr algn="ctr"/>
            <a:r>
              <a:rPr lang="en-IN" sz="2400" b="1" dirty="0">
                <a:solidFill>
                  <a:srgbClr val="C00000"/>
                </a:solidFill>
                <a:latin typeface="+mn-lt"/>
              </a:rPr>
              <a:t>Coordinates of the Centre of the Image?</a:t>
            </a:r>
          </a:p>
        </p:txBody>
      </p:sp>
      <p:pic>
        <p:nvPicPr>
          <p:cNvPr id="59394" name="Picture 2"/>
          <p:cNvPicPr>
            <a:picLocks noChangeAspect="1" noChangeArrowheads="1"/>
          </p:cNvPicPr>
          <p:nvPr/>
        </p:nvPicPr>
        <p:blipFill>
          <a:blip r:embed="rId3"/>
          <a:srcRect/>
          <a:stretch>
            <a:fillRect/>
          </a:stretch>
        </p:blipFill>
        <p:spPr bwMode="auto">
          <a:xfrm>
            <a:off x="755576" y="987574"/>
            <a:ext cx="7587918" cy="337715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934E1C05-9FBD-4CB5-8CF2-FFEFF700AB32}" type="slidenum">
              <a:rPr lang="en-US" smtClean="0"/>
              <a:pPr>
                <a:defRPr/>
              </a:pPr>
              <a:t>44</a:t>
            </a:fld>
            <a:endParaRPr lang="en-US" dirty="0"/>
          </a:p>
        </p:txBody>
      </p:sp>
      <p:sp>
        <p:nvSpPr>
          <p:cNvPr id="4" name="Rounded Rectangle 3"/>
          <p:cNvSpPr/>
          <p:nvPr/>
        </p:nvSpPr>
        <p:spPr>
          <a:xfrm>
            <a:off x="1043608" y="0"/>
            <a:ext cx="6984776" cy="9715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C00000"/>
                </a:solidFill>
              </a:rPr>
              <a:t>k-bit image</a:t>
            </a:r>
            <a:br>
              <a:rPr lang="en-US" sz="2800" dirty="0">
                <a:solidFill>
                  <a:srgbClr val="C00000"/>
                </a:solidFill>
              </a:rPr>
            </a:br>
            <a:r>
              <a:rPr lang="en-US" sz="2800" dirty="0">
                <a:solidFill>
                  <a:srgbClr val="C00000"/>
                </a:solidFill>
              </a:rPr>
              <a:t>An image having 2</a:t>
            </a:r>
            <a:r>
              <a:rPr lang="en-US" sz="2800" baseline="30000" dirty="0">
                <a:solidFill>
                  <a:srgbClr val="C00000"/>
                </a:solidFill>
              </a:rPr>
              <a:t>k</a:t>
            </a:r>
            <a:r>
              <a:rPr lang="en-US" sz="2800" dirty="0">
                <a:solidFill>
                  <a:srgbClr val="C00000"/>
                </a:solidFill>
              </a:rPr>
              <a:t> gray levels </a:t>
            </a:r>
            <a:endParaRPr lang="en-GB" sz="2800" dirty="0">
              <a:solidFill>
                <a:srgbClr val="C00000"/>
              </a:solidFill>
            </a:endParaRPr>
          </a:p>
        </p:txBody>
      </p:sp>
      <p:sp>
        <p:nvSpPr>
          <p:cNvPr id="19461" name="TextBox 4"/>
          <p:cNvSpPr txBox="1">
            <a:spLocks noChangeArrowheads="1"/>
          </p:cNvSpPr>
          <p:nvPr/>
        </p:nvSpPr>
        <p:spPr bwMode="auto">
          <a:xfrm>
            <a:off x="228600" y="1029867"/>
            <a:ext cx="7696200" cy="461665"/>
          </a:xfrm>
          <a:prstGeom prst="rect">
            <a:avLst/>
          </a:prstGeom>
          <a:noFill/>
          <a:ln w="9525">
            <a:noFill/>
            <a:miter lim="800000"/>
            <a:headEnd/>
            <a:tailEnd/>
          </a:ln>
        </p:spPr>
        <p:txBody>
          <a:bodyPr>
            <a:spAutoFit/>
          </a:bodyPr>
          <a:lstStyle/>
          <a:p>
            <a:r>
              <a:rPr lang="en-US" sz="2400" dirty="0">
                <a:latin typeface="+mn-lt"/>
              </a:rPr>
              <a:t>An image having 256 gray levels is called a</a:t>
            </a:r>
            <a:endParaRPr lang="en-GB" sz="2400" dirty="0">
              <a:latin typeface="+mn-lt"/>
            </a:endParaRPr>
          </a:p>
        </p:txBody>
      </p:sp>
      <p:sp>
        <p:nvSpPr>
          <p:cNvPr id="6" name="Action Button: Help 5">
            <a:hlinkClick r:id="" action="ppaction://noaction" highlightClick="1"/>
          </p:cNvPr>
          <p:cNvSpPr/>
          <p:nvPr/>
        </p:nvSpPr>
        <p:spPr>
          <a:xfrm>
            <a:off x="6553200" y="915566"/>
            <a:ext cx="1066800" cy="80010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TextBox 7"/>
          <p:cNvSpPr txBox="1">
            <a:spLocks noChangeArrowheads="1"/>
          </p:cNvSpPr>
          <p:nvPr/>
        </p:nvSpPr>
        <p:spPr bwMode="auto">
          <a:xfrm>
            <a:off x="6300192" y="987574"/>
            <a:ext cx="2133600" cy="523220"/>
          </a:xfrm>
          <a:prstGeom prst="rect">
            <a:avLst/>
          </a:prstGeom>
          <a:noFill/>
          <a:ln w="9525">
            <a:noFill/>
            <a:miter lim="800000"/>
            <a:headEnd/>
            <a:tailEnd/>
          </a:ln>
        </p:spPr>
        <p:txBody>
          <a:bodyPr>
            <a:spAutoFit/>
          </a:bodyPr>
          <a:lstStyle/>
          <a:p>
            <a:r>
              <a:rPr lang="en-US" sz="2800" dirty="0">
                <a:latin typeface="+mn-lt"/>
              </a:rPr>
              <a:t>8-bit image</a:t>
            </a:r>
            <a:endParaRPr lang="en-GB" sz="2800" dirty="0">
              <a:latin typeface="+mn-lt"/>
            </a:endParaRPr>
          </a:p>
        </p:txBody>
      </p:sp>
      <p:sp>
        <p:nvSpPr>
          <p:cNvPr id="10" name="Cloud Callout 9"/>
          <p:cNvSpPr/>
          <p:nvPr/>
        </p:nvSpPr>
        <p:spPr>
          <a:xfrm rot="20258729">
            <a:off x="-10779" y="1765113"/>
            <a:ext cx="2667000" cy="470297"/>
          </a:xfrm>
          <a:prstGeom prst="cloudCallout">
            <a:avLst>
              <a:gd name="adj1" fmla="val -14399"/>
              <a:gd name="adj2" fmla="val 40479"/>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b = N</a:t>
            </a:r>
            <a:r>
              <a:rPr lang="en-US" sz="2800" baseline="30000" dirty="0"/>
              <a:t>2</a:t>
            </a:r>
            <a:r>
              <a:rPr lang="en-US" sz="2800" dirty="0"/>
              <a:t> k</a:t>
            </a:r>
            <a:endParaRPr lang="en-GB" sz="2800" dirty="0"/>
          </a:p>
        </p:txBody>
      </p:sp>
      <p:pic>
        <p:nvPicPr>
          <p:cNvPr id="9" name="Picture 3"/>
          <p:cNvPicPr>
            <a:picLocks noChangeAspect="1" noChangeArrowheads="1"/>
          </p:cNvPicPr>
          <p:nvPr/>
        </p:nvPicPr>
        <p:blipFill>
          <a:blip r:embed="rId2" cstate="print"/>
          <a:srcRect t="5602"/>
          <a:stretch>
            <a:fillRect/>
          </a:stretch>
        </p:blipFill>
        <p:spPr bwMode="auto">
          <a:xfrm>
            <a:off x="1619672" y="2067694"/>
            <a:ext cx="7021003" cy="2088232"/>
          </a:xfrm>
          <a:prstGeom prst="rect">
            <a:avLst/>
          </a:prstGeom>
          <a:noFill/>
          <a:ln w="9525">
            <a:noFill/>
            <a:miter lim="800000"/>
            <a:headEnd/>
            <a:tailEnd/>
          </a:ln>
        </p:spPr>
      </p:pic>
      <p:sp>
        <p:nvSpPr>
          <p:cNvPr id="11" name="Rounded Rectangle 10"/>
          <p:cNvSpPr/>
          <p:nvPr/>
        </p:nvSpPr>
        <p:spPr>
          <a:xfrm>
            <a:off x="611560" y="4319364"/>
            <a:ext cx="8077200" cy="628650"/>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000" dirty="0"/>
              <a:t>8-bit images of size 1024 x 1024 or higher</a:t>
            </a:r>
            <a:br>
              <a:rPr lang="en-US" sz="2000" dirty="0"/>
            </a:br>
            <a:r>
              <a:rPr lang="en-US" sz="2000" dirty="0"/>
              <a:t>Storage Requirement Not Insignificant !!!!</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C1FBACDA-ABAC-4B40-9A5D-88EFD54CDF30}" type="slidenum">
              <a:rPr lang="en-US" smtClean="0"/>
              <a:pPr>
                <a:defRPr/>
              </a:pPr>
              <a:t>45</a:t>
            </a:fld>
            <a:endParaRPr lang="en-US" dirty="0"/>
          </a:p>
        </p:txBody>
      </p:sp>
      <p:sp>
        <p:nvSpPr>
          <p:cNvPr id="4" name="Rounded Rectangle 3"/>
          <p:cNvSpPr/>
          <p:nvPr/>
        </p:nvSpPr>
        <p:spPr>
          <a:xfrm>
            <a:off x="228600" y="0"/>
            <a:ext cx="8686800" cy="1851670"/>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400" dirty="0">
                <a:solidFill>
                  <a:schemeClr val="tx1"/>
                </a:solidFill>
              </a:rPr>
              <a:t>The intensity of a monochrome image at any coordinate (x, y) is called the </a:t>
            </a:r>
            <a:r>
              <a:rPr lang="en-US" sz="2400" dirty="0">
                <a:solidFill>
                  <a:srgbClr val="0070C0"/>
                </a:solidFill>
              </a:rPr>
              <a:t>gray level (</a:t>
            </a:r>
            <a:r>
              <a:rPr lang="en-US" sz="2400" b="1" dirty="0">
                <a:solidFill>
                  <a:srgbClr val="0070C0"/>
                </a:solidFill>
                <a:latin typeface="Gigi" pitchFamily="82" charset="0"/>
              </a:rPr>
              <a:t>l</a:t>
            </a:r>
            <a:r>
              <a:rPr lang="en-US" sz="2400" b="1" dirty="0">
                <a:solidFill>
                  <a:srgbClr val="0070C0"/>
                </a:solidFill>
              </a:rPr>
              <a:t> </a:t>
            </a:r>
            <a:r>
              <a:rPr lang="en-US" sz="2400" dirty="0">
                <a:solidFill>
                  <a:srgbClr val="0070C0"/>
                </a:solidFill>
              </a:rPr>
              <a:t>) </a:t>
            </a:r>
            <a:r>
              <a:rPr lang="en-US" sz="2400" dirty="0">
                <a:solidFill>
                  <a:schemeClr val="tx1"/>
                </a:solidFill>
              </a:rPr>
              <a:t>of the image at that point</a:t>
            </a:r>
          </a:p>
          <a:p>
            <a:pPr algn="ctr">
              <a:defRPr/>
            </a:pPr>
            <a:endParaRPr lang="en-US" sz="700" dirty="0">
              <a:solidFill>
                <a:schemeClr val="tx1"/>
              </a:solidFill>
            </a:endParaRPr>
          </a:p>
          <a:p>
            <a:pPr algn="ctr">
              <a:defRPr/>
            </a:pPr>
            <a:r>
              <a:rPr lang="en-US" sz="2000" b="1" dirty="0">
                <a:latin typeface="Gigi" pitchFamily="82" charset="0"/>
              </a:rPr>
              <a:t>l</a:t>
            </a:r>
            <a:r>
              <a:rPr lang="en-US" sz="2800" dirty="0">
                <a:solidFill>
                  <a:schemeClr val="tx1"/>
                </a:solidFill>
              </a:rPr>
              <a:t>  = f(x, y)</a:t>
            </a:r>
            <a:endParaRPr lang="en-GB" sz="2800" dirty="0">
              <a:solidFill>
                <a:schemeClr val="tx1"/>
              </a:solidFill>
            </a:endParaRPr>
          </a:p>
        </p:txBody>
      </p:sp>
      <p:sp>
        <p:nvSpPr>
          <p:cNvPr id="14341" name="TextBox 4"/>
          <p:cNvSpPr txBox="1">
            <a:spLocks noChangeArrowheads="1"/>
          </p:cNvSpPr>
          <p:nvPr/>
        </p:nvSpPr>
        <p:spPr bwMode="auto">
          <a:xfrm>
            <a:off x="4067944" y="1635646"/>
            <a:ext cx="4572000" cy="584775"/>
          </a:xfrm>
          <a:prstGeom prst="rect">
            <a:avLst/>
          </a:prstGeom>
          <a:noFill/>
          <a:ln w="9525">
            <a:noFill/>
            <a:miter lim="800000"/>
            <a:headEnd/>
            <a:tailEnd/>
          </a:ln>
        </p:spPr>
        <p:txBody>
          <a:bodyPr wrap="square">
            <a:spAutoFit/>
          </a:bodyPr>
          <a:lstStyle/>
          <a:p>
            <a:pPr algn="ctr"/>
            <a:r>
              <a:rPr lang="en-US" sz="3200" dirty="0" err="1"/>
              <a:t>L</a:t>
            </a:r>
            <a:r>
              <a:rPr lang="en-US" sz="3200" baseline="-25000" dirty="0" err="1"/>
              <a:t>min</a:t>
            </a:r>
            <a:r>
              <a:rPr lang="en-US" sz="3200" dirty="0"/>
              <a:t> ≤ </a:t>
            </a:r>
            <a:r>
              <a:rPr lang="en-US" sz="2400" b="1" dirty="0">
                <a:latin typeface="Gigi" pitchFamily="82" charset="0"/>
              </a:rPr>
              <a:t>l </a:t>
            </a:r>
            <a:r>
              <a:rPr lang="en-US" sz="3200" b="1" dirty="0"/>
              <a:t> </a:t>
            </a:r>
            <a:r>
              <a:rPr lang="en-US" sz="3200" dirty="0"/>
              <a:t>≤ </a:t>
            </a:r>
            <a:r>
              <a:rPr lang="en-US" sz="3200" dirty="0" err="1"/>
              <a:t>L</a:t>
            </a:r>
            <a:r>
              <a:rPr lang="en-US" sz="3200" baseline="-25000" dirty="0" err="1"/>
              <a:t>max</a:t>
            </a:r>
            <a:r>
              <a:rPr lang="en-US" sz="3200" dirty="0"/>
              <a:t> </a:t>
            </a:r>
            <a:endParaRPr lang="en-GB" sz="3200" dirty="0"/>
          </a:p>
        </p:txBody>
      </p:sp>
      <p:sp>
        <p:nvSpPr>
          <p:cNvPr id="6" name="Oval 5"/>
          <p:cNvSpPr/>
          <p:nvPr/>
        </p:nvSpPr>
        <p:spPr>
          <a:xfrm rot="20403543">
            <a:off x="793219" y="1287694"/>
            <a:ext cx="2994561" cy="1599302"/>
          </a:xfrm>
          <a:prstGeom prst="ellipse">
            <a:avLst/>
          </a:prstGeom>
          <a:no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a:lstStyle/>
          <a:p>
            <a:pPr algn="ctr">
              <a:defRPr/>
            </a:pP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Gray Scale</a:t>
            </a:r>
          </a:p>
          <a:p>
            <a:pPr algn="ctr">
              <a:defRPr/>
            </a:pP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t>
            </a:r>
            <a:r>
              <a:rPr lang="en-US" sz="2400" b="1" baseline="-2500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min</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 </a:t>
            </a:r>
            <a:r>
              <a:rPr lang="en-US" sz="24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t>
            </a:r>
            <a:r>
              <a:rPr lang="en-US" sz="2400" b="1" baseline="-2500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max</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endPar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lgn="ctr">
              <a:defRPr/>
            </a:pPr>
            <a:endPar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TextBox 6"/>
          <p:cNvSpPr txBox="1"/>
          <p:nvPr/>
        </p:nvSpPr>
        <p:spPr>
          <a:xfrm>
            <a:off x="611560" y="2571750"/>
            <a:ext cx="8280920" cy="2698175"/>
          </a:xfrm>
          <a:prstGeom prst="rect">
            <a:avLst/>
          </a:prstGeom>
          <a:noFill/>
        </p:spPr>
        <p:txBody>
          <a:bodyPr wrap="square">
            <a:spAutoFit/>
          </a:bodyPr>
          <a:lstStyle/>
          <a:p>
            <a:pPr algn="ctr">
              <a:defRPr/>
            </a:pPr>
            <a:r>
              <a:rPr lang="en-US" sz="3600" b="1" baseline="-25000" dirty="0">
                <a:latin typeface="+mn-lt"/>
              </a:rPr>
              <a:t>Common Practice</a:t>
            </a:r>
          </a:p>
          <a:p>
            <a:pPr>
              <a:defRPr/>
            </a:pPr>
            <a:r>
              <a:rPr lang="en-US" sz="3600" baseline="-25000" dirty="0">
                <a:latin typeface="+mn-lt"/>
              </a:rPr>
              <a:t>Shift the interval numerically to the interval [0, L-1].</a:t>
            </a:r>
          </a:p>
          <a:p>
            <a:pPr>
              <a:defRPr/>
            </a:pPr>
            <a:r>
              <a:rPr lang="en-US" sz="3600" b="1" baseline="-25000" dirty="0">
                <a:latin typeface="Gigi" pitchFamily="82" charset="0"/>
              </a:rPr>
              <a:t>l </a:t>
            </a:r>
            <a:r>
              <a:rPr lang="en-US" sz="3600" baseline="-25000" dirty="0">
                <a:latin typeface="+mn-lt"/>
              </a:rPr>
              <a:t> = 0 is considered black &amp;</a:t>
            </a:r>
          </a:p>
          <a:p>
            <a:pPr>
              <a:defRPr/>
            </a:pPr>
            <a:r>
              <a:rPr lang="en-US" sz="3600" b="1" baseline="-25000" dirty="0">
                <a:latin typeface="Gigi" pitchFamily="82" charset="0"/>
              </a:rPr>
              <a:t>l </a:t>
            </a:r>
            <a:r>
              <a:rPr lang="en-US" sz="3600" baseline="-25000" dirty="0">
                <a:latin typeface="+mn-lt"/>
              </a:rPr>
              <a:t> = L-1 is considered white on the gray scale.</a:t>
            </a:r>
          </a:p>
          <a:p>
            <a:pPr>
              <a:defRPr/>
            </a:pPr>
            <a:r>
              <a:rPr lang="en-US" sz="3600" baseline="-25000" dirty="0">
                <a:latin typeface="+mn-lt"/>
              </a:rPr>
              <a:t>All intermediate values are shades of gray varying from black to white.</a:t>
            </a:r>
          </a:p>
          <a:p>
            <a:pPr>
              <a:defRPr/>
            </a:pPr>
            <a:endParaRPr lang="en-GB"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411F6F32-71A3-4F8E-9D67-721BF76EEDC6}" type="slidenum">
              <a:rPr lang="en-US" smtClean="0"/>
              <a:pPr>
                <a:defRPr/>
              </a:pPr>
              <a:t>46</a:t>
            </a:fld>
            <a:endParaRPr lang="en-US" dirty="0"/>
          </a:p>
        </p:txBody>
      </p:sp>
      <p:sp>
        <p:nvSpPr>
          <p:cNvPr id="4" name="Rectangle 3"/>
          <p:cNvSpPr/>
          <p:nvPr/>
        </p:nvSpPr>
        <p:spPr>
          <a:xfrm>
            <a:off x="1600740" y="0"/>
            <a:ext cx="5679760" cy="646331"/>
          </a:xfrm>
          <a:prstGeom prst="rect">
            <a:avLst/>
          </a:prstGeom>
          <a:noFill/>
        </p:spPr>
        <p:txBody>
          <a:bodyPr wrap="none">
            <a:spAutoFit/>
          </a:bodyPr>
          <a:lstStyle/>
          <a:p>
            <a:pPr algn="ctr">
              <a:defRPr/>
            </a:pPr>
            <a:r>
              <a:rPr lang="en-US" sz="3600" b="1" dirty="0">
                <a:ln w="18000">
                  <a:solidFill>
                    <a:srgbClr val="FF0000"/>
                  </a:solidFill>
                  <a:prstDash val="solid"/>
                  <a:miter lim="800000"/>
                </a:ln>
                <a:solidFill>
                  <a:srgbClr val="C00000"/>
                </a:solidFill>
                <a:effectLst>
                  <a:outerShdw blurRad="25500" dist="23000" dir="7020000" algn="tl">
                    <a:srgbClr val="000000">
                      <a:alpha val="50000"/>
                    </a:srgbClr>
                  </a:outerShdw>
                </a:effectLst>
                <a:latin typeface="+mn-lt"/>
              </a:rPr>
              <a:t>Resolution of an Image</a:t>
            </a:r>
          </a:p>
        </p:txBody>
      </p:sp>
      <p:sp>
        <p:nvSpPr>
          <p:cNvPr id="6" name="Rounded Rectangle 5"/>
          <p:cNvSpPr/>
          <p:nvPr/>
        </p:nvSpPr>
        <p:spPr>
          <a:xfrm>
            <a:off x="539552" y="627534"/>
            <a:ext cx="8064896" cy="108585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1" dirty="0">
                <a:solidFill>
                  <a:schemeClr val="tx1"/>
                </a:solidFill>
                <a:effectLst>
                  <a:outerShdw blurRad="38100" dist="38100" dir="2700000" algn="tl">
                    <a:srgbClr val="000000">
                      <a:alpha val="43137"/>
                    </a:srgbClr>
                  </a:outerShdw>
                </a:effectLst>
              </a:rPr>
              <a:t>Spatial Resolution</a:t>
            </a:r>
          </a:p>
          <a:p>
            <a:pPr algn="just">
              <a:defRPr/>
            </a:pPr>
            <a:r>
              <a:rPr lang="en-US" sz="2400" dirty="0">
                <a:solidFill>
                  <a:schemeClr val="tx1"/>
                </a:solidFill>
              </a:rPr>
              <a:t>It is the smallest discernible detail in an image</a:t>
            </a:r>
            <a:endParaRPr lang="en-GB" sz="2400" dirty="0">
              <a:solidFill>
                <a:schemeClr val="tx1"/>
              </a:solidFill>
            </a:endParaRPr>
          </a:p>
        </p:txBody>
      </p:sp>
      <p:sp>
        <p:nvSpPr>
          <p:cNvPr id="7" name="Rounded Rectangle 6"/>
          <p:cNvSpPr/>
          <p:nvPr/>
        </p:nvSpPr>
        <p:spPr>
          <a:xfrm>
            <a:off x="539552" y="1851670"/>
            <a:ext cx="8136904" cy="108585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1" dirty="0">
                <a:solidFill>
                  <a:schemeClr val="tx1"/>
                </a:solidFill>
                <a:effectLst>
                  <a:outerShdw blurRad="38100" dist="38100" dir="2700000" algn="tl">
                    <a:srgbClr val="000000">
                      <a:alpha val="43137"/>
                    </a:srgbClr>
                  </a:outerShdw>
                </a:effectLst>
              </a:rPr>
              <a:t>Gray-level Resolution</a:t>
            </a:r>
          </a:p>
          <a:p>
            <a:pPr algn="just">
              <a:defRPr/>
            </a:pPr>
            <a:r>
              <a:rPr lang="en-US" sz="2400" dirty="0">
                <a:solidFill>
                  <a:schemeClr val="tx1"/>
                </a:solidFill>
              </a:rPr>
              <a:t>It is the smallest discernible change in the gray level of an image.</a:t>
            </a:r>
            <a:endParaRPr lang="en-GB" sz="2400" dirty="0">
              <a:solidFill>
                <a:schemeClr val="tx1"/>
              </a:solidFill>
            </a:endParaRPr>
          </a:p>
        </p:txBody>
      </p:sp>
      <p:sp>
        <p:nvSpPr>
          <p:cNvPr id="8" name="Round Same Side Corner Rectangle 7"/>
          <p:cNvSpPr/>
          <p:nvPr/>
        </p:nvSpPr>
        <p:spPr>
          <a:xfrm>
            <a:off x="539552" y="3147814"/>
            <a:ext cx="8280920" cy="1800200"/>
          </a:xfrm>
          <a:prstGeom prst="round2SameRect">
            <a:avLst/>
          </a:prstGeom>
        </p:spPr>
        <p:style>
          <a:lnRef idx="2">
            <a:schemeClr val="accent2"/>
          </a:lnRef>
          <a:fillRef idx="1">
            <a:schemeClr val="lt1"/>
          </a:fillRef>
          <a:effectRef idx="0">
            <a:schemeClr val="accent2"/>
          </a:effectRef>
          <a:fontRef idx="minor">
            <a:schemeClr val="dk1"/>
          </a:fontRef>
        </p:style>
        <p:txBody>
          <a:bodyPr anchor="ctr"/>
          <a:lstStyle/>
          <a:p>
            <a:pPr algn="ctr">
              <a:spcAft>
                <a:spcPts val="1200"/>
              </a:spcAft>
              <a:defRPr/>
            </a:pPr>
            <a:r>
              <a:rPr lang="en-US" sz="3100" dirty="0">
                <a:solidFill>
                  <a:schemeClr val="accent1">
                    <a:lumMod val="50000"/>
                  </a:schemeClr>
                </a:solidFill>
              </a:rPr>
              <a:t>L-level digital image of size M x N</a:t>
            </a:r>
            <a:br>
              <a:rPr lang="en-US" sz="3100" dirty="0">
                <a:solidFill>
                  <a:schemeClr val="accent1">
                    <a:lumMod val="50000"/>
                  </a:schemeClr>
                </a:solidFill>
              </a:rPr>
            </a:br>
            <a:endParaRPr lang="en-US" sz="1050" dirty="0">
              <a:solidFill>
                <a:schemeClr val="accent1">
                  <a:lumMod val="50000"/>
                </a:schemeClr>
              </a:solidFill>
            </a:endParaRPr>
          </a:p>
          <a:p>
            <a:pPr algn="ctr">
              <a:spcAft>
                <a:spcPts val="1200"/>
              </a:spcAft>
              <a:defRPr/>
            </a:pPr>
            <a:r>
              <a:rPr lang="en-US" sz="2400" i="1" dirty="0">
                <a:solidFill>
                  <a:schemeClr val="accent1">
                    <a:lumMod val="50000"/>
                  </a:schemeClr>
                </a:solidFill>
              </a:rPr>
              <a:t>Spatial resolution – M x N pixels</a:t>
            </a:r>
          </a:p>
          <a:p>
            <a:pPr algn="ctr">
              <a:spcAft>
                <a:spcPts val="1200"/>
              </a:spcAft>
              <a:defRPr/>
            </a:pPr>
            <a:r>
              <a:rPr lang="en-US" sz="2400" i="1" dirty="0">
                <a:solidFill>
                  <a:schemeClr val="accent1">
                    <a:lumMod val="50000"/>
                  </a:schemeClr>
                </a:solidFill>
              </a:rPr>
              <a:t>Gray-level resolution – L levels</a:t>
            </a:r>
            <a:endParaRPr lang="en-GB" sz="2400" i="1" dirty="0">
              <a:solidFill>
                <a:schemeClr val="accent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1246225" y="4177700"/>
            <a:ext cx="6651600" cy="519600"/>
          </a:xfrm>
        </p:spPr>
        <p:txBody>
          <a:bodyPr/>
          <a:lstStyle/>
          <a:p>
            <a:r>
              <a:rPr lang="en-IN" sz="3200" dirty="0">
                <a:ln w="18415" cmpd="sng">
                  <a:solidFill>
                    <a:srgbClr val="FF0000"/>
                  </a:solidFill>
                  <a:prstDash val="solid"/>
                </a:ln>
                <a:solidFill>
                  <a:srgbClr val="C00000"/>
                </a:solidFill>
                <a:effectLst>
                  <a:outerShdw blurRad="63500" dir="3600000" algn="tl" rotWithShape="0">
                    <a:srgbClr val="000000">
                      <a:alpha val="70000"/>
                    </a:srgbClr>
                  </a:outerShdw>
                </a:effectLst>
                <a:latin typeface="+mn-lt"/>
              </a:rPr>
              <a:t>Measuring Spatial Resolution</a:t>
            </a:r>
          </a:p>
        </p:txBody>
      </p:sp>
      <p:sp>
        <p:nvSpPr>
          <p:cNvPr id="3" name="Slide Number Placeholder 2"/>
          <p:cNvSpPr>
            <a:spLocks noGrp="1"/>
          </p:cNvSpPr>
          <p:nvPr>
            <p:ph type="sldNum" idx="12"/>
          </p:nvPr>
        </p:nvSpPr>
        <p:spPr/>
        <p:txBody>
          <a:bodyPr/>
          <a:lstStyle/>
          <a:p>
            <a:fld id="{00000000-1234-1234-1234-123412341234}" type="slidenum">
              <a:rPr lang="en" smtClean="0"/>
              <a:pPr/>
              <a:t>47</a:t>
            </a:fld>
            <a:endParaRPr lang="en"/>
          </a:p>
        </p:txBody>
      </p:sp>
      <p:sp>
        <p:nvSpPr>
          <p:cNvPr id="4" name="TextBox 3"/>
          <p:cNvSpPr txBox="1"/>
          <p:nvPr/>
        </p:nvSpPr>
        <p:spPr>
          <a:xfrm>
            <a:off x="1187624" y="339502"/>
            <a:ext cx="6840760" cy="1631216"/>
          </a:xfrm>
          <a:prstGeom prst="rect">
            <a:avLst/>
          </a:prstGeom>
          <a:noFill/>
        </p:spPr>
        <p:txBody>
          <a:bodyPr wrap="square" rtlCol="0">
            <a:spAutoFit/>
          </a:bodyPr>
          <a:lstStyle/>
          <a:p>
            <a:pPr marL="361950" indent="-361950">
              <a:buClr>
                <a:srgbClr val="0070C0"/>
              </a:buClr>
              <a:buFont typeface="Wingdings 2" pitchFamily="18" charset="2"/>
              <a:buChar char="¿"/>
            </a:pPr>
            <a:r>
              <a:rPr lang="en-IN" sz="2000" b="1" dirty="0">
                <a:solidFill>
                  <a:srgbClr val="0070C0"/>
                </a:solidFill>
                <a:latin typeface="+mn-lt"/>
              </a:rPr>
              <a:t>Dots per inch (dpi)</a:t>
            </a:r>
          </a:p>
          <a:p>
            <a:pPr marL="536575" lvl="2" indent="-174625">
              <a:buClr>
                <a:srgbClr val="0070C0"/>
              </a:buClr>
              <a:buFont typeface="Arial" pitchFamily="34" charset="0"/>
              <a:buChar char="•"/>
            </a:pPr>
            <a:r>
              <a:rPr lang="en-US" sz="2000" dirty="0">
                <a:latin typeface="+mn-lt"/>
              </a:rPr>
              <a:t>E.g. newspapers are printed with a resolution of 75 dpi, magazines at 133 dpi, glossy brochures at 175 dpi</a:t>
            </a:r>
          </a:p>
          <a:p>
            <a:pPr marL="361950" lvl="2" indent="-361950">
              <a:buClr>
                <a:srgbClr val="0070C0"/>
              </a:buClr>
              <a:buFont typeface="Wingdings 2" pitchFamily="18" charset="2"/>
              <a:buChar char="¿"/>
            </a:pPr>
            <a:r>
              <a:rPr lang="en-IN" sz="2000" b="1" dirty="0">
                <a:solidFill>
                  <a:srgbClr val="0070C0"/>
                </a:solidFill>
                <a:latin typeface="+mn-lt"/>
              </a:rPr>
              <a:t>Pixels per inch (PPI)</a:t>
            </a:r>
          </a:p>
          <a:p>
            <a:pPr marL="361950" lvl="2" indent="-361950">
              <a:buClr>
                <a:srgbClr val="0070C0"/>
              </a:buClr>
              <a:buFont typeface="Wingdings 2" pitchFamily="18" charset="2"/>
              <a:buChar char="¿"/>
            </a:pPr>
            <a:endParaRPr lang="en-IN" sz="2000" dirty="0">
              <a:latin typeface="+mn-lt"/>
            </a:endParaRPr>
          </a:p>
        </p:txBody>
      </p:sp>
      <p:sp>
        <p:nvSpPr>
          <p:cNvPr id="5" name="TextBox 4"/>
          <p:cNvSpPr txBox="1"/>
          <p:nvPr/>
        </p:nvSpPr>
        <p:spPr>
          <a:xfrm>
            <a:off x="827584" y="3867894"/>
            <a:ext cx="1368152" cy="369332"/>
          </a:xfrm>
          <a:prstGeom prst="rect">
            <a:avLst/>
          </a:prstGeom>
          <a:noFill/>
        </p:spPr>
        <p:txBody>
          <a:bodyPr wrap="square" rtlCol="0">
            <a:spAutoFit/>
          </a:bodyPr>
          <a:lstStyle/>
          <a:p>
            <a:pPr algn="ctr"/>
            <a:r>
              <a:rPr lang="en-IN" sz="1800" dirty="0">
                <a:latin typeface="+mn-lt"/>
              </a:rPr>
              <a:t>200 x 200</a:t>
            </a:r>
          </a:p>
        </p:txBody>
      </p:sp>
      <p:pic>
        <p:nvPicPr>
          <p:cNvPr id="6" name="Picture 4"/>
          <p:cNvPicPr>
            <a:picLocks noChangeAspect="1" noChangeArrowheads="1"/>
          </p:cNvPicPr>
          <p:nvPr/>
        </p:nvPicPr>
        <p:blipFill>
          <a:blip r:embed="rId3"/>
          <a:srcRect/>
          <a:stretch>
            <a:fillRect/>
          </a:stretch>
        </p:blipFill>
        <p:spPr bwMode="auto">
          <a:xfrm>
            <a:off x="828702" y="1925168"/>
            <a:ext cx="1379984" cy="1839979"/>
          </a:xfrm>
          <a:prstGeom prst="rect">
            <a:avLst/>
          </a:prstGeom>
          <a:noFill/>
          <a:ln w="9525">
            <a:noFill/>
            <a:miter lim="800000"/>
            <a:headEnd/>
            <a:tailEnd/>
          </a:ln>
          <a:effectLst/>
        </p:spPr>
      </p:pic>
      <p:pic>
        <p:nvPicPr>
          <p:cNvPr id="7" name="Picture 5"/>
          <p:cNvPicPr>
            <a:picLocks noChangeAspect="1" noChangeArrowheads="1"/>
          </p:cNvPicPr>
          <p:nvPr/>
        </p:nvPicPr>
        <p:blipFill>
          <a:blip r:embed="rId4"/>
          <a:srcRect/>
          <a:stretch>
            <a:fillRect/>
          </a:stretch>
        </p:blipFill>
        <p:spPr bwMode="auto">
          <a:xfrm>
            <a:off x="2771800" y="1923678"/>
            <a:ext cx="1369270" cy="1825693"/>
          </a:xfrm>
          <a:prstGeom prst="rect">
            <a:avLst/>
          </a:prstGeom>
          <a:noFill/>
          <a:ln w="9525">
            <a:noFill/>
            <a:miter lim="800000"/>
            <a:headEnd/>
            <a:tailEnd/>
          </a:ln>
          <a:effectLst/>
        </p:spPr>
      </p:pic>
      <p:pic>
        <p:nvPicPr>
          <p:cNvPr id="8" name="Picture 6"/>
          <p:cNvPicPr>
            <a:picLocks noChangeAspect="1" noChangeArrowheads="1"/>
          </p:cNvPicPr>
          <p:nvPr/>
        </p:nvPicPr>
        <p:blipFill>
          <a:blip r:embed="rId5"/>
          <a:srcRect/>
          <a:stretch>
            <a:fillRect/>
          </a:stretch>
        </p:blipFill>
        <p:spPr bwMode="auto">
          <a:xfrm>
            <a:off x="4714655" y="1924413"/>
            <a:ext cx="1356230" cy="1832743"/>
          </a:xfrm>
          <a:prstGeom prst="rect">
            <a:avLst/>
          </a:prstGeom>
          <a:noFill/>
          <a:ln w="9525">
            <a:noFill/>
            <a:miter lim="800000"/>
            <a:headEnd/>
            <a:tailEnd/>
          </a:ln>
          <a:effectLst/>
        </p:spPr>
      </p:pic>
      <p:pic>
        <p:nvPicPr>
          <p:cNvPr id="9" name="Picture 7"/>
          <p:cNvPicPr>
            <a:picLocks noChangeAspect="1" noChangeArrowheads="1"/>
          </p:cNvPicPr>
          <p:nvPr/>
        </p:nvPicPr>
        <p:blipFill>
          <a:blip r:embed="rId6"/>
          <a:srcRect/>
          <a:stretch>
            <a:fillRect/>
          </a:stretch>
        </p:blipFill>
        <p:spPr bwMode="auto">
          <a:xfrm>
            <a:off x="6662136" y="1923678"/>
            <a:ext cx="1387527" cy="1825694"/>
          </a:xfrm>
          <a:prstGeom prst="rect">
            <a:avLst/>
          </a:prstGeom>
          <a:noFill/>
          <a:ln w="9525">
            <a:noFill/>
            <a:miter lim="800000"/>
            <a:headEnd/>
            <a:tailEnd/>
          </a:ln>
          <a:effectLst/>
        </p:spPr>
      </p:pic>
      <p:sp>
        <p:nvSpPr>
          <p:cNvPr id="10" name="TextBox 9"/>
          <p:cNvSpPr txBox="1"/>
          <p:nvPr/>
        </p:nvSpPr>
        <p:spPr>
          <a:xfrm>
            <a:off x="2699792" y="3867894"/>
            <a:ext cx="1368152" cy="369332"/>
          </a:xfrm>
          <a:prstGeom prst="rect">
            <a:avLst/>
          </a:prstGeom>
          <a:noFill/>
        </p:spPr>
        <p:txBody>
          <a:bodyPr wrap="square" rtlCol="0">
            <a:spAutoFit/>
          </a:bodyPr>
          <a:lstStyle/>
          <a:p>
            <a:pPr algn="ctr"/>
            <a:r>
              <a:rPr lang="en-IN" sz="1800" dirty="0">
                <a:latin typeface="+mn-lt"/>
              </a:rPr>
              <a:t>100 x 100</a:t>
            </a:r>
          </a:p>
        </p:txBody>
      </p:sp>
      <p:sp>
        <p:nvSpPr>
          <p:cNvPr id="11" name="TextBox 10"/>
          <p:cNvSpPr txBox="1"/>
          <p:nvPr/>
        </p:nvSpPr>
        <p:spPr>
          <a:xfrm>
            <a:off x="4644008" y="3867894"/>
            <a:ext cx="1368152" cy="369332"/>
          </a:xfrm>
          <a:prstGeom prst="rect">
            <a:avLst/>
          </a:prstGeom>
          <a:noFill/>
        </p:spPr>
        <p:txBody>
          <a:bodyPr wrap="square" rtlCol="0">
            <a:spAutoFit/>
          </a:bodyPr>
          <a:lstStyle/>
          <a:p>
            <a:pPr algn="ctr"/>
            <a:r>
              <a:rPr lang="en-IN" sz="1800" dirty="0">
                <a:latin typeface="+mn-lt"/>
              </a:rPr>
              <a:t>50 x 50</a:t>
            </a:r>
          </a:p>
        </p:txBody>
      </p:sp>
      <p:sp>
        <p:nvSpPr>
          <p:cNvPr id="12" name="TextBox 11"/>
          <p:cNvSpPr txBox="1"/>
          <p:nvPr/>
        </p:nvSpPr>
        <p:spPr>
          <a:xfrm>
            <a:off x="6660232" y="3867894"/>
            <a:ext cx="1368152" cy="369332"/>
          </a:xfrm>
          <a:prstGeom prst="rect">
            <a:avLst/>
          </a:prstGeom>
          <a:noFill/>
        </p:spPr>
        <p:txBody>
          <a:bodyPr wrap="square" rtlCol="0">
            <a:spAutoFit/>
          </a:bodyPr>
          <a:lstStyle/>
          <a:p>
            <a:pPr algn="ctr"/>
            <a:r>
              <a:rPr lang="en-IN" sz="1800" dirty="0">
                <a:latin typeface="+mn-lt"/>
              </a:rPr>
              <a:t>25 x 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87042" name="Picture 2"/>
          <p:cNvPicPr>
            <a:picLocks noChangeAspect="1" noChangeArrowheads="1"/>
          </p:cNvPicPr>
          <p:nvPr/>
        </p:nvPicPr>
        <p:blipFill>
          <a:blip r:embed="rId3">
            <a:lum bright="-20000"/>
          </a:blip>
          <a:srcRect/>
          <a:stretch>
            <a:fillRect/>
          </a:stretch>
        </p:blipFill>
        <p:spPr bwMode="auto">
          <a:xfrm>
            <a:off x="827584" y="1635646"/>
            <a:ext cx="7128792" cy="3149652"/>
          </a:xfrm>
          <a:prstGeom prst="rect">
            <a:avLst/>
          </a:prstGeom>
          <a:noFill/>
          <a:ln w="9525">
            <a:noFill/>
            <a:miter lim="800000"/>
            <a:headEnd/>
            <a:tailEnd/>
          </a:ln>
        </p:spPr>
      </p:pic>
      <p:sp>
        <p:nvSpPr>
          <p:cNvPr id="243" name="Google Shape;243;p19"/>
          <p:cNvSpPr/>
          <p:nvPr/>
        </p:nvSpPr>
        <p:spPr>
          <a:xfrm>
            <a:off x="0" y="1347614"/>
            <a:ext cx="704700" cy="7047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8172300" y="3075806"/>
            <a:ext cx="971700" cy="971700"/>
          </a:xfrm>
          <a:prstGeom prst="donut">
            <a:avLst>
              <a:gd name="adj" fmla="val 12811"/>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48</a:t>
            </a:fld>
            <a:endParaRPr/>
          </a:p>
        </p:txBody>
      </p:sp>
      <p:sp>
        <p:nvSpPr>
          <p:cNvPr id="15" name="TextBox 14"/>
          <p:cNvSpPr txBox="1"/>
          <p:nvPr/>
        </p:nvSpPr>
        <p:spPr>
          <a:xfrm>
            <a:off x="1043608" y="195486"/>
            <a:ext cx="7344816" cy="830997"/>
          </a:xfrm>
          <a:prstGeom prst="rect">
            <a:avLst/>
          </a:prstGeom>
          <a:noFill/>
        </p:spPr>
        <p:txBody>
          <a:bodyPr wrap="square" rtlCol="0">
            <a:spAutoFit/>
          </a:bodyPr>
          <a:lstStyle/>
          <a:p>
            <a:r>
              <a:rPr lang="en-IN" sz="2800" b="1" dirty="0">
                <a:solidFill>
                  <a:srgbClr val="0070C0"/>
                </a:solidFill>
                <a:latin typeface="+mn-lt"/>
              </a:rPr>
              <a:t>Samsung Galaxy S22 Ultra</a:t>
            </a:r>
          </a:p>
          <a:p>
            <a:r>
              <a:rPr lang="en-IN" sz="2000" dirty="0">
                <a:latin typeface="+mn-lt"/>
              </a:rPr>
              <a:t>Expected Launch in India: Feb 2022</a:t>
            </a:r>
          </a:p>
        </p:txBody>
      </p:sp>
      <p:sp>
        <p:nvSpPr>
          <p:cNvPr id="8" name="Line Callout 2 7"/>
          <p:cNvSpPr/>
          <p:nvPr/>
        </p:nvSpPr>
        <p:spPr>
          <a:xfrm>
            <a:off x="5580112" y="1275606"/>
            <a:ext cx="3024336" cy="1008112"/>
          </a:xfrm>
          <a:prstGeom prst="borderCallout2">
            <a:avLst>
              <a:gd name="adj1" fmla="val 79741"/>
              <a:gd name="adj2" fmla="val -3642"/>
              <a:gd name="adj3" fmla="val 84432"/>
              <a:gd name="adj4" fmla="val -15624"/>
              <a:gd name="adj5" fmla="val 282961"/>
              <a:gd name="adj6" fmla="val -7950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What does it mean?</a:t>
            </a: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3" name="Google Shape;243;p19"/>
          <p:cNvSpPr/>
          <p:nvPr/>
        </p:nvSpPr>
        <p:spPr>
          <a:xfrm>
            <a:off x="0" y="1347614"/>
            <a:ext cx="704700" cy="7047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8172300" y="3075806"/>
            <a:ext cx="971700" cy="971700"/>
          </a:xfrm>
          <a:prstGeom prst="donut">
            <a:avLst>
              <a:gd name="adj" fmla="val 12811"/>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txBox="1">
            <a:spLocks noGrp="1"/>
          </p:cNvSpPr>
          <p:nvPr>
            <p:ph type="sldNum" idx="12"/>
          </p:nvPr>
        </p:nvSpPr>
        <p:spPr>
          <a:xfrm>
            <a:off x="8117012" y="4659982"/>
            <a:ext cx="1026988" cy="391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fld id="{00000000-1234-1234-1234-123412341234}" type="slidenum">
              <a:rPr lang="en"/>
              <a:pPr marL="0" lvl="0" indent="0" rtl="0">
                <a:spcBef>
                  <a:spcPts val="0"/>
                </a:spcBef>
                <a:spcAft>
                  <a:spcPts val="0"/>
                </a:spcAft>
                <a:buNone/>
              </a:pPr>
              <a:t>49</a:t>
            </a:fld>
            <a:endParaRPr dirty="0"/>
          </a:p>
        </p:txBody>
      </p:sp>
      <p:sp>
        <p:nvSpPr>
          <p:cNvPr id="15" name="TextBox 14"/>
          <p:cNvSpPr txBox="1"/>
          <p:nvPr/>
        </p:nvSpPr>
        <p:spPr>
          <a:xfrm>
            <a:off x="1115616" y="0"/>
            <a:ext cx="7344816" cy="738664"/>
          </a:xfrm>
          <a:prstGeom prst="rect">
            <a:avLst/>
          </a:prstGeom>
          <a:noFill/>
        </p:spPr>
        <p:txBody>
          <a:bodyPr wrap="square" rtlCol="0">
            <a:spAutoFit/>
          </a:bodyPr>
          <a:lstStyle/>
          <a:p>
            <a:r>
              <a:rPr lang="en-IN" sz="2400" b="1" dirty="0">
                <a:solidFill>
                  <a:srgbClr val="0070C0"/>
                </a:solidFill>
                <a:latin typeface="+mn-lt"/>
              </a:rPr>
              <a:t>Samsung Galaxy S22 Ultra</a:t>
            </a:r>
          </a:p>
          <a:p>
            <a:r>
              <a:rPr lang="en-IN" sz="1800" dirty="0">
                <a:latin typeface="+mn-lt"/>
              </a:rPr>
              <a:t>Expected Launch in India: Feb 2022</a:t>
            </a:r>
          </a:p>
        </p:txBody>
      </p:sp>
      <p:pic>
        <p:nvPicPr>
          <p:cNvPr id="60420" name="Picture 4"/>
          <p:cNvPicPr>
            <a:picLocks noChangeAspect="1" noChangeArrowheads="1"/>
          </p:cNvPicPr>
          <p:nvPr/>
        </p:nvPicPr>
        <p:blipFill>
          <a:blip r:embed="rId4">
            <a:lum bright="-20000"/>
          </a:blip>
          <a:srcRect/>
          <a:stretch>
            <a:fillRect/>
          </a:stretch>
        </p:blipFill>
        <p:spPr bwMode="auto">
          <a:xfrm>
            <a:off x="251520" y="843558"/>
            <a:ext cx="3994194" cy="1800200"/>
          </a:xfrm>
          <a:prstGeom prst="rect">
            <a:avLst/>
          </a:prstGeom>
          <a:noFill/>
          <a:ln w="9525">
            <a:noFill/>
            <a:miter lim="800000"/>
            <a:headEnd/>
            <a:tailEnd/>
          </a:ln>
        </p:spPr>
      </p:pic>
      <p:cxnSp>
        <p:nvCxnSpPr>
          <p:cNvPr id="9" name="Straight Connector 8"/>
          <p:cNvCxnSpPr/>
          <p:nvPr/>
        </p:nvCxnSpPr>
        <p:spPr>
          <a:xfrm>
            <a:off x="467544" y="1923678"/>
            <a:ext cx="3528392" cy="0"/>
          </a:xfrm>
          <a:prstGeom prst="line">
            <a:avLst/>
          </a:prstGeom>
        </p:spPr>
        <p:style>
          <a:lnRef idx="3">
            <a:schemeClr val="accent6"/>
          </a:lnRef>
          <a:fillRef idx="0">
            <a:schemeClr val="accent6"/>
          </a:fillRef>
          <a:effectRef idx="2">
            <a:schemeClr val="accent6"/>
          </a:effectRef>
          <a:fontRef idx="minor">
            <a:schemeClr val="tx1"/>
          </a:fontRef>
        </p:style>
      </p:cxnSp>
      <p:sp>
        <p:nvSpPr>
          <p:cNvPr id="10" name="TextBox 9"/>
          <p:cNvSpPr txBox="1"/>
          <p:nvPr/>
        </p:nvSpPr>
        <p:spPr>
          <a:xfrm>
            <a:off x="395536" y="3003798"/>
            <a:ext cx="3888432" cy="769441"/>
          </a:xfrm>
          <a:prstGeom prst="rect">
            <a:avLst/>
          </a:prstGeom>
          <a:noFill/>
        </p:spPr>
        <p:txBody>
          <a:bodyPr wrap="square" rtlCol="0">
            <a:spAutoFit/>
          </a:bodyPr>
          <a:lstStyle/>
          <a:p>
            <a:r>
              <a:rPr lang="en-IN" sz="2200" dirty="0">
                <a:latin typeface="+mn-lt"/>
              </a:rPr>
              <a:t>How many pixels along the diagonal of the screen?</a:t>
            </a:r>
          </a:p>
        </p:txBody>
      </p:sp>
      <p:graphicFrame>
        <p:nvGraphicFramePr>
          <p:cNvPr id="11" name="Object 10"/>
          <p:cNvGraphicFramePr>
            <a:graphicFrameLocks noChangeAspect="1"/>
          </p:cNvGraphicFramePr>
          <p:nvPr/>
        </p:nvGraphicFramePr>
        <p:xfrm>
          <a:off x="683567" y="3867894"/>
          <a:ext cx="2847916" cy="1008112"/>
        </p:xfrm>
        <a:graphic>
          <a:graphicData uri="http://schemas.openxmlformats.org/presentationml/2006/ole">
            <mc:AlternateContent xmlns:mc="http://schemas.openxmlformats.org/markup-compatibility/2006">
              <mc:Choice xmlns:v="urn:schemas-microsoft-com:vml" Requires="v">
                <p:oleObj spid="_x0000_s88084" name="Equation" r:id="rId5" imgW="1434960" imgH="507960" progId="Equation.3">
                  <p:embed/>
                </p:oleObj>
              </mc:Choice>
              <mc:Fallback>
                <p:oleObj name="Equation" r:id="rId5" imgW="1434960" imgH="50796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7" y="3867894"/>
                        <a:ext cx="2847916" cy="10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Line Callout 2 11"/>
          <p:cNvSpPr/>
          <p:nvPr/>
        </p:nvSpPr>
        <p:spPr>
          <a:xfrm>
            <a:off x="4427984" y="843558"/>
            <a:ext cx="2160240" cy="648072"/>
          </a:xfrm>
          <a:prstGeom prst="borderCallout2">
            <a:avLst>
              <a:gd name="adj1" fmla="val 18750"/>
              <a:gd name="adj2" fmla="val -8333"/>
              <a:gd name="adj3" fmla="val 18750"/>
              <a:gd name="adj4" fmla="val -16667"/>
              <a:gd name="adj5" fmla="val 80875"/>
              <a:gd name="adj6" fmla="val -13935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t>What is meant by Screen size?</a:t>
            </a:r>
          </a:p>
        </p:txBody>
      </p:sp>
      <p:sp>
        <p:nvSpPr>
          <p:cNvPr id="13" name="TextBox 12"/>
          <p:cNvSpPr txBox="1"/>
          <p:nvPr/>
        </p:nvSpPr>
        <p:spPr>
          <a:xfrm>
            <a:off x="4355976" y="1995686"/>
            <a:ext cx="4536504" cy="430887"/>
          </a:xfrm>
          <a:prstGeom prst="rect">
            <a:avLst/>
          </a:prstGeom>
          <a:noFill/>
        </p:spPr>
        <p:txBody>
          <a:bodyPr wrap="square" rtlCol="0">
            <a:spAutoFit/>
          </a:bodyPr>
          <a:lstStyle/>
          <a:p>
            <a:r>
              <a:rPr lang="en-IN" sz="2200" dirty="0">
                <a:latin typeface="+mn-lt"/>
              </a:rPr>
              <a:t>Pixels per inch along the diagonal?</a:t>
            </a:r>
          </a:p>
        </p:txBody>
      </p:sp>
      <p:graphicFrame>
        <p:nvGraphicFramePr>
          <p:cNvPr id="14" name="Object 13"/>
          <p:cNvGraphicFramePr>
            <a:graphicFrameLocks noChangeAspect="1"/>
          </p:cNvGraphicFramePr>
          <p:nvPr/>
        </p:nvGraphicFramePr>
        <p:xfrm>
          <a:off x="5148064" y="3003798"/>
          <a:ext cx="2528281" cy="864096"/>
        </p:xfrm>
        <a:graphic>
          <a:graphicData uri="http://schemas.openxmlformats.org/presentationml/2006/ole">
            <mc:AlternateContent xmlns:mc="http://schemas.openxmlformats.org/markup-compatibility/2006">
              <mc:Choice xmlns:v="urn:schemas-microsoft-com:vml" Requires="v">
                <p:oleObj spid="_x0000_s88085" name="Equation" r:id="rId7" imgW="1002960" imgH="342720" progId="Equation.3">
                  <p:embed/>
                </p:oleObj>
              </mc:Choice>
              <mc:Fallback>
                <p:oleObj name="Equation" r:id="rId7" imgW="1002960" imgH="34272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064" y="3003798"/>
                        <a:ext cx="2528281"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ine Callout 2 15"/>
          <p:cNvSpPr/>
          <p:nvPr/>
        </p:nvSpPr>
        <p:spPr>
          <a:xfrm>
            <a:off x="4932040" y="2787774"/>
            <a:ext cx="3024336" cy="1440160"/>
          </a:xfrm>
          <a:prstGeom prst="borderCallout2">
            <a:avLst>
              <a:gd name="adj1" fmla="val 18750"/>
              <a:gd name="adj2" fmla="val -8333"/>
              <a:gd name="adj3" fmla="val 18750"/>
              <a:gd name="adj4" fmla="val -16667"/>
              <a:gd name="adj5" fmla="val -13391"/>
              <a:gd name="adj6" fmla="val -565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a:spLocks noGrp="1"/>
          </p:cNvSpPr>
          <p:nvPr>
            <p:ph type="body" idx="4294967295"/>
          </p:nvPr>
        </p:nvSpPr>
        <p:spPr>
          <a:xfrm>
            <a:off x="1331640" y="195486"/>
            <a:ext cx="6651600" cy="1440160"/>
          </a:xfrm>
          <a:prstGeom prst="rect">
            <a:avLst/>
          </a:prstGeom>
        </p:spPr>
        <p:txBody>
          <a:bodyPr spcFirstLastPara="1" wrap="square" lIns="91425" tIns="91425" rIns="91425" bIns="91425" anchor="t" anchorCtr="0">
            <a:noAutofit/>
          </a:bodyPr>
          <a:lstStyle/>
          <a:p>
            <a:pPr marL="630238" indent="-630238">
              <a:spcBef>
                <a:spcPts val="0"/>
              </a:spcBef>
            </a:pPr>
            <a:r>
              <a:rPr lang="en-US" sz="2400" dirty="0">
                <a:solidFill>
                  <a:schemeClr val="tx1"/>
                </a:solidFill>
                <a:latin typeface="+mn-lt"/>
              </a:rPr>
              <a:t>The process of </a:t>
            </a:r>
            <a:r>
              <a:rPr lang="en-US" sz="2400" i="1" dirty="0">
                <a:solidFill>
                  <a:schemeClr val="tx1"/>
                </a:solidFill>
                <a:latin typeface="+mn-lt"/>
              </a:rPr>
              <a:t>receiving</a:t>
            </a:r>
            <a:r>
              <a:rPr lang="en-US" sz="2400" dirty="0">
                <a:solidFill>
                  <a:schemeClr val="tx1"/>
                </a:solidFill>
                <a:latin typeface="+mn-lt"/>
              </a:rPr>
              <a:t> &amp; </a:t>
            </a:r>
            <a:r>
              <a:rPr lang="en-US" sz="2400" i="1" dirty="0">
                <a:solidFill>
                  <a:schemeClr val="tx1"/>
                </a:solidFill>
                <a:latin typeface="+mn-lt"/>
              </a:rPr>
              <a:t>analyzing</a:t>
            </a:r>
            <a:r>
              <a:rPr lang="en-US" sz="2400" dirty="0">
                <a:solidFill>
                  <a:schemeClr val="tx1"/>
                </a:solidFill>
                <a:latin typeface="+mn-lt"/>
              </a:rPr>
              <a:t> visual information by digital computer is called </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Digital Image Processing</a:t>
            </a:r>
            <a:endParaRPr lang="en-US" sz="2400" dirty="0">
              <a:solidFill>
                <a:schemeClr val="tx1"/>
              </a:solidFill>
              <a:latin typeface="+mn-lt"/>
            </a:endParaRPr>
          </a:p>
        </p:txBody>
      </p:sp>
      <p:sp>
        <p:nvSpPr>
          <p:cNvPr id="227" name="Google Shape;227;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a:t>
            </a:fld>
            <a:endParaRPr/>
          </a:p>
        </p:txBody>
      </p:sp>
      <p:sp>
        <p:nvSpPr>
          <p:cNvPr id="5" name="Text Box 5"/>
          <p:cNvSpPr txBox="1">
            <a:spLocks noChangeArrowheads="1"/>
          </p:cNvSpPr>
          <p:nvPr/>
        </p:nvSpPr>
        <p:spPr bwMode="auto">
          <a:xfrm>
            <a:off x="611560" y="1635646"/>
            <a:ext cx="8064896" cy="3046988"/>
          </a:xfrm>
          <a:prstGeom prst="rect">
            <a:avLst/>
          </a:prstGeom>
          <a:noFill/>
          <a:ln w="9525">
            <a:noFill/>
            <a:miter lim="800000"/>
            <a:headEnd/>
            <a:tailEnd/>
          </a:ln>
          <a:effectLst/>
        </p:spPr>
        <p:txBody>
          <a:bodyPr wrap="square">
            <a:spAutoFit/>
          </a:bodyPr>
          <a:lstStyle/>
          <a:p>
            <a:pPr marL="627063" marR="0" lvl="0" indent="-627063" defTabSz="914400" eaLnBrk="1" fontAlgn="auto" latinLnBrk="0" hangingPunct="1">
              <a:lnSpc>
                <a:spcPct val="100000"/>
              </a:lnSpc>
              <a:spcBef>
                <a:spcPct val="50000"/>
              </a:spcBef>
              <a:spcAft>
                <a:spcPts val="0"/>
              </a:spcAft>
              <a:buClrTx/>
              <a:buSzTx/>
              <a:tabLst/>
              <a:defRPr/>
            </a:pPr>
            <a:r>
              <a:rPr lang="en-US" sz="2400" dirty="0">
                <a:solidFill>
                  <a:sysClr val="windowText" lastClr="000000"/>
                </a:solidFill>
                <a:latin typeface="+mn-lt"/>
              </a:rPr>
              <a:t>More specifically, DIP is</a:t>
            </a:r>
            <a:endParaRPr kumimoji="0" lang="en-US" sz="2400" b="0" i="0" u="none" strike="noStrike" kern="0" cap="none" spc="0" normalizeH="0" baseline="0" noProof="0" dirty="0">
              <a:ln>
                <a:noFill/>
              </a:ln>
              <a:solidFill>
                <a:sysClr val="windowText" lastClr="000000"/>
              </a:solidFill>
              <a:effectLst/>
              <a:uLnTx/>
              <a:uFillTx/>
              <a:latin typeface="+mn-lt"/>
            </a:endParaRPr>
          </a:p>
          <a:p>
            <a:pPr marL="627063" marR="0" lvl="0" indent="-627063" defTabSz="914400" eaLnBrk="1" fontAlgn="auto" latinLnBrk="0" hangingPunct="1">
              <a:lnSpc>
                <a:spcPct val="100000"/>
              </a:lnSpc>
              <a:spcBef>
                <a:spcPct val="50000"/>
              </a:spcBef>
              <a:spcAft>
                <a:spcPts val="0"/>
              </a:spcAft>
              <a:buClrTx/>
              <a:buSzTx/>
              <a:buFontTx/>
              <a:buBlip>
                <a:blip r:embed="rId3"/>
              </a:buBlip>
              <a:tabLst/>
              <a:defRPr/>
            </a:pPr>
            <a:r>
              <a:rPr kumimoji="0" lang="en-US" sz="2400" b="0" i="0" u="none" strike="noStrike" kern="0" cap="none" spc="0" normalizeH="0" baseline="0" noProof="0" dirty="0">
                <a:ln>
                  <a:noFill/>
                </a:ln>
                <a:solidFill>
                  <a:sysClr val="windowText" lastClr="000000"/>
                </a:solidFill>
                <a:effectLst/>
                <a:uLnTx/>
                <a:uFillTx/>
                <a:latin typeface="+mn-lt"/>
              </a:rPr>
              <a:t>Improvement of pictorial information for human interpretation.</a:t>
            </a:r>
            <a:br>
              <a:rPr kumimoji="0" lang="en-US" sz="2400" b="0" i="0" u="none" strike="noStrike" kern="0" cap="none" spc="0" normalizeH="0" baseline="0" noProof="0" dirty="0">
                <a:ln>
                  <a:noFill/>
                </a:ln>
                <a:solidFill>
                  <a:sysClr val="windowText" lastClr="000000"/>
                </a:solidFill>
                <a:effectLst/>
                <a:uLnTx/>
                <a:uFillTx/>
                <a:latin typeface="+mn-lt"/>
              </a:rPr>
            </a:br>
            <a:endParaRPr kumimoji="0" lang="en-US" sz="2400" b="0" i="0" u="none" strike="noStrike" kern="0" cap="none" spc="0" normalizeH="0" baseline="0" noProof="0" dirty="0">
              <a:ln>
                <a:noFill/>
              </a:ln>
              <a:solidFill>
                <a:sysClr val="windowText" lastClr="000000"/>
              </a:solidFill>
              <a:effectLst/>
              <a:uLnTx/>
              <a:uFillTx/>
              <a:latin typeface="+mn-lt"/>
            </a:endParaRPr>
          </a:p>
          <a:p>
            <a:pPr marL="627063" marR="0" lvl="0" indent="-627063" defTabSz="914400" eaLnBrk="1" fontAlgn="auto" latinLnBrk="0" hangingPunct="1">
              <a:lnSpc>
                <a:spcPct val="100000"/>
              </a:lnSpc>
              <a:spcBef>
                <a:spcPct val="50000"/>
              </a:spcBef>
              <a:spcAft>
                <a:spcPts val="0"/>
              </a:spcAft>
              <a:buClrTx/>
              <a:buSzTx/>
              <a:buFontTx/>
              <a:buBlip>
                <a:blip r:embed="rId3"/>
              </a:buBlip>
              <a:tabLst/>
              <a:defRPr/>
            </a:pPr>
            <a:r>
              <a:rPr kumimoji="0" lang="en-US" sz="2400" b="0" i="0" u="none" strike="noStrike" kern="0" cap="none" spc="0" normalizeH="0" baseline="0" noProof="0" dirty="0">
                <a:ln>
                  <a:noFill/>
                </a:ln>
                <a:solidFill>
                  <a:sysClr val="windowText" lastClr="000000"/>
                </a:solidFill>
                <a:effectLst/>
                <a:uLnTx/>
                <a:uFillTx/>
                <a:latin typeface="+mn-lt"/>
              </a:rPr>
              <a:t>Processing of </a:t>
            </a:r>
            <a:r>
              <a:rPr kumimoji="0" lang="en-US" sz="2400" b="1" i="0" u="none" strike="noStrike" kern="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mn-lt"/>
              </a:rPr>
              <a:t>image data </a:t>
            </a:r>
            <a:r>
              <a:rPr kumimoji="0" lang="en-US" sz="2400" b="0" i="0" u="none" strike="noStrike" kern="0" cap="none" spc="0" normalizeH="0" baseline="0" noProof="0" dirty="0">
                <a:ln>
                  <a:noFill/>
                </a:ln>
                <a:solidFill>
                  <a:sysClr val="windowText" lastClr="000000"/>
                </a:solidFill>
                <a:effectLst/>
                <a:uLnTx/>
                <a:uFillTx/>
                <a:latin typeface="+mn-lt"/>
              </a:rPr>
              <a:t>for storage, transmission, and representation for autonomous machine perception.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742DD1B6-E145-4913-BD80-220466624BF5}" type="slidenum">
              <a:rPr lang="en-US" smtClean="0"/>
              <a:pPr>
                <a:defRPr/>
              </a:pPr>
              <a:t>50</a:t>
            </a:fld>
            <a:endParaRPr lang="en-US" dirty="0"/>
          </a:p>
        </p:txBody>
      </p:sp>
      <p:sp>
        <p:nvSpPr>
          <p:cNvPr id="4" name="TextBox 3"/>
          <p:cNvSpPr txBox="1"/>
          <p:nvPr/>
        </p:nvSpPr>
        <p:spPr>
          <a:xfrm>
            <a:off x="971600" y="0"/>
            <a:ext cx="7543800" cy="1200329"/>
          </a:xfrm>
          <a:prstGeom prst="rect">
            <a:avLst/>
          </a:prstGeom>
          <a:noFill/>
          <a:ln>
            <a:noFill/>
          </a:ln>
          <a:effectLst>
            <a:innerShdw blurRad="114300">
              <a:prstClr val="black"/>
            </a:innerShdw>
          </a:effectLst>
        </p:spPr>
        <p:txBody>
          <a:bodyPr>
            <a:spAutoFit/>
          </a:bodyPr>
          <a:lstStyle/>
          <a:p>
            <a:pPr algn="ctr">
              <a:defRPr/>
            </a:pPr>
            <a:r>
              <a:rPr lang="en-US" sz="3600" dirty="0">
                <a:solidFill>
                  <a:srgbClr val="0070C0"/>
                </a:solidFill>
                <a:latin typeface="+mn-lt"/>
              </a:rPr>
              <a:t>Fixed Gray-level </a:t>
            </a:r>
            <a:br>
              <a:rPr lang="en-US" sz="3600" dirty="0">
                <a:solidFill>
                  <a:srgbClr val="0070C0"/>
                </a:solidFill>
                <a:latin typeface="+mn-lt"/>
              </a:rPr>
            </a:br>
            <a:r>
              <a:rPr lang="en-US" sz="3600" dirty="0">
                <a:solidFill>
                  <a:srgbClr val="0070C0"/>
                </a:solidFill>
                <a:latin typeface="+mn-lt"/>
              </a:rPr>
              <a:t>Varying number of samples</a:t>
            </a:r>
            <a:endParaRPr lang="en-GB" sz="3600" dirty="0">
              <a:solidFill>
                <a:srgbClr val="0070C0"/>
              </a:solidFill>
              <a:latin typeface="+mn-lt"/>
            </a:endParaRPr>
          </a:p>
        </p:txBody>
      </p:sp>
      <p:grpSp>
        <p:nvGrpSpPr>
          <p:cNvPr id="5" name="Group 8"/>
          <p:cNvGrpSpPr>
            <a:grpSpLocks/>
          </p:cNvGrpSpPr>
          <p:nvPr/>
        </p:nvGrpSpPr>
        <p:grpSpPr bwMode="auto">
          <a:xfrm>
            <a:off x="838200" y="1600200"/>
            <a:ext cx="7190184" cy="3131789"/>
            <a:chOff x="1295400" y="1660525"/>
            <a:chExt cx="6523038" cy="3535363"/>
          </a:xfrm>
        </p:grpSpPr>
        <p:pic>
          <p:nvPicPr>
            <p:cNvPr id="21512" name="Picture 3"/>
            <p:cNvPicPr>
              <a:picLocks noChangeAspect="1" noChangeArrowheads="1"/>
            </p:cNvPicPr>
            <p:nvPr/>
          </p:nvPicPr>
          <p:blipFill>
            <a:blip r:embed="rId3" cstate="print"/>
            <a:srcRect/>
            <a:stretch>
              <a:fillRect/>
            </a:stretch>
          </p:blipFill>
          <p:spPr bwMode="auto">
            <a:xfrm>
              <a:off x="1325563" y="1660525"/>
              <a:ext cx="6492875" cy="3535363"/>
            </a:xfrm>
            <a:prstGeom prst="rect">
              <a:avLst/>
            </a:prstGeom>
            <a:noFill/>
            <a:ln w="9525">
              <a:noFill/>
              <a:miter lim="800000"/>
              <a:headEnd/>
              <a:tailEnd/>
            </a:ln>
          </p:spPr>
        </p:pic>
        <p:sp>
          <p:nvSpPr>
            <p:cNvPr id="7" name="Rectangle 6"/>
            <p:cNvSpPr/>
            <p:nvPr/>
          </p:nvSpPr>
          <p:spPr>
            <a:xfrm>
              <a:off x="1295400" y="4800600"/>
              <a:ext cx="8382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85C795D5-DBAF-4162-B691-0EFF65B12650}" type="slidenum">
              <a:rPr lang="en-US" smtClean="0"/>
              <a:pPr>
                <a:defRPr/>
              </a:pPr>
              <a:t>51</a:t>
            </a:fld>
            <a:endParaRPr lang="en-US" dirty="0"/>
          </a:p>
        </p:txBody>
      </p:sp>
      <p:grpSp>
        <p:nvGrpSpPr>
          <p:cNvPr id="4" name="Group 5"/>
          <p:cNvGrpSpPr>
            <a:grpSpLocks/>
          </p:cNvGrpSpPr>
          <p:nvPr/>
        </p:nvGrpSpPr>
        <p:grpSpPr bwMode="auto">
          <a:xfrm>
            <a:off x="2968626" y="742950"/>
            <a:ext cx="6175375" cy="3805238"/>
            <a:chOff x="1219200" y="762000"/>
            <a:chExt cx="6175375" cy="5073650"/>
          </a:xfrm>
        </p:grpSpPr>
        <p:pic>
          <p:nvPicPr>
            <p:cNvPr id="22534" name="Picture 3"/>
            <p:cNvPicPr>
              <a:picLocks noChangeAspect="1" noChangeArrowheads="1"/>
            </p:cNvPicPr>
            <p:nvPr/>
          </p:nvPicPr>
          <p:blipFill>
            <a:blip r:embed="rId2" cstate="print"/>
            <a:srcRect/>
            <a:stretch>
              <a:fillRect/>
            </a:stretch>
          </p:blipFill>
          <p:spPr bwMode="auto">
            <a:xfrm>
              <a:off x="1219200" y="762000"/>
              <a:ext cx="6175375" cy="5073650"/>
            </a:xfrm>
            <a:prstGeom prst="rect">
              <a:avLst/>
            </a:prstGeom>
            <a:noFill/>
            <a:ln w="9525">
              <a:noFill/>
              <a:miter lim="800000"/>
              <a:headEnd/>
              <a:tailEnd/>
            </a:ln>
          </p:spPr>
        </p:pic>
        <p:sp>
          <p:nvSpPr>
            <p:cNvPr id="5" name="Rectangle 4"/>
            <p:cNvSpPr/>
            <p:nvPr/>
          </p:nvSpPr>
          <p:spPr>
            <a:xfrm>
              <a:off x="1219200" y="4876800"/>
              <a:ext cx="685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7" name="TextBox 6"/>
          <p:cNvSpPr txBox="1"/>
          <p:nvPr/>
        </p:nvSpPr>
        <p:spPr>
          <a:xfrm>
            <a:off x="0" y="0"/>
            <a:ext cx="2915816" cy="5016758"/>
          </a:xfrm>
          <a:prstGeom prst="rect">
            <a:avLst/>
          </a:prstGeom>
          <a:noFill/>
        </p:spPr>
        <p:txBody>
          <a:bodyPr wrap="square">
            <a:spAutoFit/>
          </a:bodyPr>
          <a:lstStyle/>
          <a:p>
            <a:pPr marL="457200" indent="-457200" algn="ctr">
              <a:buFontTx/>
              <a:buAutoNum type="alphaLcParenBoth"/>
              <a:defRPr/>
            </a:pPr>
            <a:r>
              <a:rPr lang="en-US" sz="2000" dirty="0">
                <a:latin typeface="+mn-lt"/>
              </a:rPr>
              <a:t>&amp; (b) </a:t>
            </a:r>
            <a:br>
              <a:rPr lang="en-US" sz="2000" dirty="0">
                <a:latin typeface="+mn-lt"/>
              </a:rPr>
            </a:br>
            <a:r>
              <a:rPr lang="en-US" sz="2000" dirty="0">
                <a:latin typeface="+mn-lt"/>
              </a:rPr>
              <a:t>virtually impossible to tell apart. The level of detail lost is too fine.</a:t>
            </a:r>
          </a:p>
          <a:p>
            <a:pPr marL="457200" indent="-457200" algn="ctr">
              <a:buFontTx/>
              <a:buAutoNum type="alphaLcParenBoth"/>
              <a:defRPr/>
            </a:pPr>
            <a:endParaRPr lang="en-US" sz="2000" dirty="0">
              <a:latin typeface="+mn-lt"/>
            </a:endParaRPr>
          </a:p>
          <a:p>
            <a:pPr marL="457200" indent="-457200" algn="ctr">
              <a:defRPr/>
            </a:pPr>
            <a:r>
              <a:rPr lang="en-US" sz="2000" dirty="0">
                <a:latin typeface="+mn-lt"/>
              </a:rPr>
              <a:t>(c)</a:t>
            </a:r>
          </a:p>
          <a:p>
            <a:pPr algn="ctr">
              <a:defRPr/>
            </a:pPr>
            <a:r>
              <a:rPr lang="en-US" sz="2000" dirty="0">
                <a:latin typeface="+mn-lt"/>
              </a:rPr>
              <a:t>V slight fine checkerboard pattern in the borders &amp; some graininess throughout the image </a:t>
            </a:r>
          </a:p>
          <a:p>
            <a:pPr algn="ctr">
              <a:defRPr/>
            </a:pPr>
            <a:endParaRPr lang="en-US" sz="2000" dirty="0">
              <a:latin typeface="+mn-lt"/>
            </a:endParaRPr>
          </a:p>
          <a:p>
            <a:pPr algn="ctr">
              <a:defRPr/>
            </a:pPr>
            <a:r>
              <a:rPr lang="en-US" sz="2000" dirty="0">
                <a:latin typeface="+mn-lt"/>
              </a:rPr>
              <a:t>(d), (e), (f)</a:t>
            </a:r>
          </a:p>
          <a:p>
            <a:pPr algn="ctr">
              <a:defRPr/>
            </a:pPr>
            <a:r>
              <a:rPr lang="en-US" sz="2000" dirty="0">
                <a:latin typeface="+mn-lt"/>
              </a:rPr>
              <a:t>These effects much more visible.</a:t>
            </a:r>
            <a:endParaRPr lang="en-GB" sz="2000" dirty="0">
              <a:latin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90" name="Google Shape;290;p24"/>
          <p:cNvSpPr txBox="1">
            <a:spLocks noGrp="1"/>
          </p:cNvSpPr>
          <p:nvPr>
            <p:ph type="sldNum" idx="12"/>
          </p:nvPr>
        </p:nvSpPr>
        <p:spPr>
          <a:xfrm>
            <a:off x="8117012" y="4587974"/>
            <a:ext cx="1026988" cy="391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fld id="{00000000-1234-1234-1234-123412341234}" type="slidenum">
              <a:rPr lang="en"/>
              <a:pPr marL="0" lvl="0" indent="0" rtl="0">
                <a:spcBef>
                  <a:spcPts val="0"/>
                </a:spcBef>
                <a:spcAft>
                  <a:spcPts val="0"/>
                </a:spcAft>
                <a:buNone/>
              </a:pPr>
              <a:t>52</a:t>
            </a:fld>
            <a:endParaRPr dirty="0"/>
          </a:p>
        </p:txBody>
      </p:sp>
      <p:sp>
        <p:nvSpPr>
          <p:cNvPr id="7" name="TextBox 6"/>
          <p:cNvSpPr txBox="1"/>
          <p:nvPr/>
        </p:nvSpPr>
        <p:spPr>
          <a:xfrm>
            <a:off x="755576" y="843558"/>
            <a:ext cx="7772400" cy="28781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spcAft>
                <a:spcPts val="600"/>
              </a:spcAft>
              <a:defRPr/>
            </a:pPr>
            <a:r>
              <a:rPr lang="en-US" sz="3600" b="1" i="1" u="sng" dirty="0"/>
              <a:t>Checkerboard Effect</a:t>
            </a:r>
          </a:p>
          <a:p>
            <a:pPr algn="just">
              <a:spcAft>
                <a:spcPts val="600"/>
              </a:spcAft>
              <a:defRPr/>
            </a:pPr>
            <a:r>
              <a:rPr lang="en-US" sz="2800" dirty="0"/>
              <a:t>When the no. of pixels in an image is reduced keeping the no. of gray levels in the image constant, fine checkerboard patterns are found at the edges of the image. This effect is called the checker board effect.</a:t>
            </a:r>
            <a:endParaRPr lang="en-GB"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8" name="Google Shape;258;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53</a:t>
            </a:fld>
            <a:endParaRPr/>
          </a:p>
        </p:txBody>
      </p:sp>
      <p:sp>
        <p:nvSpPr>
          <p:cNvPr id="8" name="Text Placeholder 7"/>
          <p:cNvSpPr>
            <a:spLocks noGrp="1"/>
          </p:cNvSpPr>
          <p:nvPr>
            <p:ph type="body" idx="4294967295"/>
          </p:nvPr>
        </p:nvSpPr>
        <p:spPr>
          <a:xfrm>
            <a:off x="1246225" y="4177700"/>
            <a:ext cx="6651600" cy="519600"/>
          </a:xfrm>
        </p:spPr>
        <p:txBody>
          <a:bodyPr/>
          <a:lstStyle/>
          <a:p>
            <a:pPr lvl="0"/>
            <a:r>
              <a:rPr lang="en-IN" sz="3200" dirty="0">
                <a:ln w="18415" cmpd="sng">
                  <a:solidFill>
                    <a:srgbClr val="FF0000"/>
                  </a:solidFill>
                  <a:prstDash val="solid"/>
                </a:ln>
                <a:solidFill>
                  <a:srgbClr val="C00000"/>
                </a:solidFill>
                <a:effectLst>
                  <a:outerShdw blurRad="63500" dir="3600000" algn="tl" rotWithShape="0">
                    <a:srgbClr val="000000">
                      <a:alpha val="70000"/>
                    </a:srgbClr>
                  </a:outerShdw>
                </a:effectLst>
                <a:latin typeface="Georgia"/>
              </a:rPr>
              <a:t>Measuring Gray Level Resolution</a:t>
            </a:r>
          </a:p>
          <a:p>
            <a:endParaRPr lang="en-IN" dirty="0"/>
          </a:p>
        </p:txBody>
      </p:sp>
      <p:sp>
        <p:nvSpPr>
          <p:cNvPr id="9" name="TextBox 8"/>
          <p:cNvSpPr txBox="1"/>
          <p:nvPr/>
        </p:nvSpPr>
        <p:spPr>
          <a:xfrm>
            <a:off x="1403648" y="339502"/>
            <a:ext cx="7200800" cy="2385268"/>
          </a:xfrm>
          <a:prstGeom prst="rect">
            <a:avLst/>
          </a:prstGeom>
          <a:noFill/>
        </p:spPr>
        <p:txBody>
          <a:bodyPr wrap="square" rtlCol="0">
            <a:spAutoFit/>
          </a:bodyPr>
          <a:lstStyle/>
          <a:p>
            <a:pPr marL="441325" indent="-441325">
              <a:spcAft>
                <a:spcPts val="600"/>
              </a:spcAft>
              <a:buClr>
                <a:srgbClr val="0070C0"/>
              </a:buClr>
              <a:buFont typeface="Webdings" pitchFamily="18" charset="2"/>
              <a:buChar char=""/>
            </a:pPr>
            <a:r>
              <a:rPr lang="en-US" sz="2400" dirty="0">
                <a:latin typeface="+mn-lt"/>
              </a:rPr>
              <a:t>Common practice to refer to the </a:t>
            </a:r>
            <a:r>
              <a:rPr lang="en-US" sz="2400" dirty="0">
                <a:solidFill>
                  <a:srgbClr val="C00000"/>
                </a:solidFill>
                <a:latin typeface="+mn-lt"/>
              </a:rPr>
              <a:t>number of bits used to quantize intensity </a:t>
            </a:r>
            <a:r>
              <a:rPr lang="en-US" sz="2400" dirty="0">
                <a:latin typeface="+mn-lt"/>
              </a:rPr>
              <a:t>as the “</a:t>
            </a:r>
            <a:r>
              <a:rPr lang="en-US" sz="2400" b="1" dirty="0">
                <a:latin typeface="+mn-lt"/>
              </a:rPr>
              <a:t>intensity resolution</a:t>
            </a:r>
            <a:r>
              <a:rPr lang="en-US" sz="2400" dirty="0">
                <a:latin typeface="+mn-lt"/>
              </a:rPr>
              <a:t>.” </a:t>
            </a:r>
          </a:p>
          <a:p>
            <a:pPr marL="441325" indent="-441325">
              <a:spcAft>
                <a:spcPts val="600"/>
              </a:spcAft>
              <a:buClr>
                <a:srgbClr val="0070C0"/>
              </a:buClr>
              <a:buFont typeface="Webdings" pitchFamily="18" charset="2"/>
              <a:buChar char=""/>
            </a:pPr>
            <a:r>
              <a:rPr lang="en-US" sz="2400" dirty="0">
                <a:latin typeface="+mn-lt"/>
              </a:rPr>
              <a:t>For example, it is common to say that an image whose intensity is quantized into 256 levels has 8 bits of intensity resolution.</a:t>
            </a:r>
            <a:endParaRPr lang="en-IN" sz="2400" dirty="0">
              <a:latin typeface="+mn-l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0B229740-DA12-4FEA-AF5E-607A785A0767}" type="slidenum">
              <a:rPr lang="en-US" smtClean="0"/>
              <a:pPr>
                <a:defRPr/>
              </a:pPr>
              <a:t>54</a:t>
            </a:fld>
            <a:endParaRPr lang="en-US" dirty="0"/>
          </a:p>
        </p:txBody>
      </p:sp>
      <p:sp>
        <p:nvSpPr>
          <p:cNvPr id="4" name="TextBox 3"/>
          <p:cNvSpPr txBox="1"/>
          <p:nvPr/>
        </p:nvSpPr>
        <p:spPr>
          <a:xfrm>
            <a:off x="827584" y="267494"/>
            <a:ext cx="7543800" cy="1200329"/>
          </a:xfrm>
          <a:prstGeom prst="rect">
            <a:avLst/>
          </a:prstGeom>
          <a:noFill/>
          <a:ln>
            <a:noFill/>
          </a:ln>
          <a:effectLst>
            <a:innerShdw blurRad="114300">
              <a:prstClr val="black"/>
            </a:innerShdw>
          </a:effectLst>
        </p:spPr>
        <p:txBody>
          <a:bodyPr>
            <a:spAutoFit/>
          </a:bodyPr>
          <a:lstStyle/>
          <a:p>
            <a:pPr algn="ctr">
              <a:defRPr/>
            </a:pPr>
            <a:r>
              <a:rPr lang="en-US" sz="3600" dirty="0">
                <a:solidFill>
                  <a:srgbClr val="0070C0"/>
                </a:solidFill>
                <a:latin typeface="+mn-lt"/>
              </a:rPr>
              <a:t>Varying Gray-level </a:t>
            </a:r>
            <a:br>
              <a:rPr lang="en-US" sz="3600" dirty="0">
                <a:solidFill>
                  <a:srgbClr val="0070C0"/>
                </a:solidFill>
                <a:latin typeface="+mn-lt"/>
              </a:rPr>
            </a:br>
            <a:r>
              <a:rPr lang="en-US" sz="3600" dirty="0">
                <a:solidFill>
                  <a:srgbClr val="0070C0"/>
                </a:solidFill>
                <a:latin typeface="+mn-lt"/>
              </a:rPr>
              <a:t>Fixed number of samples</a:t>
            </a:r>
            <a:endParaRPr lang="en-GB" sz="3600" dirty="0">
              <a:solidFill>
                <a:srgbClr val="0070C0"/>
              </a:solidFill>
              <a:latin typeface="+mn-lt"/>
            </a:endParaRPr>
          </a:p>
        </p:txBody>
      </p:sp>
      <p:pic>
        <p:nvPicPr>
          <p:cNvPr id="24583" name="Picture 2"/>
          <p:cNvPicPr>
            <a:picLocks noChangeAspect="1" noChangeArrowheads="1"/>
          </p:cNvPicPr>
          <p:nvPr/>
        </p:nvPicPr>
        <p:blipFill>
          <a:blip r:embed="rId2" cstate="print"/>
          <a:srcRect/>
          <a:stretch>
            <a:fillRect/>
          </a:stretch>
        </p:blipFill>
        <p:spPr bwMode="auto">
          <a:xfrm>
            <a:off x="755576" y="1779662"/>
            <a:ext cx="7137400" cy="2833688"/>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889BE17B-0C1F-44C2-B5E7-068B4B262489}" type="slidenum">
              <a:rPr lang="en-US" smtClean="0"/>
              <a:pPr>
                <a:defRPr/>
              </a:pPr>
              <a:t>55</a:t>
            </a:fld>
            <a:endParaRPr lang="en-US" dirty="0"/>
          </a:p>
        </p:txBody>
      </p:sp>
      <p:grpSp>
        <p:nvGrpSpPr>
          <p:cNvPr id="4" name="Group 7"/>
          <p:cNvGrpSpPr>
            <a:grpSpLocks/>
          </p:cNvGrpSpPr>
          <p:nvPr/>
        </p:nvGrpSpPr>
        <p:grpSpPr bwMode="auto">
          <a:xfrm>
            <a:off x="228600" y="857250"/>
            <a:ext cx="4160838" cy="3028950"/>
            <a:chOff x="228600" y="914400"/>
            <a:chExt cx="4161247" cy="4038600"/>
          </a:xfrm>
        </p:grpSpPr>
        <p:pic>
          <p:nvPicPr>
            <p:cNvPr id="25611" name="Picture 3"/>
            <p:cNvPicPr>
              <a:picLocks noChangeAspect="1" noChangeArrowheads="1"/>
            </p:cNvPicPr>
            <p:nvPr/>
          </p:nvPicPr>
          <p:blipFill>
            <a:blip r:embed="rId2" cstate="print"/>
            <a:srcRect/>
            <a:stretch>
              <a:fillRect/>
            </a:stretch>
          </p:blipFill>
          <p:spPr bwMode="auto">
            <a:xfrm>
              <a:off x="228600" y="914400"/>
              <a:ext cx="4161247" cy="4038600"/>
            </a:xfrm>
            <a:prstGeom prst="rect">
              <a:avLst/>
            </a:prstGeom>
            <a:noFill/>
            <a:ln w="9525">
              <a:noFill/>
              <a:miter lim="800000"/>
              <a:headEnd/>
              <a:tailEnd/>
            </a:ln>
          </p:spPr>
        </p:pic>
        <p:sp>
          <p:nvSpPr>
            <p:cNvPr id="6" name="Rectangle 5"/>
            <p:cNvSpPr/>
            <p:nvPr/>
          </p:nvSpPr>
          <p:spPr>
            <a:xfrm>
              <a:off x="3657937" y="1143000"/>
              <a:ext cx="60966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grpSp>
        <p:nvGrpSpPr>
          <p:cNvPr id="5" name="Group 8"/>
          <p:cNvGrpSpPr>
            <a:grpSpLocks/>
          </p:cNvGrpSpPr>
          <p:nvPr/>
        </p:nvGrpSpPr>
        <p:grpSpPr bwMode="auto">
          <a:xfrm>
            <a:off x="4572000" y="742950"/>
            <a:ext cx="4267200" cy="2981325"/>
            <a:chOff x="4572000" y="990600"/>
            <a:chExt cx="4267200" cy="3974509"/>
          </a:xfrm>
        </p:grpSpPr>
        <p:pic>
          <p:nvPicPr>
            <p:cNvPr id="25609" name="Picture 3"/>
            <p:cNvPicPr>
              <a:picLocks noChangeAspect="1" noChangeArrowheads="1"/>
            </p:cNvPicPr>
            <p:nvPr/>
          </p:nvPicPr>
          <p:blipFill>
            <a:blip r:embed="rId3" cstate="print"/>
            <a:srcRect/>
            <a:stretch>
              <a:fillRect/>
            </a:stretch>
          </p:blipFill>
          <p:spPr bwMode="auto">
            <a:xfrm>
              <a:off x="4724400" y="990600"/>
              <a:ext cx="4114800" cy="3974509"/>
            </a:xfrm>
            <a:prstGeom prst="rect">
              <a:avLst/>
            </a:prstGeom>
            <a:noFill/>
            <a:ln w="9525">
              <a:noFill/>
              <a:miter lim="800000"/>
              <a:headEnd/>
              <a:tailEnd/>
            </a:ln>
          </p:spPr>
        </p:pic>
        <p:sp>
          <p:nvSpPr>
            <p:cNvPr id="7" name="Rectangle 6"/>
            <p:cNvSpPr/>
            <p:nvPr/>
          </p:nvSpPr>
          <p:spPr>
            <a:xfrm>
              <a:off x="4572000" y="1142977"/>
              <a:ext cx="609600" cy="304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25606" name="TextBox 9"/>
          <p:cNvSpPr txBox="1">
            <a:spLocks noChangeArrowheads="1"/>
          </p:cNvSpPr>
          <p:nvPr/>
        </p:nvSpPr>
        <p:spPr bwMode="auto">
          <a:xfrm>
            <a:off x="4724400" y="171451"/>
            <a:ext cx="2971800" cy="461665"/>
          </a:xfrm>
          <a:prstGeom prst="rect">
            <a:avLst/>
          </a:prstGeom>
          <a:noFill/>
          <a:ln w="9525">
            <a:noFill/>
            <a:miter lim="800000"/>
            <a:headEnd/>
            <a:tailEnd/>
          </a:ln>
        </p:spPr>
        <p:txBody>
          <a:bodyPr>
            <a:spAutoFit/>
          </a:bodyPr>
          <a:lstStyle/>
          <a:p>
            <a:pPr algn="ctr"/>
            <a:r>
              <a:rPr lang="en-US" sz="2400" b="1"/>
              <a:t>False contouring</a:t>
            </a:r>
            <a:endParaRPr lang="en-GB" sz="2400" b="1"/>
          </a:p>
        </p:txBody>
      </p:sp>
      <p:cxnSp>
        <p:nvCxnSpPr>
          <p:cNvPr id="12" name="Straight Arrow Connector 11"/>
          <p:cNvCxnSpPr>
            <a:stCxn id="25606" idx="2"/>
          </p:cNvCxnSpPr>
          <p:nvPr/>
        </p:nvCxnSpPr>
        <p:spPr>
          <a:xfrm>
            <a:off x="6210300" y="633116"/>
            <a:ext cx="2019300" cy="4527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rot="16200000" flipH="1">
            <a:off x="6019800" y="742950"/>
            <a:ext cx="685800" cy="228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0" y="909050"/>
            <a:ext cx="3639600" cy="641100"/>
          </a:xfrm>
        </p:spPr>
        <p:txBody>
          <a:bodyPr/>
          <a:lstStyle/>
          <a:p>
            <a:endParaRPr lang="en-IN"/>
          </a:p>
        </p:txBody>
      </p:sp>
      <p:sp>
        <p:nvSpPr>
          <p:cNvPr id="3" name="Text Placeholder 2"/>
          <p:cNvSpPr>
            <a:spLocks noGrp="1"/>
          </p:cNvSpPr>
          <p:nvPr>
            <p:ph type="body" idx="4294967295"/>
          </p:nvPr>
        </p:nvSpPr>
        <p:spPr>
          <a:xfrm>
            <a:off x="4572000" y="1525754"/>
            <a:ext cx="3639600" cy="2786100"/>
          </a:xfrm>
        </p:spPr>
        <p:txBody>
          <a:bodyPr/>
          <a:lstStyle/>
          <a:p>
            <a:endParaRPr lang="en-IN"/>
          </a:p>
        </p:txBody>
      </p:sp>
      <p:sp>
        <p:nvSpPr>
          <p:cNvPr id="4" name="Slide Number Placeholder 3"/>
          <p:cNvSpPr>
            <a:spLocks noGrp="1"/>
          </p:cNvSpPr>
          <p:nvPr>
            <p:ph type="sldNum" idx="12"/>
          </p:nvPr>
        </p:nvSpPr>
        <p:spPr/>
        <p:txBody>
          <a:bodyPr/>
          <a:lstStyle/>
          <a:p>
            <a:fld id="{00000000-1234-1234-1234-123412341234}" type="slidenum">
              <a:rPr lang="en" smtClean="0"/>
              <a:pPr/>
              <a:t>56</a:t>
            </a:fld>
            <a:endParaRPr lang="en" dirty="0"/>
          </a:p>
        </p:txBody>
      </p:sp>
      <p:sp>
        <p:nvSpPr>
          <p:cNvPr id="5" name="TextBox 4"/>
          <p:cNvSpPr txBox="1"/>
          <p:nvPr/>
        </p:nvSpPr>
        <p:spPr>
          <a:xfrm>
            <a:off x="4355976" y="195486"/>
            <a:ext cx="4604048"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defRPr/>
            </a:pPr>
            <a:r>
              <a:rPr lang="en-US" sz="2800" dirty="0"/>
              <a:t>When the no. of gray-levels in the image is low, the </a:t>
            </a:r>
            <a:r>
              <a:rPr lang="en-US" sz="2800" dirty="0">
                <a:solidFill>
                  <a:srgbClr val="0070C0"/>
                </a:solidFill>
              </a:rPr>
              <a:t>foreground details of the image merge with the background details </a:t>
            </a:r>
            <a:r>
              <a:rPr lang="en-US" sz="2800" dirty="0"/>
              <a:t>of the image, causing ridge like </a:t>
            </a:r>
            <a:r>
              <a:rPr lang="en-US" sz="2800" dirty="0" err="1"/>
              <a:t>structures.This</a:t>
            </a:r>
            <a:r>
              <a:rPr lang="en-US" sz="2800" dirty="0"/>
              <a:t> degradation phenomenon is known as false contouring. </a:t>
            </a:r>
          </a:p>
          <a:p>
            <a:pPr algn="ctr">
              <a:spcAft>
                <a:spcPts val="600"/>
              </a:spcAft>
              <a:defRPr/>
            </a:pPr>
            <a:r>
              <a:rPr lang="en-US" sz="2000" dirty="0"/>
              <a:t>(The ridges resemble topographic contours in a map)</a:t>
            </a:r>
            <a:endParaRPr lang="en-GB" sz="2000" dirty="0"/>
          </a:p>
        </p:txBody>
      </p:sp>
      <p:sp>
        <p:nvSpPr>
          <p:cNvPr id="6" name="Rectangle 5"/>
          <p:cNvSpPr/>
          <p:nvPr/>
        </p:nvSpPr>
        <p:spPr>
          <a:xfrm>
            <a:off x="899592" y="1851670"/>
            <a:ext cx="3096344" cy="1200329"/>
          </a:xfrm>
          <a:prstGeom prst="rect">
            <a:avLst/>
          </a:prstGeom>
        </p:spPr>
        <p:txBody>
          <a:bodyPr wrap="square">
            <a:spAutoFit/>
          </a:bodyPr>
          <a:lstStyle/>
          <a:p>
            <a:pPr lvl="0" algn="ctr">
              <a:spcAft>
                <a:spcPts val="600"/>
              </a:spcAft>
              <a:defRPr/>
            </a:pPr>
            <a:r>
              <a:rPr lang="en-US" sz="3600" b="1" i="1" dirty="0">
                <a:solidFill>
                  <a:srgbClr val="212A2E"/>
                </a:solidFill>
                <a:latin typeface="Georgia"/>
                <a:ea typeface="+mn-ea"/>
                <a:cs typeface="+mn-cs"/>
              </a:rPr>
              <a:t>False Contouring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95FCE6DE-2038-440B-A1BF-9D417E4A3585}" type="slidenum">
              <a:rPr lang="en-US" smtClean="0"/>
              <a:pPr>
                <a:defRPr/>
              </a:pPr>
              <a:t>57</a:t>
            </a:fld>
            <a:endParaRPr lang="en-US" dirty="0"/>
          </a:p>
        </p:txBody>
      </p:sp>
      <p:sp>
        <p:nvSpPr>
          <p:cNvPr id="4" name="TextBox 3"/>
          <p:cNvSpPr txBox="1"/>
          <p:nvPr/>
        </p:nvSpPr>
        <p:spPr>
          <a:xfrm>
            <a:off x="755576" y="0"/>
            <a:ext cx="784860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defRPr/>
            </a:pPr>
            <a:r>
              <a:rPr lang="en-US" sz="2800" dirty="0">
                <a:solidFill>
                  <a:schemeClr val="accent2">
                    <a:lumMod val="50000"/>
                  </a:schemeClr>
                </a:solidFill>
              </a:rPr>
              <a:t>Baud rate</a:t>
            </a:r>
          </a:p>
          <a:p>
            <a:pPr algn="ctr">
              <a:defRPr/>
            </a:pPr>
            <a:r>
              <a:rPr lang="en-US" sz="2800" dirty="0">
                <a:solidFill>
                  <a:schemeClr val="accent2">
                    <a:lumMod val="50000"/>
                  </a:schemeClr>
                </a:solidFill>
              </a:rPr>
              <a:t>A common measure of transmission for digital data. It is the no. of bits transmitted per second.</a:t>
            </a:r>
            <a:endParaRPr lang="en-GB" sz="2800" dirty="0">
              <a:solidFill>
                <a:schemeClr val="accent2">
                  <a:lumMod val="50000"/>
                </a:schemeClr>
              </a:solidFill>
            </a:endParaRPr>
          </a:p>
        </p:txBody>
      </p:sp>
      <p:sp>
        <p:nvSpPr>
          <p:cNvPr id="40967" name="TextBox 4"/>
          <p:cNvSpPr txBox="1">
            <a:spLocks noChangeArrowheads="1"/>
          </p:cNvSpPr>
          <p:nvPr/>
        </p:nvSpPr>
        <p:spPr bwMode="auto">
          <a:xfrm>
            <a:off x="251520" y="1707654"/>
            <a:ext cx="8519864" cy="3108543"/>
          </a:xfrm>
          <a:prstGeom prst="rect">
            <a:avLst/>
          </a:prstGeom>
          <a:noFill/>
          <a:ln w="9525">
            <a:noFill/>
            <a:miter lim="800000"/>
            <a:headEnd/>
            <a:tailEnd/>
          </a:ln>
        </p:spPr>
        <p:txBody>
          <a:bodyPr wrap="square">
            <a:spAutoFit/>
          </a:bodyPr>
          <a:lstStyle/>
          <a:p>
            <a:pPr marL="449263" indent="-449263" algn="just"/>
            <a:r>
              <a:rPr lang="en-US" sz="2800" dirty="0">
                <a:latin typeface="+mn-lt"/>
              </a:rPr>
              <a:t>Q) Generally transmission is accomplished in packets consisting of a start bit, a byte of information &amp; a stop bit.</a:t>
            </a:r>
          </a:p>
          <a:p>
            <a:pPr marL="449263" indent="-449263"/>
            <a:endParaRPr lang="en-US" sz="2800" dirty="0">
              <a:latin typeface="+mn-lt"/>
            </a:endParaRPr>
          </a:p>
          <a:p>
            <a:pPr marL="449263" indent="-449263" algn="just"/>
            <a:r>
              <a:rPr lang="en-US" sz="2800" dirty="0">
                <a:latin typeface="+mn-lt"/>
              </a:rPr>
              <a:t>	How many minutes would it take to transmit a 1024 x 1024 image with 256 gray levels using a 56K baud rate?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ECA71E80-2BC4-4FEB-9914-9DDD032A1DDB}" type="slidenum">
              <a:rPr lang="en-US" smtClean="0"/>
              <a:pPr>
                <a:defRPr/>
              </a:pPr>
              <a:t>58</a:t>
            </a:fld>
            <a:endParaRPr lang="en-US" dirty="0"/>
          </a:p>
        </p:txBody>
      </p:sp>
      <p:sp>
        <p:nvSpPr>
          <p:cNvPr id="41989" name="TextBox 4"/>
          <p:cNvSpPr txBox="1">
            <a:spLocks noChangeArrowheads="1"/>
          </p:cNvSpPr>
          <p:nvPr/>
        </p:nvSpPr>
        <p:spPr bwMode="auto">
          <a:xfrm>
            <a:off x="611560" y="0"/>
            <a:ext cx="8153400" cy="5262979"/>
          </a:xfrm>
          <a:prstGeom prst="rect">
            <a:avLst/>
          </a:prstGeom>
          <a:noFill/>
          <a:ln w="9525">
            <a:noFill/>
            <a:miter lim="800000"/>
            <a:headEnd/>
            <a:tailEnd/>
          </a:ln>
        </p:spPr>
        <p:txBody>
          <a:bodyPr>
            <a:spAutoFit/>
          </a:bodyPr>
          <a:lstStyle/>
          <a:p>
            <a:pPr algn="ctr"/>
            <a:r>
              <a:rPr lang="en-US" sz="2400" dirty="0">
                <a:latin typeface="+mn-lt"/>
              </a:rPr>
              <a:t>Total no. of bits needed to represent the image:</a:t>
            </a:r>
          </a:p>
          <a:p>
            <a:pPr algn="ctr"/>
            <a:r>
              <a:rPr lang="en-US" sz="2400" dirty="0">
                <a:latin typeface="+mn-lt"/>
              </a:rPr>
              <a:t>1024 x 1024 x 8</a:t>
            </a:r>
          </a:p>
          <a:p>
            <a:pPr algn="ctr"/>
            <a:endParaRPr lang="en-US" sz="2400" dirty="0">
              <a:latin typeface="+mn-lt"/>
            </a:endParaRPr>
          </a:p>
          <a:p>
            <a:pPr algn="ctr"/>
            <a:r>
              <a:rPr lang="en-US" sz="2400" dirty="0">
                <a:latin typeface="+mn-lt"/>
              </a:rPr>
              <a:t>No. of packets required :</a:t>
            </a:r>
          </a:p>
          <a:p>
            <a:pPr algn="ctr"/>
            <a:r>
              <a:rPr lang="en-US" sz="2400" dirty="0">
                <a:latin typeface="+mn-lt"/>
              </a:rPr>
              <a:t>1024 x 1024</a:t>
            </a:r>
          </a:p>
          <a:p>
            <a:pPr algn="ctr"/>
            <a:endParaRPr lang="en-US" sz="2400" dirty="0">
              <a:latin typeface="+mn-lt"/>
            </a:endParaRPr>
          </a:p>
          <a:p>
            <a:pPr algn="ctr"/>
            <a:r>
              <a:rPr lang="en-US" sz="2400" dirty="0">
                <a:latin typeface="+mn-lt"/>
              </a:rPr>
              <a:t>Total no. of bits that need to be transferred:</a:t>
            </a:r>
          </a:p>
          <a:p>
            <a:pPr algn="ctr"/>
            <a:r>
              <a:rPr lang="en-US" sz="2400" dirty="0">
                <a:latin typeface="+mn-lt"/>
              </a:rPr>
              <a:t>1024 x 1024 x [8 + 2]</a:t>
            </a:r>
          </a:p>
          <a:p>
            <a:pPr algn="ctr"/>
            <a:endParaRPr lang="en-US" sz="2400" dirty="0">
              <a:latin typeface="+mn-lt"/>
            </a:endParaRPr>
          </a:p>
          <a:p>
            <a:pPr algn="ctr"/>
            <a:r>
              <a:rPr lang="en-US" sz="2400" dirty="0">
                <a:latin typeface="+mn-lt"/>
              </a:rPr>
              <a:t>Total time required to transmit over 56K baud modem:</a:t>
            </a:r>
          </a:p>
          <a:p>
            <a:pPr algn="ctr"/>
            <a:r>
              <a:rPr lang="en-US" sz="2400" u="sng" dirty="0">
                <a:latin typeface="+mn-lt"/>
              </a:rPr>
              <a:t>1024 x 1024 x 10</a:t>
            </a:r>
          </a:p>
          <a:p>
            <a:pPr algn="ctr"/>
            <a:r>
              <a:rPr lang="en-US" sz="2400" dirty="0">
                <a:latin typeface="+mn-lt"/>
              </a:rPr>
              <a:t>56000</a:t>
            </a:r>
          </a:p>
          <a:p>
            <a:pPr algn="ctr"/>
            <a:r>
              <a:rPr lang="en-US" sz="2400" dirty="0">
                <a:latin typeface="+mn-lt"/>
              </a:rPr>
              <a:t>= 187.25 sec or 3.1 min</a:t>
            </a:r>
          </a:p>
          <a:p>
            <a:pPr algn="ctr"/>
            <a:endParaRPr lang="en-GB"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98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98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98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989">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98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907704" y="2643758"/>
            <a:ext cx="5596500" cy="1159800"/>
          </a:xfrm>
        </p:spPr>
        <p:txBody>
          <a:bodyPr/>
          <a:lstStyle/>
          <a:p>
            <a:r>
              <a:rPr lang="en-US" sz="4400" b="1" dirty="0">
                <a:solidFill>
                  <a:srgbClr val="0070C0"/>
                </a:solidFill>
                <a:latin typeface="+mn-lt"/>
              </a:rPr>
              <a:t>SOME BASIC RELATIONSHIPS BETWEEN PIXELS</a:t>
            </a:r>
            <a:endParaRPr lang="en-IN" sz="4400" dirty="0">
              <a:solidFill>
                <a:srgbClr val="0070C0"/>
              </a:solidFill>
              <a:latin typeface="+mn-lt"/>
            </a:endParaRPr>
          </a:p>
        </p:txBody>
      </p:sp>
      <p:sp>
        <p:nvSpPr>
          <p:cNvPr id="4" name="Slide Number Placeholder 3"/>
          <p:cNvSpPr>
            <a:spLocks noGrp="1"/>
          </p:cNvSpPr>
          <p:nvPr>
            <p:ph type="sldNum" idx="12"/>
          </p:nvPr>
        </p:nvSpPr>
        <p:spPr/>
        <p:txBody>
          <a:bodyPr/>
          <a:lstStyle/>
          <a:p>
            <a:fld id="{00000000-1234-1234-1234-123412341234}" type="slidenum">
              <a:rPr lang="en" smtClean="0"/>
              <a:pPr/>
              <a:t>59</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0" y="4869657"/>
            <a:ext cx="2133600" cy="273844"/>
          </a:xfrm>
          <a:prstGeom prst="rect">
            <a:avLst/>
          </a:prstGeom>
        </p:spPr>
        <p:txBody>
          <a:bodyPr/>
          <a:lstStyle/>
          <a:p>
            <a:r>
              <a:rPr lang="en-US"/>
              <a:t>Jan 10, 2022</a:t>
            </a:r>
            <a:endParaRPr lang="en-IN"/>
          </a:p>
        </p:txBody>
      </p:sp>
      <p:sp>
        <p:nvSpPr>
          <p:cNvPr id="5" name="Slide Number Placeholder 4"/>
          <p:cNvSpPr>
            <a:spLocks noGrp="1"/>
          </p:cNvSpPr>
          <p:nvPr>
            <p:ph type="sldNum" sz="quarter" idx="12"/>
          </p:nvPr>
        </p:nvSpPr>
        <p:spPr/>
        <p:txBody>
          <a:bodyPr/>
          <a:lstStyle/>
          <a:p>
            <a:fld id="{104AB281-F7C8-445D-B5AC-B1CAF1F253B0}" type="slidenum">
              <a:rPr lang="en-IN" smtClean="0"/>
              <a:pPr/>
              <a:t>6</a:t>
            </a:fld>
            <a:endParaRPr lang="en-IN"/>
          </a:p>
        </p:txBody>
      </p:sp>
      <p:sp>
        <p:nvSpPr>
          <p:cNvPr id="2" name="Title 1"/>
          <p:cNvSpPr>
            <a:spLocks noGrp="1"/>
          </p:cNvSpPr>
          <p:nvPr>
            <p:ph type="title" idx="4294967295"/>
          </p:nvPr>
        </p:nvSpPr>
        <p:spPr>
          <a:xfrm>
            <a:off x="228600" y="171450"/>
            <a:ext cx="8763000" cy="571500"/>
          </a:xfrm>
          <a:prstGeom prst="rect">
            <a:avLst/>
          </a:prstGeom>
        </p:spPr>
        <p:txBody>
          <a:bodyPr/>
          <a:lstStyle/>
          <a:p>
            <a:pPr algn="ctr"/>
            <a:r>
              <a:rPr lang="en-US" sz="3200" dirty="0">
                <a:latin typeface="+mn-lt"/>
              </a:rPr>
              <a:t>A picture is worth a thousand </a:t>
            </a:r>
            <a:r>
              <a:rPr lang="en-IN" sz="3200" dirty="0">
                <a:latin typeface="+mn-lt"/>
              </a:rPr>
              <a:t>words.</a:t>
            </a:r>
          </a:p>
        </p:txBody>
      </p:sp>
      <p:sp>
        <p:nvSpPr>
          <p:cNvPr id="16386" name="AutoShape 2" descr="data:image/jpeg;base64,/9j/4AAQSkZJRgABAQAAAQABAAD/2wCEAAkGBxITEhUUExQWFRUXGB4aGBgYGBwfGhgdGyAfHBgcHR8dHCggHyAlHBocITEhJSkrLi4uHR8zODMsNygtLisBCgoKDg0OGxAQGzgkICY0LDg0LzQsLDQuLC8sNDQsLCwsLCwsLCwsLCwsLC8sLCwsLCwsLCwsLCwsLCwsLCwsLP/AABEIALcBEwMBIgACEQEDEQH/xAAcAAACAgMBAQAAAAAAAAAAAAAFBgMEAAIHAQj/xAA/EAACAQIEBAQEBAUCBgIDAQABAhEDIQAEEjEFQVFhBhMicTKBkaFCscHwBxQjUtGC8RUkM2Jy4VOSorLiFv/EABoBAAMBAQEBAAAAAAAAAAAAAAIDBAEFAAb/xAAzEQACAQMDAgMGBgIDAQAAAAABAgADESEEEjETQSJRYTKBkaGx8AUUI3HB4VLRM2LxFf/aAAwDAQACEQMRAD8A5oaDqIFEkjc/7YmyPDM1UY+XTN+xx0LiVaix/r5N6Tf/ACULj6rf6jHmSzNQWoZlKv8A2VRDfUQfqMI6kI7otL4LrkoWDatoj0wd7g4NP/DSgwszKext98Hctx50n+Yout7Mo1JHut/qMVs3x2uXLZYU69KB6Qw1g87Y3cT3i9top57+GlVf+nUVv/IRhd4j4SzlO5okjqt8do4NxM101Gk9NgYKsIIP6jFsNI2x7cZonzxmKLqfUGHuDgjlqPpBjljtlbJo5IdFZYESPrgNnfCWWc2BQRstox7dCJnGhRZmgbkmMS8OX+oOem8dYw88S8CqrBqdUgjbUP1wqZ3g9SgwJZSZ9JUzcYMMDxPMTtlbOUw4LC3afrgOog4a8pk2LeZpsfiXp1I7YC5rJlahUCYOMFUMxAhfl2WkHPeFMkulAO2KFVv6je+CWVpErJEHpgU3xN740CAeIRSi0b4hzupUUH+44K06iQLiwvijxfSQpBtOMBzPWmZetA32O2IuIV9Sk3/f7ONKcQb35CN+uPGpSDubcsFMIg08uuLFSYGIylsXaNKYwUGXKClUkyJ/I4lolWBHTGtRYWMVqCSxAOMvNtJMpmDqhZMb9Bi5WLk3aRiThmVABHNuXPtjKVA+ZDA9h1PIYkNZmfaMTsLoUSkKji/8StkhpmZA5YuGqo5zPPHlfLurBmlWJtIxFWyVpB98WKbC05bhGYtJGqi1zI52vixkKXmuQCSY++Aqgx7YN+GawSpJ20n649zgzUABBW95I3D3T/PtinWqhTc4P8Wz4RZG+w/U4Sc5UkzhdtjACUMRUQtUl7OZgFYEWO2JeD5iloepWPwfCo3Y9h+uAlsQZhoG2D3gmSGmBxLOaqVaxYid7CLR1mbRblzxUei6TJtF74kTMtG8WgYq1FJmceOZpBEvZbjGlQoG2MxVpZGqwBCEg7HTOMxuZtj5fKWsj4gzVL4KzgdCZH3wao+NKjCK9ClWHUDS2FFjiShmGU4AgGZxO08NybPQp1qFSrTDidJ9ag8x6r27HFXO8GzNQGaVNnJ9NRDoK+/PCv4R/iBWypUEB6YEae2Om8P8e8OrrJqLRf8Ate0nthJUievNeA5KrSpAVmLN7zHz5jF5yRup+mN04qjfAQR1nGr1p3b5DHheegbxDx5ctQasVJiIX+4kxH76YEZ3xrlVQMXFwCApk3vcDbC7/EnhbpUNQVGalUuFJsrbNA/fPCTl8qriAYfaOv8AnDLC0XvzHCr44pMGPlO5mwZrfbFXN1WzSq0CmRMwPSJ2vvO+AD8NdLMrD3BGGDgHEBBp1BBNhNpwqsxVbpKtJSSrUAc2H3ie0CyLB3Ft8C696habnrgnVSCeQkxgXVoy8dR+WF0Afa85f+IEFemDYibvmmHMfLApDc9zg+2XBuABgPSUX2tisTk9swktMtIgieeK2dpaaajmDjbhudZgZi2JK+eWfhD9jt9sCcRi+LBNpSp4kqXBGNuG8NzFZj5VJ3HPSpIGJSypqR0OrvYg+2DvF2g7yzpnpi5l2AF8ZVQCmLzPKNv84jpCF2542ZaTVq3TbE+XkgBRykntig+GXgOX/oux3YaR8sLqPsF4/T0DWfaPIn4TOD5oBPT8XwnF2hVCVFZgBBwv8M9FVkNgTb35YK5zLud8Rt+m/wAxOzpyatEHyFjNvEtYtUDA+ncDf3wLaqxEHEtSmJxSrVdN8Wby2ZxqlMI5WSVB29sWOGVtFQMQedrjFRM2T/UVYKCf/eNqfEqlUguQY7R8seyFvPIB1QoyJc4g2on8sB3UAyd+mDP80FIZlkDkOfTAbO0tbArJJ/CAbfu+J6TFiSZ0NairZF+EymJ2GKvEhG++LGUyFdqgpUlZmbYR+4+eD/FfClbJ0RXzGgktHlzJ9zh5Y9pAKacE2Pyice2JQmoc56YlzuZDkEIE7DE2V4k1EkqimRF8buNuIRRN9i2POVKeVkTbHuLAzOq8b9NsZgwT5QCB5wdUpYxaW/YY2d8R1zjBAM0DQLHEbk42pIWsMaHBQI/njbiiultK6Rz7YzK+MCN2LfrhCqV2IAJJAEAdMT5Q9OQn6YwiYcRm4/4gbMhQRAU4X8wukgDcgGf33BxJlk1ozd4j9++Ja5B0iLgRc3mZ/XGAg3EzpshDHgwzwfxRVpgLW/q0xBAYXEbQd8F+OZ3J5lRUAPmBbAWII6j9cJwUx7mMS0SQGI3jE7Ug77uLS+lWNKlssCD5wkueDjTzXbEDLLKR0OBtN4B6yIwUyR1EH3wQHTNhxDdutT3NyJOUJm2+AlNCZwwVAYMWIG+BPD8qXmLkzhwMhPEjySTTqMGIYcuRBxXyJAb1G2x6+4HbDIOHLlaYapT81nB2MhQNyQNvc4F5CqEqK1oDTFue+NFxeExUgYh7gOYr0iUoVWXVcaHsfoYnFipw+tUOp0DyC0sokxvcXxV4XnEo5iCvpBa63kNfbtM46hwTLI6MQZQKAD1BE/ck/THmpB8mOpapqY2LYgek50/BA6w1JkJ20mfsR+uAGdyRpMUPI2noRbHbs9NJGcKuvy1WTy31R3AOOa+JOB1NKVfiNRjAG8LOFAdNrXv/ABHuOvRLKgBv27+6K+Xyxdgq7sYw9cT4f5VKnTAPw8hzwL8IcJJqGrMqlgbi+5jnbDRxrMCowCzKDn9o6YXW8Vx5Q9IDSUN58+gi9w7geWqZeq7OVzAY6VY/EAB98UqWbYLpMGOZwSqcMqVSaiC+4HtYxgLVQhtLyt79vl9cG4DDMipVHRjtNvOVc5XBuMXsjwhHp6mPqYWnYYa814eyDZUtTqEPoBDmIkDaBz64V8nnQ6qgWNHexw6mm05iqjlje8iTg9NKTB30tJiI9Q7498N8OpN5isN19J6HEPGLk9hi3wEFwNTaQBpQgRB335k3wwgWzBp3yRzBmagEITaZ9xcctvnjbiPFmphfKASwkBbD6414gihyIB1WEg7zBIgiPvywez2UyppBGJ8zT8U9cRVClMbSOZ1aK1K5LqcgQNwfjrBHGoLUN55n2OKXE+JVKtIB2ZoJNz+ePOK8F8vQQSRME/lGKPEKugaRscNVgV8ElqU2WoepKv8ALmRIIvGNq7AqTEaZ+xxlNtUAsF78gPYYylThS4DFQYmLX/zhknJF57So14EJbltjMWKflkXicZj144UlnmY8OZtYZqTimSR5mk6RBIuRt88T8T8P01oeZTrrUYXZLAgdRh943xvN5ZUpBQ1KsWVzJ3Y+q21wSfrjmmeyRo5hqMairabfiHL6jA06qVEDCZVotSqlD/7B+WePebYja5M9cM+W8P0j661bykCydKloa1o6XwHemtKpI01QbqYMEdYOx5QceVwwJWeOndHCviDnF8SZVFLAMYE3OJswTUM6VBmPSIHa2K5QjcRy+eDGRFsAr+Y+sbM5SohUFBSqkE7zJBgn7fbAfiNE+uPwgH8gfzn5YI5WlAQD+0fXc/c4uUaP9YBlJRxpP+v0n6DV9RiSgCalp0/xEDoK1rZGIs5WsdjfpiNs29wDAOJcxk2p1GQn4GI942PzF8R1suZHpIkSLG+KbAGcy7MslybFsGOHVVBnlHLliTgtZVUUygJGqdQuTY/IRP0w4Pw3LUaTlfJYabrMkHmQd/liWtVCkAidDSUbqbMDbm/xipTzoIZTY7DvjXhSaVmRJ2GB2byLg6gQNRkLNx8sE+FZKn51EM9iJYd/7Yw8tYXElWmNxVx8/OZXytevUZaas2lJOnpzPtfBfK+Hsky3zD03jZgIn9Rg1xTPoiu+U0q6jTC81PxH3wr8M4Y9Uyh/qWKpeW9oEYzcz54mFRSwcjtC9fw+lMCulQlllmQrcRYRNjO+DnhDitY5d1CgFTAlNwRFj8sWs3wfMshKUqlgAIBva/fATKcPz9IrFGqJkOTMBREkA25774YxsMROnZd43Rk/ma9f0RqvBAAtyueW2LHEPB+bZFKshCyQoIJJg88U+JcdpvkBQy6PTdGVpBu3ViRznDH/AA5zjjLBHSoWV2N+c35nqThNPS46jNczoaj8Tb/jpKFA+P8AUq8A8NirQGlhTudSgXRpuD3xW4h4R8in5j1SXY6Qoi/S/tfBfxTxv/hzrWWkxFZ4dJW5HMXsSMM3EMv59MK1PeCJYSpwYpLzIDqqlrAzlbZullXhWfy3sSY1UydmmI09cEuD8Ep5qqFzHrG6VFAGqDcEjcXGCHijwmTkamqmhqKdYYNeB8owo+D/ABJ/JuKTgGnUKw8mafqk7/hP2gYIoC4bynk1BWmyNm/1nQ638Pco9LQoemGuROx+pE+2BdL+FeXpkkV3HuBhsrcdpltNMzadXIYF8S4npXU7gKN2cwMELHIMSysuCLRN8QeBUpq1RauvSDKRuMIXFOM6iiCERDICCxMWjb2Pzw9cU8bUbimprb3+FI573OOc+JKlPziaSMFuZXYR8URsJ/LGMgJ3GPo1GVdo7/fwmlbMIxRakodZZmIMgSIkbfT549ztY1DC3joeWAWczjuCbkCLxt0nBnJmmMklTaoS6tJgMu6iOcW9vfC6ig2JEppOwJCnEkqeYyhJ5iBI3wE4vlnR/X7jpgpRqkiSQCIkmwAPKBGo9ek4deCeH62coK1ClS5w1Y3MbkCDF8LBZTZReOdEqLudrGc1ymWNQiP/AFgln8q6qLAGdhtHLBjjHC2ytbRVCrUG6qZWIsbYJUMnSrsi1n8umRLMNxAn7m2MNdgwFoa6Gk1MuGyPLvFKlwzMsAVVSDttjMX8zmG1t5dk1HSJO02/zjMYarXj00dFlBsYwcV4wHRVYah6WUzsymYPaRGKmZ4QK1epXnS9QMVv6Vb8N/tirwn+tTNRtN2a03ienzw08F4nQy1I1K1HzkI0iRK3MX/LC6DdN2S2PlM1tFatOnVpnOB62P8Ac5TUzT7OdWocm585748qQUQSBJNudz+WC2ZFP+aqLl6bVUPwoBJGrl8rXxN4h8Oihk6VVy9OszR5TiIEXiRNoH1xYlm4xObUujEE3OYu0SRq29O4PODGCM+ZlqYCgkVvURvf9jAwsxUkg3MT7b/O4wR4AxDqpEguGgdVkx88aW2gmCqdR1EOcOSagPLXb9MVeN60q03PNFa1pmTPY3PsR7YIcMo6lFyDNgqlidzyvyPLEXG4bQl/QpW4ItqLKbgHYx8sJpXVCxHlLtYoqsKYOc/7E2z+Sp5im1YEl5HzFhJ/1H6YHV81UQKrsraB6QATAHyww+BaieYaFQkirK6V3Jj0kEmBflzv89+MeC89QD1dBAMqfhJg9tUz7YosrWM49Kq9K6xfogVHSruhMNEiDsZ/0t0w5Uv4dqKp/wCboqgcLBkkMdlJFpxtwTwNmBlGaUU1AFJZodV6AAGCeZ39sL3E8m2Xeas06zXDFpUnqIW8TvP0warSfkw2rVbk25jNn/4fZZmU1uIUqbWBUAWJ5Xbtg/kf4QUFXV/NVG5hwFED3/XHE81TYEEVVZjvc6r87i/1w2ca8Q5hOF0cqlUmma1/UCVTQClJo/CX1sJ3iOWA2gYgnc12jJnUyGUNVfMXM6QRPmeskj8Gg7zbngHkv4nVKAHkUacKoVSyMTA2GsEfkMK6UgNNmZ9p5LO/+MFspRgR3vI/Zxu4AYELb2Zp03h38QhXypqhGp5pCpemzEoynmlx2sRI774Bce8T1K1YMqsVAIiRDTvYbYUQzoLbXtGKdUMSCWg6wpkH0t0I3H0x68AIScCP3hDPZRfObMMyNpGhAfVzJt02vhj8GeKcsisMxUip5jBQRJAGmNvc45AztTIqOxd9LaiIjTPp/I74uZGqSVYhgrA+oTebH26YwWjXQ8d50mp4goZ7iiO8nK5YEp6SQ9TqRHLe/QdcOlHj+QaxrITABLWNpImABzOOAtCsQhIpi4MzAKxsDuTzwxUeD+agLZtUDrr0FDr94nbfbAmpt5jBpriw5906j4i47kKWUqk10h1YABpLGIAUT1xxGjxCg7aGn1HSsxeTa/zwHzOXZnaGmkD6XPMTYwCYneMW8iadGulX4qgM+uCAxJANyPe+xweDEimVM6Dw/K5ihQXXUCmmTpYSSU5KVAuR1nb2wG8S8dRGQOTmAy6iC4UT0mCRzxp4i4rUFKmwrEs41EaQoUQeVzJnftipxbwTWfKpmHqeoprCkGFUCTqYn4iIhdyZvgEABwJQ5Nhc/t9nMfvDFXhVeP5ehTqD4SHEshiSGDSCLWYCDjnn8UsqqZ+oEAVNKjQgCr8PRbTJ/wA4v/wu0UHqsxXUVBUE+rcgiOwF+x7488RZmk9RnrafXeG5t1GxAuOeCbAuIoAh88xP4Xwk1yFPpRZLNAtzuee37nG6Zumj+W1I1lSyAtomDctE79OWCOezqrRYeWaWtCq6RpDCV1TF9wCQS0gAWnAFfQNLFgWNxyIW89wZthYzzKbr3jl4f/laQNVlDVZ/poTqSmOQWefMk4hzlbPywV2RJJCowBvsYmd8V0zeWQrWpvqqFTIKgCYIiwsY5xgRmuLVJsxUzMjcf4wDM4sojKdGgSXb4TypXrVKo80ksV3bnp598HakNl2IgQCBifMVUqZANUBFakQqseatNvl/jAHLVZDXsIAHfrhdZd3ulWiIUEWwcTdRA3nuMZhz4bwvLeUmsOWi5AMT2x5jOixzLv8A6FNcAHE51wJ0UM1STYhVBiTEn8hhm4L4nWnTqpl6dUobup9aC1zP4R77RhPooJR4OlXhrWBMSAeduWL/AAoupbLgudZC+liCCCQQAN9WxBBxQygHdefPrUY09th/Mi4BxGpls4uYQDUHPoJt6pt7cpx0PO51+M0WpgIoEFWcn0N9JncHCZ4nyxo6B/KvQupLujBiQIazAWg4L1eHMrI4qlFqaWATclwJaNxJm8csBVbG4Gxm0V/U2EYIi1x7hL5WstCoPhGowZUk21D3iPljTgLEVkK/EGge5BH64JZjJPVzOg6n0JpZhcki5I/1HArJkrUBFiGkH2OPObpmH+H2aqbcRu4RRaFEkGJUKCXJFwYGwkc4ke+LviWpScUy6sG0kRsykG4M4tcF4kKIaowGlzLTE/6DzA/t+h5Yj8WqlVkqoZVlmQJB2v8ASB8sMKAUPDGhmbVePEVqawwZTdTIPPHTeNcfqV8vK5EeaQpDNVE2IJ9MiJ5YROCVkp1leoNSqdWneYBI+8Y8bxjmK2YYq7KrGAABKiYFhz5z1wmgTYzNfRQVgQM/WF87xbPoWR6dKmgPxFo35gzLdrRgHXztSvTIcioQ3oBBMDbVPSJt2nF/xDnvNoshMmkwIBjUoIhuZ3kGOwxV4FkmzLLTpnQSpJPXSNpB5zhgso3RITedpkOX4QjU2UpR1KpYaqkmoZ9Ogg2J9VotAnfE3hzIeejUPJ06tAbq7ITpZ+hAZhP7LvwD+GIeir12em7n0qADouQNUm89Btirw7h5ydWstWVIBpyJgkwQf/GL/TDSLiJ3i+BD3B/DuTRCGhmiCxIUH25m/XCxxzIjLMrel6TsQhPXmp5Hr3xtSz6qVDNTprcFmMtIFpWLCYHtjbO0KtegUhKh1LJQMopx+KG3sTt2wseUcEt4mlfhVCgWNXUodF1BKk+Xa0zubja+F8a/Mqa6Zu06/wAO9oBHbcHrgpxTJghFgIzAlVmdYEepTJDTMyMXMpwJ3yz1/MZtUeXR0+o6bOdRI9MgwLkkY0hrFYymwDAqcGV+D8C/mKeZRV1P5DeWsxqaRpiDc2O9pjCGv9F3V6RdipQq8qV1c43DDl0w1LXzdOpFFno+n1t8LEdAdwLSYInC3xfOE5omqWcMYLk3PIMTN4t9MZS9mBq/b3Dib5KuKOgoo2aQw+LkSQbc4AGLlTPmtUpknQAfSFsBJHXobwe+GHwhlshmKFenmmqKysoQhliTMFG06dtwQTBO+FGlUoGq2kv5YqArYaimq99gdPb5YIjN4sN2mlfK1UqsHVwJ1BlsbzpjlE3tfEI1o3q8wBvSZUkHVuL8yPni/wAQHml6pdlkE01qFizLshUwFPIfInbG+Slk/q1tGiComw22tCknn+uCJtPbSYxeEaVKtnMs7FSrhiFaYXy9IDGdhM2vt9Hzx9nKiZOu9O+ohADurlwgZBEt8UgCb4EeCTQFbJ1kppfKVlZIB/qq6u7XPMQbcmOK/wDE/wAV68v5aIEllOtRBUTtPOTNxFsaBYQG/UaJNaq2TzCs4ktTDkmZ9YBIEiR+IX5G+wwP8QcSL1iywVWAs7G2/wBf0xe8Q8SbNkeaTrp0lp0wnqDkRz5CCTPtgNTd6NQGCGU8rwcDe8aMEXjr/EitQy6+VTAKEjSCoPqCgMxFrnqMK3/CKlYJFWnMQQxsg5AGft+ePPEuafMeXVrIVF4N4bYtf379MR8NzSqwXUqUmb1C0gcrsp27XOPOfKYi5If79ZRJNGo66eZGmSYHvz98S5HSzc5tAO3L/fE3FRVKF2ZGUgAFeinddvnvudsWPDVEuVl/jZQARuAYW89ZERbvjw4zMdCMDmPvE8n/AMq1HRLBtVu32B7dsJnDKQDEtEDqY25gc/bDX/E59NZKYaFFOWFMzqM7mdotfC7kqatTBiCtr/435YVUUZaUaWox/THeWK3FCGMLI74zFSo6T8JPcXH1xmEb2nS6VMYtCPH8nkKvl/y+lKaEvmUQkknSoGgbAEKfbEvCOLZemamZy1KcwqLoDbAvYNG02iffrgjwTgWXzy16VLWjAA06lvSxkENAAZWgW36EYRV8zLsQNDFJpnnJFza1uY63x0NyvQDqMzgsnSr9Oocekek4fn+I0WXNZohoYhSoNMgyICwCCCPimRjOE1Wahl5NigkQJEbRIOxvaMBaHiWq4RdACsDew0gGGurBl5n5g4s8KzPllKd/SSotJ5jkL8thjk1nrCxPM61LS0aisq4FvfJ/D+mnXbWPWWIJP33wjUml/wDUcdPzuQ8/UtMrrVNRg8wPTB7xH1xzt8kyyxEESI77R9cErkizY/3HUNOtMb0zYfIcfGM3hs0WgSNZ5NEwLWnlix4lyyqQF9KwzAAwA0jVHvcxa89cLWVlQAQCJJjmptsf8YPaMxmgFpq1U01mIGqLC/WOoH5Ys6qmnskaUagcVXx3PpNPD3BzmanlAmSpiN5i2/fnywB41wKtkqrUagDWlSIIYGdLDpPQ3x2rg3BstkKD1EAbNaYeq1yGiIUGyrcxG/MnHPvEuSeswqCWfnfcGevf88HSobUN+ZNqNb1KtwMQd4UyNauwohQQV9SheS7E2mfnjoOR8P1KKErTcH+7QZ7DawBvHbA/+H9AUa1OZkn1E+x2HSfrjox4rLGLxufz259sEKeDJ2qncDBPCeKVnpagZb1SOY0sQwA62OB38Q/DGazj0/5UpTRAddRzAkxHUnSAPriOtxT+WzSqzQtWo+i1ixJOme949sNGY4qWpRAva3QYatxAqAE4nLuP+HIqQX3iSitpZo9W195Iw6eEuC0jTam2ohlMmTIPY+2I8xSUQLyfc4LcJbQrcgRpA53N8e6YBuIx6pZdpkGb8M8MphCctTZkA0s3xQkAX+W22+AnHKlSpApstGGEQsjSOQFgLx8sW+McQBJPIbdueFngmeTiNSpT8x6NNSASv/UcEwYP4BNpEmOmEV6u0G/EZSAQAnvxFfi/FKNWqXCmsVapTWCQrbojRvtDR1wv8SyVDylZXhy0shB9O/PkI5YPeLeGZbJ1Dl6FN1AuahcnUel7SF07RvgHSelUrJ5yf0wAr6CVY8tW8aue0HphauCcSgFehuaDqQbzKYpy7PbSve2w/XkMdI8EeHaSVVq5wLUqC8bqLeldobrO2AuVo0slVq+TTqN+FatUXIM6tLKABYx1N8PPgIZnMLUq6glOQpRhNNr+rQ1jpAn0nVE4buPFpMEum++DOY8a8P8AkZioqA6ZLKf+1idI2EEC2PKWqip0IpLyr6rytiQVPIbjv8sPnjCmGjUdK69MjZZmCRzAIGEpg/mEFQz6tJLG0kxMkj3vgWBU5lFDaw9Z0Dwlwsjys7VYU9IYMrEBND0wGqf9p18iQIEwMKfirh0sqE6l8xgIIAKjVGwO1r9zjrfCfKzOSoeYTqYaWZDHqX0tqtpMxFxecKPivwr/ACxQUVHlux0qiwAd9J/TlvhnAk48Lm8W8sMjQpR5bVKpExJCydlEEG3W/O2EHOEtVeSaal2N5lSJgGLzy7Y6vlPDtOm3mM2pwZCkwF9uZP2xzUUwaz6hqAYkj+6G2nlPX3wnrAtYSltKUphjyZRpGEI0KwYfEQTpjeLxeRc9BEc9v+A5jQKgo1GRroyLqTvLCwNtjhm4lxujUphfKIUAiwBKCIGwHpBvAPTbmcy+SpVUFKiSlVaUjQ1jawImJY2BF74w1SLYhJpg4LE2AiVm/CuapKHFJqtMiS9IEgjuANSxsZGHngVJPKoCuitT0LpZDDIQBJWNiCQbiDOK3h7jddEZGqkuGhRqBIA33G3dTY7jnihxnjWnN6luCo1AC2oTMD6dpnBVFLpjmIpuKVSzHHHrKfGK9E5yqz6iqnSneLertA2wOXLNUsjqpn8RgH9cHPIyr0zVLgu1isEEGZIcX9c7m22FrOIvmKSdKiZKn1fKT+74ynUDErGPp2RVqA4M1851sHEDoZHyxmBjUX6jr8Q535HGYLYswVa86zwCpXyNOtmV/pUKlLTToOdVSWPoNhtGoiTN9sJ3HMmQPKHoemprOGP/AFJIuu4JA9MCJja2D/jLjjA0qQgTBJ0hl5ENNiGUcxa56SQ3E8tR8wsjeZB+IAjsYHQ7/O95wQcUqcnWk+p1GDIfC/CkOZRswB/LifNbVAggixF5Ez8sXuOZc0MwaaNOioNLhp1g6WRp/wBX2xczHD3o6KxhioUlWETyMgbcvqO+IM9mUfMI7kBNetovtEKALk+kCOuE7dyHcM9p1UtRq7qZ8BB+Q4/eWeLZ56NesybkGZO5EP8Akxws5XNGqxDgXvb3wX4nW8xi53JOoQQVJj0kHmF0jvGK+U4U1Iw6Mp5BhuORBxPWUB3NsynSk9NM47zVMsWO/wA+eG/wImh6hAJMQY5DeflvilkuGSqkmAwm25GGPKZqllxTor6RUJNVtza8Hnb0iPfG0VKsGaT6yutRDTp/dpNnM7IKnefy6/W3aOmKQpCx7414vKywViv92lhb54sMBp3McunbHWAnz4t3knDiq1Ax/e/bDbwlwVJBESbbRfcn32GE7I5CpVaKaFrm/Ie52wdWuuUAUOXYfFDEaZvYdO/5Yxpqi/Er+J6ZlKkSqu5uIEyQpg+5g98EeHPqoa+tlPLe8c5m2FPjfH2rRTCz6m1XE2MjkOuDXA/+mAziALXgybxF/wBPfG8iM22hIiL88bGrCOZuLAe9vyxQZ52sPeTiGo0Rfa5HI9JxhM1RfvFzxa0UiJNz+eAngGiwzLATpZGEiQCQNQvY8sXfFlWwJ227X9sK/AM+aWYDgwdrfvpOIdUC1Nh6Q0O6sL/ZhLxlXDZuoWB06oImb6Vv/tgKmXJIqaQEDALP4jO0bnYz0wQ8SMpdismb/Pn+mBC1BabjHtOtlB9BM1TksUPEKeJuJNUqwpICLFjvNz/jHXvBlWmmToJAQU1HSTquTvzJNscUyeW1EXHqi55GbAz9Z2x13wZkKjUAF0syiAQQR6fTIM9t4JvigNdplOgadEXMFeOI0lLEM0ggHoW/9YW8zQDLRqgAuAVI66dj8r/bDP42ylXUgNJiVaAQdU9drdv3cJmMvTWiKbOUbUSNaE2M7xMCdue1sLdwCZbQp2Cwz4LzxC+SCwGoMBeZP/sA/PDU/E3LMg8xyFWPhJY3JJmDJ2sJxzThOdCVhpMgsoEE22m5Hb5Rh9zHEBpBIRlAMGNN9/WBvadjfHt3gMHUptqXHeDvEnDxmKcQVrJ6tLIykkdhvO0iMIWf4acuGFf016kSp0+he8T7/TD/AJvxEopkh2Z4ACuAAt/wqoj5knl3wleLOKitSNSoo1RAtz5kRt1jE8NHcDb2iZXq6tRkhiYgfCwPxT9Bhj8IU60s1MxtqYxpVRb1E7DfC5lllwWFomNpHa2Gvw1SCorV/MFNjKqFb+o3WdvmL9MNOJ6pYLYQVmCi5lwCIUt8RA1GSARaO46W3xrwtdXEKStKgCTKkxebjcja+Ns9wbMMKuZamQhYntpm5iZi+NOBD/mfNLNHlnQ27BlIbY72HcCRioEAC857KZf8VZao2rMoqgAlX0jpADe42JN8DamWTTTeqLFSIUhTMzqJO9sH+HZmnUFQgWKSZ0DS0wfhgtvzX6Yo8N4axr0qLtCK2qiYnUPiamLH1A2jphLZbE2i/i6RgJeC1zcU2IPQWxmHzP5yo1RiG0j+2Ta222Mxu5Y8aVrRcyXCfOeqzX0ekwRJ79TFvaR1xfyqUqbaYZwBpHWOWKHCOIqlKbF2YtJFxJj5WAGNMxnC5kW9thiV2BIW3E6GhpPtNVzlp0JMscwjIAg1aSzmZgD0gD2vvz545zls3UNeqaZOlWIUr/aBp1CZ33nvg1T4x5OVOhj5zeg325KR7KY+QwO4HlkSowY6QinYXJsOxnlitiGW45nOUstQUzkXz9JItQkCTODPhHPI+ZpeadalioBEgmNiDyt9sCa+k/DaeRNh3xY8J8KLZikTXVQKkxfeLX7mB9cQKFvdjOvX6myyDFj7o18XdBVYUwqKCVUfhHIfKcAP5esG82o6sAbMDIe49I5iJIM9MXeI0HTzKatpcSFO3t9pwP4sVy+W0pqYmrLajYWEXA+c4oqkbgO8gohwhYcQzxDx+U0U2GlE/CACXIkX5bzjfhHibJgVKxpTBGhSZAD7QgG+okXtbljlOdqs9RmO8/LG+QzmhpAAYWk9PpbbGl29oQOkgOwzpWc8aZ2u2lEZRaIlInbcARPObRgbOcdxKEz+IHV9xN8LeU4oyzokGTFzad9PTc7dcWk4ixSBCyTsT1N99/8A31wh61QnP385ZToJYbfv5Q5Ry1XUpRSdLkEkgRIBvMXthuy9MVQxE0jMaGEgrBgm+5AkkGOWOd1+K1HDjXvbYe3zx5meIsYKmCBG7EW5xPSfqeuNXUVSc8QH0igX794/rm3BeVsjaSR19t748bOlhIRj9J+kzhBo59tQZjqIPU+odDe+2LB8QVZjX2AUgATG1tuo5419RVOAII0gBJPH7y54pMhdSsBuPkfvgG+Uoll+JNvh6c4nni5ns6a2lSxYnqRveew64F+YhKBZJ1C535emDI5b98atR29rmJqaZdwscCNPFfD5ej51Op5ihTIKw4Ec4kGMCOBeFWqpNStTog7KfUzW6SALX3nEuS4w9IQCUljKwCO3PuMCuI5qGkXXUGAJ/CeX6YJWIxMaiu4vfEt5opTIRagq0x8OpYgnmdyL7Xwa4D4mKUmpKdLAELeFP9okcz1+eFbh9RIbVEsQNZPwm5sJvYEY1zOYUjUBFgCOp5kffAbyOJWKSsozDNbi1YCWepGwvz/fPFetxnUCb+YTeTMj3+mBC5u1t57z/jE1J0G8GD+H8U7zf6YwL5xg/wCpxC3CnLVqShCDKyDtyOrUTa3q7AHHR+L18mcuFo1xUrK0k3g2vAPpIFtu2OXeH3FSui6ng7m5hZGqe2m3zGDHjnOKtXSmimaSibaXbYAgAd59pw1alsWiatPewuZTz/iGAabKwZYDDkYkqfo3Od8A+KZk13HZRYQALeowB78tsV3JN1ZTJIibjTefVe9/yx55o1XMsYOr9LW/2xnEYKZbDHEJ8P4oi0QjvY7Wkk7LFvwgAfPF5+M+gDVYAae45bA3HXeDhZqJqUBWAKvNzB9W8CLxG88++JcvqQaQ+oXDCbXuQPoL9ca3F4CU/wBSx4hziFaodMVNKMQHvKIYuCBAgkE7845YFeHiwdXDIFUwRu0NIP57Yq1KxICbKOn4j1N4nvi7kKD0g5ZBBjcDpI+uBJO0gxy0l3BgP3+/dGPhmRARSHIDOQwAFtVhy2JVD8sGV4cxTy3EesOKgsUIEBlI2YEAzsb4q+E9DsJf41J0tsDGtTO4AJfrdcOuU9YXWELMs6LEgczMbaue18DTSqh3XuPKT6ujQqG4XafOc7FCskq1Cs5BMuq2a5giTzF8Zjo1TJidvyGMxn5lP8TFjTP/AJD4/wBTheRptq8uLswiSB7/AG/LBfL04mRJG1+ffFHKlKZDuCwEiARuepmRv0xKeIhiSBA33nDWB3XEylVXpFGMlr1PUFN7zJxsGKy24uN5JxVpLNyZJufn+R/fLE9RLWkwZtsBtgmKnwT2npuD1jxe0vcbVEylBlMO7kvzLADbsBI+uBvC+IvTPp0gG0tMdRtiPPUq5VNerRfy5NoG5A/XFOimogCSSYA6k7DHumLZEW2oqAkXj9mONGp5TPpBemC7SIkekHfckGcS6FruKblNDD1TINthtsftirxfwPmEpJUR1qBEANNVIIjczMMfptacL2Q4hUS9OmGIgbE7SbjrffoMJegSd4OZRS1YVOmRiecO4DVzNRkQqumZ+sYqcV8OVss0OVubGd8MVLMVMtSLiFeqZJjabwMS8H4V/Mjzsy5qKs6U6nva/sO2FCsyEk+z84zopVVdh8Rirl6LGy3gSYnbrtt3xfyvCa9WAiM3yP546fQo0gAaYWmYgFAAYta0dMQ1c3SDQ1RLCwMj3m9564Q2sB9lcypNIwHiaJWS8MZqWUBQRuC45iffFjL+EHsXqoBMemWg8hyi+HHJpTqSV0sNUghjN1G+LKUUUmSomDdfvyHzjAnUteM/LpwcxOpeE6YN6xeJ1BQLRuJvGJMnwrJioAF83YwxNgbWA+IjphuqUUIEuBBmRAmev+caUkpi6tFoMMRYXF9+n0wpqpYeJjD6SgeERdz/AIaoP6Fpim7QS6kkKF3GmbEzz6b4VOJ+GqtBS7CVEyRy6TjoudqLOoeVEy7H4+5EDe9+s4TOM8YBp1Fpp/TcFSSbz197XwdCtUBCLnjmT19OhQscYMocE4QldCQzCoDAAIgyekHlibO+EHkgOfS+k6htaREbwN7WwU8G8NarliVdEJciw9ZiJkztG2GGlw6qGeHFzEEzHpAm4nnt98Mqah1qEff0m0NPTekt/KIua8D1kpLVMlW20rP1A2kXHXtg1wXI5SpTpLURakAgAVKgqBbiQFMAbWJ588OmSzXllJl9NlX0jfmPYDfFOlweipLUxpbl6pHPfnMmZncThj6pCntQTpmDWAxFqn4LpmsTTptUpAxo9esSDeRYxyveMXKfhalSvQCtHxeYYqDk0BjaOcHbBirlNPqYMTPIuwvzgsdje+KmX4Ipd3FZvVJI1nfcc7CeWJPzG7BJEalF0N7j4SKllFC1StKHqE6mH4gJFhyB0mOu+Oe8V4dmA71NL6Z0/iFhFiI+H7Wx1/LUUAbQEJX03OxCwAZHQ/fG+TosfU9o5apBtcb364aNURa3vuYBo8kmcPqqQxdakQbSCDcXte2/PGUVCiYBYXVgdr7kEXHSO++OycS4VQYafLBsdwD+d/8AbHPvFfBQig02IUR6TusTYHpvbD01as23iGNM1tym/pFVqaHdlGlSZEnUeU3sftbFzLUgaWoA2cyw2AMAcv7iP2cUXQgQ0TpsDIkG4P764tVA2hAYIYBgARHMSY579MVmRLa4ldqsKVhTsZIvaRAPS+2COTy7SbkkoD8owNekd+TA8+9sEuBZgJLG8iIP0wDcSlT5wvwjMaQrpCtSYEQskqwJb8XUX+WH7h/FzModRdAQSgnkCpKkncj645hlSVvcq3p5C40kg8xyuIPfBpKrgAMiASWHpvfuLnsZnDqDYsZtaiH8Q7+sb8+HaoxAzCydkVmUEWMFRG/7GMwD/wCI5nlXqARt6T9ypP1OMw+6zmdKp5TnmYDAC3xm1rn2xLl8jVAcx6osJExzOPENSmSGpFS3wswIseg2BMC++Nmzeh7EwBpkd9/1whi3aKpqnL8/ST5GgWZ2DagkDYyxO8e0b9MXGq2iBDWsf84qcLyZCSGIZuQ6d8WBQcAiAesnfrbCOoBU5nRFM/l9tsmb5msWpIoOzGD0B/2OHrwXwLIZdEzOZ01HMMiuRA5gqpMGN5P2xzeqCQV2i8fvscF87xa4ABbSAAZEACwA9oxUhBnM1KENnvO0VOPUalOo2VVfO0+lHsrxygbe4EY5jlsw+YqGESk1UzUCLAHX99cLlPiVWo4XX5ak30n9cNnBlanRercsx0pzZuQj3OMcAm0laoQNsCcfpVK1ZlpglaK3/wA4u5OpU/lFNJiCOkDf3xe4XwbMotcMQC4BqkGSq/2z1wMpUqmitTFlXboMDVo2QQErlKiEHib0uEZioNTVFUyPjY7HmIxrxqjUy1NdVZa4eRphgFgbgsPywBrZiqGu7EkbybYtZ7KEU6W7O0sdyQOQg9jM/wCMJp0gLBgDf0nY1OqZyemSLesZcrwOkZP8xp2MCn1A5s/fpizSyBB9OaeQdoH6nACn/M38jKspgXWixIIi8wSCf1xoPDvECxPkVyZmfLaOvS+CFB2ztHvgDWlcFj7rRsrZ9B8b0jH9yr974ho8XpAyDS3sFbSPaBv88B6fCuKgR5FeOhptH0xt5fEPMWk6PSLbAJDGBuBYk23HTCm0Z/wHxj111zhz8BCXGD5gDJTKuPhIgg+/pvtgLnhUanU89mnQWVYAAIsDvPOI54uLwjOquoU6zl5CehiADYswG25I9hik/BnCVWdKkKpA1hh6oseU9rYSKNjciUHV3BHpNvDmSoGjLa9eomVK9rQb4J085UosQjlgDtU5WHfCjRquqyhKkGLdN4xKvFK51EhSwEklRNrTMSI/e+G1NKxcta/viaH4gFphL2t6XjtluOK5irAgiR0mx+5G/TBCq9AxFdr2EFZH05Wxy2tn6rEElZBn4dyYkn6DGDNsWkqhY7MRtAtywttCeVjk/EkOCflOlLRufKzlujXAPyNvpiLNVcyJbXRqjlY29jE/fCBT4qVs9NTuCVMTJnYWtf7YsrxKit089ZNlWqZA723wp9I47X9wjk1yHuPfj+I10eNSSGpMpAvpNo7q3L5zjdSahnK5hlf/AONjY9gDf88LZ8QNq0mnUqLEgOxMATJaflt2+e2Uzrv/AFadNVQNo9IkyR8QsTAkWwo6cg4H0lI1VNh9mN3D+N+YTSrLoqixU8yOmBHiDLlwaZMTJHcjYHATP51kZFrHWxmCv/USLwY3HP8AxgpkOIisyqYZhcGL9DPy+mFik1M71lNI02GD+4iFna1QswfdRG3wxYC3Yc8Q5aqViJ5jeN7frhq8ZcIAPnLubMoFtjDTPLb6YVkmALzO0fT8zjrU6gdLzh1aRpVbGWKNGQ14IIIHNrgQOu/2xbyZRKmmrCrNzcxaQbSbmNsX8nT3YgqdNtNrljY9rfXAyswplWT1MvxBhIBkBfcR15g4Zt4MWK+428prl6gLe4JH6YPVeKOadOmYOjqSLHbkfrhdysDSTPqJvsBf787WjBKmfUBaJgknkep7deWE32POnRXqU/UfKHkruRbR/wDf/wDnGYpUKtXSNLHTyny/1XGYq3LF2Pl9JBmuEugM1kffTppwBA3veQfr1xRyPDlY+Uss3cAbyDz7YzGYkVySROeEXoq55vDtHJqIjpizSyOrVt6RJxmMxzGcz6JFFuItcSHqbTYfn2wL/mGW2MxmO5R9kT5PWG9VifOW+HUnqtCrJ9wP1x02nlinlIp9SqI6C0SO8nfGYzBE+MTkaliCoEYMhww06JRgZMlm1bk8zhVr5EeZD+pNo6nlOPcZg6xJiqpyI/cD8M5BUV1y1MtAuw1H/wDLDEtFQPSoUf8AaAP0xmMxgOJaCbTzK0tLPHUfkMWgpxmMxswnMiemZERHOdz0jCV4iSOL5A/9rD/9/wDOPcZjRPXjnqbrj1apO9xjMZgZsBeI+H0H0+ZRRxeRABjrIvOOTcU4NQpu2k1IJ9O0jnef3bHuMwXMDeVYWk3DfCSZlGqozfEVIYDciZEf+X2xt/8A4HlqadxZdv8A7YzGYRubcReOFS/aRVPADQP6sdio/RsVq3garTOoVV9MG6/PqeWMxmHlbKDeYlUlrWljMZMUtFOrUVTVBLFUN1G0GSenLn2xolPyKaGoYdtTlVJBvdYIETsCe5t0zGY41QnYp8yb+7E7tEnePT+YE4+pnLuC2khm3AILXnbnF8eUKICAg31arctv9sZjMWOAFt6SnT5BJhxG8+kQ17XjmD+uE+pkarV3WZeSZJuQFJmf/EYzGYn02HKjiO1Xj238xC+XqAJEdIPS5+szihWyieedQLLEkTpv0tNpxmMxcTgTjUwAx/f+Z7kaDHOUaBIamryFeSgU+prC+31wT8U5AZau6gggnUo7N/gyI7YzGYU4BW5nQ0dRlrlRxYwC1Qm84zGYzCJ0Nxn/2Q=="/>
          <p:cNvSpPr>
            <a:spLocks noChangeAspect="1" noChangeArrowheads="1"/>
          </p:cNvSpPr>
          <p:nvPr/>
        </p:nvSpPr>
        <p:spPr bwMode="auto">
          <a:xfrm>
            <a:off x="1174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37218" name="Picture 2" descr="Image result for om mountain"/>
          <p:cNvPicPr>
            <a:picLocks noChangeAspect="1" noChangeArrowheads="1"/>
          </p:cNvPicPr>
          <p:nvPr/>
        </p:nvPicPr>
        <p:blipFill>
          <a:blip r:embed="rId3" cstate="print"/>
          <a:srcRect b="18603"/>
          <a:stretch>
            <a:fillRect/>
          </a:stretch>
        </p:blipFill>
        <p:spPr bwMode="auto">
          <a:xfrm>
            <a:off x="304801" y="914400"/>
            <a:ext cx="4129547" cy="1600200"/>
          </a:xfrm>
          <a:prstGeom prst="rect">
            <a:avLst/>
          </a:prstGeom>
          <a:noFill/>
        </p:spPr>
      </p:pic>
      <p:pic>
        <p:nvPicPr>
          <p:cNvPr id="137220" name="Picture 4" descr="Image result for gurudongmar lake"/>
          <p:cNvPicPr>
            <a:picLocks noChangeAspect="1" noChangeArrowheads="1"/>
          </p:cNvPicPr>
          <p:nvPr/>
        </p:nvPicPr>
        <p:blipFill>
          <a:blip r:embed="rId4" cstate="print"/>
          <a:srcRect/>
          <a:stretch>
            <a:fillRect/>
          </a:stretch>
        </p:blipFill>
        <p:spPr bwMode="auto">
          <a:xfrm>
            <a:off x="4648200" y="857250"/>
            <a:ext cx="3962400" cy="2225983"/>
          </a:xfrm>
          <a:prstGeom prst="rect">
            <a:avLst/>
          </a:prstGeom>
          <a:noFill/>
        </p:spPr>
      </p:pic>
      <p:sp>
        <p:nvSpPr>
          <p:cNvPr id="137222" name="AutoShape 6" descr="Image result for valley of flowers sikkim"/>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37223" name="Picture 7"/>
          <p:cNvPicPr>
            <a:picLocks noChangeAspect="1" noChangeArrowheads="1"/>
          </p:cNvPicPr>
          <p:nvPr/>
        </p:nvPicPr>
        <p:blipFill>
          <a:blip r:embed="rId5" cstate="print"/>
          <a:srcRect/>
          <a:stretch>
            <a:fillRect/>
          </a:stretch>
        </p:blipFill>
        <p:spPr bwMode="auto">
          <a:xfrm>
            <a:off x="1676400" y="3257550"/>
            <a:ext cx="5105400" cy="1641022"/>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107BC4AF-8C0B-4447-AA01-902B365222C9}" type="slidenum">
              <a:rPr lang="en-US" smtClean="0"/>
              <a:pPr>
                <a:defRPr/>
              </a:pPr>
              <a:t>60</a:t>
            </a:fld>
            <a:endParaRPr lang="en-US" dirty="0"/>
          </a:p>
        </p:txBody>
      </p:sp>
      <p:sp>
        <p:nvSpPr>
          <p:cNvPr id="4" name="Rectangle 3"/>
          <p:cNvSpPr/>
          <p:nvPr/>
        </p:nvSpPr>
        <p:spPr>
          <a:xfrm>
            <a:off x="1350837" y="0"/>
            <a:ext cx="6361037" cy="769441"/>
          </a:xfrm>
          <a:prstGeom prst="rect">
            <a:avLst/>
          </a:prstGeom>
          <a:noFill/>
        </p:spPr>
        <p:txBody>
          <a:bodyPr wrap="none">
            <a:spAutoFit/>
          </a:bodyPr>
          <a:lstStyle/>
          <a:p>
            <a:pPr algn="ctr">
              <a:defRPr/>
            </a:pPr>
            <a:r>
              <a:rPr lang="en-US" sz="4400" b="1" dirty="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latin typeface="+mn-lt"/>
              </a:rPr>
              <a:t>Neighbours of a Pixel</a:t>
            </a:r>
          </a:p>
        </p:txBody>
      </p:sp>
      <p:sp>
        <p:nvSpPr>
          <p:cNvPr id="26629" name="TextBox 4"/>
          <p:cNvSpPr txBox="1">
            <a:spLocks noChangeArrowheads="1"/>
          </p:cNvSpPr>
          <p:nvPr/>
        </p:nvSpPr>
        <p:spPr bwMode="auto">
          <a:xfrm>
            <a:off x="0" y="1923678"/>
            <a:ext cx="9144000" cy="830997"/>
          </a:xfrm>
          <a:prstGeom prst="rect">
            <a:avLst/>
          </a:prstGeom>
          <a:noFill/>
          <a:ln w="9525">
            <a:noFill/>
            <a:miter lim="800000"/>
            <a:headEnd/>
            <a:tailEnd/>
          </a:ln>
        </p:spPr>
        <p:txBody>
          <a:bodyPr>
            <a:spAutoFit/>
          </a:bodyPr>
          <a:lstStyle/>
          <a:p>
            <a:pPr algn="ctr"/>
            <a:r>
              <a:rPr lang="en-US" sz="2400" b="1" dirty="0">
                <a:solidFill>
                  <a:srgbClr val="C00000"/>
                </a:solidFill>
                <a:latin typeface="+mn-lt"/>
              </a:rPr>
              <a:t>Pixel p at coordinates (x, y) has 4 horizontal &amp; vertical </a:t>
            </a:r>
            <a:r>
              <a:rPr lang="en-US" sz="2400" b="1" dirty="0" err="1">
                <a:solidFill>
                  <a:srgbClr val="C00000"/>
                </a:solidFill>
                <a:latin typeface="+mn-lt"/>
              </a:rPr>
              <a:t>neighbours</a:t>
            </a:r>
            <a:r>
              <a:rPr lang="en-US" sz="2400" b="1" dirty="0">
                <a:solidFill>
                  <a:srgbClr val="C00000"/>
                </a:solidFill>
                <a:latin typeface="+mn-lt"/>
              </a:rPr>
              <a:t>. </a:t>
            </a:r>
            <a:endParaRPr lang="en-GB" sz="2400" b="1" dirty="0">
              <a:solidFill>
                <a:srgbClr val="C00000"/>
              </a:solidFill>
              <a:latin typeface="+mn-lt"/>
            </a:endParaRPr>
          </a:p>
        </p:txBody>
      </p:sp>
      <p:sp>
        <p:nvSpPr>
          <p:cNvPr id="7" name="Rounded Rectangle 6"/>
          <p:cNvSpPr/>
          <p:nvPr/>
        </p:nvSpPr>
        <p:spPr>
          <a:xfrm>
            <a:off x="838200" y="2743200"/>
            <a:ext cx="7467600" cy="51435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dirty="0"/>
              <a:t>(x-1, y)	(x+1, y)	(x, y-1)	(x, y+1)</a:t>
            </a:r>
            <a:endParaRPr lang="en-GB" sz="2400" dirty="0"/>
          </a:p>
        </p:txBody>
      </p:sp>
      <p:sp>
        <p:nvSpPr>
          <p:cNvPr id="8" name="Oval 7"/>
          <p:cNvSpPr/>
          <p:nvPr/>
        </p:nvSpPr>
        <p:spPr>
          <a:xfrm>
            <a:off x="3203848" y="1275606"/>
            <a:ext cx="2743200" cy="62865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800" dirty="0">
                <a:effectLst>
                  <a:glow rad="228600">
                    <a:schemeClr val="accent2">
                      <a:satMod val="175000"/>
                      <a:alpha val="40000"/>
                    </a:schemeClr>
                  </a:glow>
                </a:effectLst>
              </a:rPr>
              <a:t>N</a:t>
            </a:r>
            <a:r>
              <a:rPr lang="en-US" sz="2800" baseline="-25000" dirty="0">
                <a:effectLst>
                  <a:glow rad="228600">
                    <a:schemeClr val="accent2">
                      <a:satMod val="175000"/>
                      <a:alpha val="40000"/>
                    </a:schemeClr>
                  </a:glow>
                </a:effectLst>
              </a:rPr>
              <a:t>4</a:t>
            </a:r>
            <a:r>
              <a:rPr lang="en-US" sz="2800" dirty="0">
                <a:effectLst>
                  <a:glow rad="228600">
                    <a:schemeClr val="accent2">
                      <a:satMod val="175000"/>
                      <a:alpha val="40000"/>
                    </a:schemeClr>
                  </a:glow>
                </a:effectLst>
              </a:rPr>
              <a:t> (p)</a:t>
            </a:r>
            <a:endParaRPr lang="en-GB" sz="2800" dirty="0">
              <a:effectLst>
                <a:glow rad="228600">
                  <a:schemeClr val="accent2">
                    <a:satMod val="175000"/>
                    <a:alpha val="40000"/>
                  </a:schemeClr>
                </a:glow>
              </a:effectLst>
            </a:endParaRPr>
          </a:p>
        </p:txBody>
      </p:sp>
      <p:sp>
        <p:nvSpPr>
          <p:cNvPr id="9" name="TextBox 8"/>
          <p:cNvSpPr txBox="1">
            <a:spLocks noChangeArrowheads="1"/>
          </p:cNvSpPr>
          <p:nvPr/>
        </p:nvSpPr>
        <p:spPr bwMode="auto">
          <a:xfrm>
            <a:off x="0" y="4057651"/>
            <a:ext cx="9144000" cy="461665"/>
          </a:xfrm>
          <a:prstGeom prst="rect">
            <a:avLst/>
          </a:prstGeom>
          <a:noFill/>
          <a:ln w="9525">
            <a:noFill/>
            <a:miter lim="800000"/>
            <a:headEnd/>
            <a:tailEnd/>
          </a:ln>
        </p:spPr>
        <p:txBody>
          <a:bodyPr>
            <a:spAutoFit/>
          </a:bodyPr>
          <a:lstStyle/>
          <a:p>
            <a:pPr algn="ctr"/>
            <a:r>
              <a:rPr lang="en-US" sz="2400" b="1" dirty="0">
                <a:solidFill>
                  <a:srgbClr val="C00000"/>
                </a:solidFill>
                <a:latin typeface="+mn-lt"/>
              </a:rPr>
              <a:t>Pixel p at coordinates (x, y) has 4 diagonal </a:t>
            </a:r>
            <a:r>
              <a:rPr lang="en-US" sz="2400" b="1" dirty="0" err="1">
                <a:solidFill>
                  <a:srgbClr val="C00000"/>
                </a:solidFill>
                <a:latin typeface="+mn-lt"/>
              </a:rPr>
              <a:t>neighbours</a:t>
            </a:r>
            <a:r>
              <a:rPr lang="en-US" sz="2400" b="1" dirty="0">
                <a:solidFill>
                  <a:srgbClr val="C00000"/>
                </a:solidFill>
                <a:latin typeface="+mn-lt"/>
              </a:rPr>
              <a:t>. </a:t>
            </a:r>
            <a:endParaRPr lang="en-GB" sz="2400" b="1" dirty="0">
              <a:solidFill>
                <a:srgbClr val="C00000"/>
              </a:solidFill>
              <a:latin typeface="+mn-lt"/>
            </a:endParaRPr>
          </a:p>
        </p:txBody>
      </p:sp>
      <p:sp>
        <p:nvSpPr>
          <p:cNvPr id="10" name="Rounded Rectangle 9"/>
          <p:cNvSpPr/>
          <p:nvPr/>
        </p:nvSpPr>
        <p:spPr>
          <a:xfrm>
            <a:off x="762000" y="4457700"/>
            <a:ext cx="7467600" cy="51435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dirty="0"/>
              <a:t>(x-1, y-1)	(x+1, y-1)	(x-1, y+1)	(x+1, y+1)</a:t>
            </a:r>
            <a:endParaRPr lang="en-GB" sz="2400" dirty="0"/>
          </a:p>
        </p:txBody>
      </p:sp>
      <p:sp>
        <p:nvSpPr>
          <p:cNvPr id="11" name="Oval 10"/>
          <p:cNvSpPr/>
          <p:nvPr/>
        </p:nvSpPr>
        <p:spPr>
          <a:xfrm>
            <a:off x="2895600" y="3371850"/>
            <a:ext cx="2743200" cy="62865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800" dirty="0">
                <a:effectLst>
                  <a:glow rad="228600">
                    <a:schemeClr val="accent2">
                      <a:satMod val="175000"/>
                      <a:alpha val="40000"/>
                    </a:schemeClr>
                  </a:glow>
                </a:effectLst>
              </a:rPr>
              <a:t>N</a:t>
            </a:r>
            <a:r>
              <a:rPr lang="en-US" sz="2800" baseline="-25000" dirty="0">
                <a:effectLst>
                  <a:glow rad="228600">
                    <a:schemeClr val="accent2">
                      <a:satMod val="175000"/>
                      <a:alpha val="40000"/>
                    </a:schemeClr>
                  </a:glow>
                </a:effectLst>
              </a:rPr>
              <a:t>D</a:t>
            </a:r>
            <a:r>
              <a:rPr lang="en-US" sz="2800" dirty="0">
                <a:effectLst>
                  <a:glow rad="228600">
                    <a:schemeClr val="accent2">
                      <a:satMod val="175000"/>
                      <a:alpha val="40000"/>
                    </a:schemeClr>
                  </a:glow>
                </a:effectLst>
              </a:rPr>
              <a:t> (p)</a:t>
            </a:r>
            <a:endParaRPr lang="en-GB" sz="2800" dirty="0">
              <a:effectLst>
                <a:glow rad="228600">
                  <a:schemeClr val="accent2">
                    <a:satMod val="175000"/>
                    <a:alpha val="40000"/>
                  </a:schemeClr>
                </a:glow>
              </a:effectLst>
            </a:endParaRPr>
          </a:p>
        </p:txBody>
      </p:sp>
      <p:sp>
        <p:nvSpPr>
          <p:cNvPr id="26635" name="TextBox 11"/>
          <p:cNvSpPr txBox="1">
            <a:spLocks noChangeArrowheads="1"/>
          </p:cNvSpPr>
          <p:nvPr/>
        </p:nvSpPr>
        <p:spPr bwMode="auto">
          <a:xfrm>
            <a:off x="5943600" y="800100"/>
            <a:ext cx="2209800" cy="1015663"/>
          </a:xfrm>
          <a:prstGeom prst="rect">
            <a:avLst/>
          </a:prstGeom>
          <a:noFill/>
          <a:ln w="9525">
            <a:noFill/>
            <a:miter lim="800000"/>
            <a:headEnd/>
            <a:tailEnd/>
          </a:ln>
        </p:spPr>
        <p:txBody>
          <a:bodyPr wrap="square">
            <a:spAutoFit/>
          </a:bodyPr>
          <a:lstStyle/>
          <a:p>
            <a:pPr algn="ctr"/>
            <a:r>
              <a:rPr lang="en-US" sz="2000" dirty="0"/>
              <a:t>X</a:t>
            </a:r>
            <a:r>
              <a:rPr lang="en-US" sz="2000" baseline="-25000" dirty="0"/>
              <a:t>3</a:t>
            </a:r>
            <a:r>
              <a:rPr lang="en-US" sz="2000" dirty="0"/>
              <a:t>    X</a:t>
            </a:r>
            <a:r>
              <a:rPr lang="en-US" sz="2000" baseline="-25000" dirty="0"/>
              <a:t>2</a:t>
            </a:r>
            <a:r>
              <a:rPr lang="en-US" sz="2000" dirty="0"/>
              <a:t>    X</a:t>
            </a:r>
            <a:r>
              <a:rPr lang="en-US" sz="2000" baseline="-25000" dirty="0"/>
              <a:t>1</a:t>
            </a:r>
            <a:endParaRPr lang="en-US" sz="2000" dirty="0"/>
          </a:p>
          <a:p>
            <a:pPr algn="ctr"/>
            <a:r>
              <a:rPr lang="en-US" sz="2000" dirty="0"/>
              <a:t>X</a:t>
            </a:r>
            <a:r>
              <a:rPr lang="en-US" sz="2000" baseline="-25000" dirty="0"/>
              <a:t>4</a:t>
            </a:r>
            <a:r>
              <a:rPr lang="en-US" sz="2000" dirty="0"/>
              <a:t>    </a:t>
            </a:r>
            <a:r>
              <a:rPr lang="en-US" sz="2000" b="1" dirty="0">
                <a:solidFill>
                  <a:srgbClr val="FF0000"/>
                </a:solidFill>
              </a:rPr>
              <a:t>p</a:t>
            </a:r>
            <a:r>
              <a:rPr lang="en-US" sz="2000" baseline="-25000" dirty="0"/>
              <a:t> </a:t>
            </a:r>
            <a:r>
              <a:rPr lang="en-US" sz="2000" dirty="0"/>
              <a:t>    X</a:t>
            </a:r>
            <a:r>
              <a:rPr lang="en-US" sz="2000" baseline="-25000" dirty="0"/>
              <a:t>0</a:t>
            </a:r>
            <a:endParaRPr lang="en-US" sz="2000" dirty="0"/>
          </a:p>
          <a:p>
            <a:pPr algn="ctr"/>
            <a:r>
              <a:rPr lang="en-US" sz="2000" dirty="0"/>
              <a:t>X</a:t>
            </a:r>
            <a:r>
              <a:rPr lang="en-US" sz="2000" baseline="-25000" dirty="0"/>
              <a:t>5</a:t>
            </a:r>
            <a:r>
              <a:rPr lang="en-US" sz="2000" dirty="0"/>
              <a:t>    X</a:t>
            </a:r>
            <a:r>
              <a:rPr lang="en-US" sz="2000" baseline="-25000" dirty="0"/>
              <a:t>6</a:t>
            </a:r>
            <a:r>
              <a:rPr lang="en-US" sz="2000" dirty="0"/>
              <a:t>    X</a:t>
            </a:r>
            <a:r>
              <a:rPr lang="en-US" sz="2000" baseline="-25000" dirty="0"/>
              <a:t>7</a:t>
            </a:r>
            <a:endParaRPr lang="en-GB" sz="2000" dirty="0"/>
          </a:p>
        </p:txBody>
      </p:sp>
      <p:sp>
        <p:nvSpPr>
          <p:cNvPr id="26636" name="TextBox 12"/>
          <p:cNvSpPr txBox="1">
            <a:spLocks noChangeArrowheads="1"/>
          </p:cNvSpPr>
          <p:nvPr/>
        </p:nvSpPr>
        <p:spPr bwMode="auto">
          <a:xfrm>
            <a:off x="228600" y="800100"/>
            <a:ext cx="2895600" cy="1015663"/>
          </a:xfrm>
          <a:prstGeom prst="rect">
            <a:avLst/>
          </a:prstGeom>
          <a:noFill/>
          <a:ln w="9525">
            <a:noFill/>
            <a:miter lim="800000"/>
            <a:headEnd/>
            <a:tailEnd/>
          </a:ln>
        </p:spPr>
        <p:txBody>
          <a:bodyPr>
            <a:spAutoFit/>
          </a:bodyPr>
          <a:lstStyle/>
          <a:p>
            <a:pPr algn="ctr"/>
            <a:r>
              <a:rPr lang="en-US" sz="2000" dirty="0"/>
              <a:t>NW    N    NE</a:t>
            </a:r>
          </a:p>
          <a:p>
            <a:pPr algn="ctr"/>
            <a:r>
              <a:rPr lang="en-US" sz="2000" dirty="0"/>
              <a:t>W    </a:t>
            </a:r>
            <a:r>
              <a:rPr lang="en-US" sz="2000" b="1" dirty="0">
                <a:solidFill>
                  <a:srgbClr val="FF0000"/>
                </a:solidFill>
              </a:rPr>
              <a:t>X</a:t>
            </a:r>
            <a:r>
              <a:rPr lang="en-US" sz="2000" baseline="-25000" dirty="0"/>
              <a:t> </a:t>
            </a:r>
            <a:r>
              <a:rPr lang="en-US" sz="2000" dirty="0"/>
              <a:t>    E</a:t>
            </a:r>
          </a:p>
          <a:p>
            <a:pPr algn="ctr"/>
            <a:r>
              <a:rPr lang="en-US" sz="2000" dirty="0"/>
              <a:t>SW    S    SE</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plus(in)">
                                      <p:cBhvr>
                                        <p:cTn id="12" dur="1000"/>
                                        <p:tgtEl>
                                          <p:spTgt spid="11"/>
                                        </p:tgtEl>
                                      </p:cBhvr>
                                    </p:animEffect>
                                  </p:childTnLst>
                                </p:cTn>
                              </p:par>
                              <p:par>
                                <p:cTn id="13" presetID="13"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plus(in)">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plus(in)">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7A72CB1A-B5A0-4E64-AD25-0E24A8B3A619}" type="slidenum">
              <a:rPr lang="en-US" smtClean="0"/>
              <a:pPr>
                <a:defRPr/>
              </a:pPr>
              <a:t>61</a:t>
            </a:fld>
            <a:endParaRPr lang="en-US" dirty="0"/>
          </a:p>
        </p:txBody>
      </p:sp>
      <p:grpSp>
        <p:nvGrpSpPr>
          <p:cNvPr id="4" name="Group 6"/>
          <p:cNvGrpSpPr>
            <a:grpSpLocks/>
          </p:cNvGrpSpPr>
          <p:nvPr/>
        </p:nvGrpSpPr>
        <p:grpSpPr bwMode="auto">
          <a:xfrm>
            <a:off x="533400" y="514350"/>
            <a:ext cx="7772400" cy="765036"/>
            <a:chOff x="838200" y="1219200"/>
            <a:chExt cx="7772400" cy="1020048"/>
          </a:xfrm>
        </p:grpSpPr>
        <p:sp>
          <p:nvSpPr>
            <p:cNvPr id="27655" name="TextBox 3"/>
            <p:cNvSpPr txBox="1">
              <a:spLocks noChangeArrowheads="1"/>
            </p:cNvSpPr>
            <p:nvPr/>
          </p:nvSpPr>
          <p:spPr bwMode="auto">
            <a:xfrm>
              <a:off x="838200" y="1295400"/>
              <a:ext cx="7772400" cy="943848"/>
            </a:xfrm>
            <a:prstGeom prst="rect">
              <a:avLst/>
            </a:prstGeom>
            <a:noFill/>
            <a:ln w="9525">
              <a:noFill/>
              <a:miter lim="800000"/>
              <a:headEnd/>
              <a:tailEnd/>
            </a:ln>
          </p:spPr>
          <p:txBody>
            <a:bodyPr>
              <a:spAutoFit/>
            </a:bodyPr>
            <a:lstStyle/>
            <a:p>
              <a:r>
                <a:rPr lang="en-US" sz="4000"/>
                <a:t>N</a:t>
              </a:r>
              <a:r>
                <a:rPr lang="en-US" sz="4000" baseline="-25000"/>
                <a:t>4</a:t>
              </a:r>
              <a:r>
                <a:rPr lang="en-US" sz="4000"/>
                <a:t>(p)            N</a:t>
              </a:r>
              <a:r>
                <a:rPr lang="en-US" sz="4000" baseline="-25000"/>
                <a:t>D</a:t>
              </a:r>
              <a:r>
                <a:rPr lang="en-US" sz="4000"/>
                <a:t>(p)           N</a:t>
              </a:r>
              <a:r>
                <a:rPr lang="en-US" sz="4000" baseline="-25000"/>
                <a:t>8</a:t>
              </a:r>
              <a:r>
                <a:rPr lang="en-US" sz="4000"/>
                <a:t>(p)              </a:t>
              </a:r>
              <a:endParaRPr lang="en-GB" sz="4000"/>
            </a:p>
          </p:txBody>
        </p:sp>
        <p:sp>
          <p:nvSpPr>
            <p:cNvPr id="5" name="Plus 4"/>
            <p:cNvSpPr/>
            <p:nvPr/>
          </p:nvSpPr>
          <p:spPr>
            <a:xfrm>
              <a:off x="2590800" y="1219200"/>
              <a:ext cx="11430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p>
          </p:txBody>
        </p:sp>
        <p:sp>
          <p:nvSpPr>
            <p:cNvPr id="6" name="Equal 5"/>
            <p:cNvSpPr/>
            <p:nvPr/>
          </p:nvSpPr>
          <p:spPr>
            <a:xfrm>
              <a:off x="5791200" y="1447800"/>
              <a:ext cx="685800" cy="4572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solidFill>
                  <a:schemeClr val="tx1"/>
                </a:solidFill>
              </a:endParaRPr>
            </a:p>
          </p:txBody>
        </p:sp>
      </p:grpSp>
      <p:sp>
        <p:nvSpPr>
          <p:cNvPr id="27653" name="TextBox 7"/>
          <p:cNvSpPr txBox="1">
            <a:spLocks noChangeArrowheads="1"/>
          </p:cNvSpPr>
          <p:nvPr/>
        </p:nvSpPr>
        <p:spPr bwMode="auto">
          <a:xfrm>
            <a:off x="304800" y="1543050"/>
            <a:ext cx="8443664" cy="2769989"/>
          </a:xfrm>
          <a:prstGeom prst="rect">
            <a:avLst/>
          </a:prstGeom>
          <a:noFill/>
          <a:ln w="9525">
            <a:noFill/>
            <a:miter lim="800000"/>
            <a:headEnd/>
            <a:tailEnd/>
          </a:ln>
        </p:spPr>
        <p:txBody>
          <a:bodyPr wrap="square">
            <a:spAutoFit/>
          </a:bodyPr>
          <a:lstStyle/>
          <a:p>
            <a:pPr marL="361950" indent="-361950" algn="just">
              <a:spcAft>
                <a:spcPts val="1200"/>
              </a:spcAft>
              <a:buClr>
                <a:srgbClr val="0070C0"/>
              </a:buClr>
              <a:buFont typeface="Webdings" pitchFamily="18" charset="2"/>
              <a:buChar char="4"/>
            </a:pPr>
            <a:r>
              <a:rPr lang="en-IN" sz="2400" dirty="0">
                <a:latin typeface="+mn-lt"/>
              </a:rPr>
              <a:t>If pixel p lies on the boundary, then some of the neighbours of p will lie outside the digital image.</a:t>
            </a:r>
          </a:p>
          <a:p>
            <a:pPr marL="361950" indent="-361950" algn="just">
              <a:spcAft>
                <a:spcPts val="1200"/>
              </a:spcAft>
              <a:buClr>
                <a:srgbClr val="0070C0"/>
              </a:buClr>
              <a:buFont typeface="Webdings" pitchFamily="18" charset="2"/>
              <a:buChar char="4"/>
            </a:pPr>
            <a:r>
              <a:rPr lang="en-US" sz="2400" dirty="0">
                <a:latin typeface="+mn-lt"/>
              </a:rPr>
              <a:t>The set of image locations of the neighbors of a point p is called the </a:t>
            </a:r>
            <a:r>
              <a:rPr lang="en-US" sz="2400" dirty="0">
                <a:solidFill>
                  <a:srgbClr val="C00000"/>
                </a:solidFill>
                <a:latin typeface="+mn-lt"/>
              </a:rPr>
              <a:t>neighborhood of p</a:t>
            </a:r>
            <a:r>
              <a:rPr lang="en-US" sz="2400" dirty="0">
                <a:latin typeface="+mn-lt"/>
              </a:rPr>
              <a:t>. </a:t>
            </a:r>
          </a:p>
          <a:p>
            <a:pPr marL="361950" indent="-361950" algn="just">
              <a:spcAft>
                <a:spcPts val="1200"/>
              </a:spcAft>
              <a:buClr>
                <a:srgbClr val="0070C0"/>
              </a:buClr>
              <a:buFont typeface="Webdings" pitchFamily="18" charset="2"/>
              <a:buChar char="4"/>
            </a:pPr>
            <a:r>
              <a:rPr lang="en-US" sz="2400" dirty="0">
                <a:latin typeface="+mn-lt"/>
              </a:rPr>
              <a:t>The neighborhood is said to be </a:t>
            </a:r>
            <a:r>
              <a:rPr lang="en-US" sz="2400" dirty="0">
                <a:solidFill>
                  <a:srgbClr val="C00000"/>
                </a:solidFill>
                <a:latin typeface="+mn-lt"/>
              </a:rPr>
              <a:t>closed</a:t>
            </a:r>
            <a:r>
              <a:rPr lang="en-US" sz="2400" dirty="0">
                <a:latin typeface="+mn-lt"/>
              </a:rPr>
              <a:t> if it contains p. </a:t>
            </a:r>
          </a:p>
          <a:p>
            <a:pPr marL="361950" indent="-361950" algn="just">
              <a:spcAft>
                <a:spcPts val="1200"/>
              </a:spcAft>
              <a:buClr>
                <a:srgbClr val="0070C0"/>
              </a:buClr>
              <a:buFont typeface="Webdings" pitchFamily="18" charset="2"/>
              <a:buChar char="4"/>
            </a:pPr>
            <a:r>
              <a:rPr lang="en-US" sz="2400" dirty="0">
                <a:latin typeface="+mn-lt"/>
              </a:rPr>
              <a:t>Otherwise, the neighborhood is said to be </a:t>
            </a:r>
            <a:r>
              <a:rPr lang="en-US" sz="2400" dirty="0">
                <a:solidFill>
                  <a:srgbClr val="C00000"/>
                </a:solidFill>
                <a:latin typeface="+mn-lt"/>
              </a:rPr>
              <a:t>open</a:t>
            </a:r>
            <a:r>
              <a:rPr lang="en-US" sz="2400" dirty="0">
                <a:latin typeface="+mn-lt"/>
              </a:rPr>
              <a:t>.</a:t>
            </a:r>
            <a:endParaRPr lang="en-IN"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62150352-F26D-4721-9127-79519DFC009A}" type="slidenum">
              <a:rPr lang="en-US" smtClean="0"/>
              <a:pPr>
                <a:defRPr/>
              </a:pPr>
              <a:t>62</a:t>
            </a:fld>
            <a:endParaRPr lang="en-US" dirty="0"/>
          </a:p>
        </p:txBody>
      </p:sp>
      <p:sp>
        <p:nvSpPr>
          <p:cNvPr id="4" name="Rectangle 3"/>
          <p:cNvSpPr/>
          <p:nvPr/>
        </p:nvSpPr>
        <p:spPr>
          <a:xfrm>
            <a:off x="2483768" y="0"/>
            <a:ext cx="3647152" cy="923330"/>
          </a:xfrm>
          <a:prstGeom prst="rect">
            <a:avLst/>
          </a:prstGeom>
          <a:noFill/>
        </p:spPr>
        <p:txBody>
          <a:bodyPr wrap="none">
            <a:spAutoFit/>
          </a:bodyPr>
          <a:lstStyle/>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Adjacency</a:t>
            </a:r>
          </a:p>
        </p:txBody>
      </p:sp>
      <p:sp>
        <p:nvSpPr>
          <p:cNvPr id="5" name="TextBox 4"/>
          <p:cNvSpPr txBox="1"/>
          <p:nvPr/>
        </p:nvSpPr>
        <p:spPr>
          <a:xfrm>
            <a:off x="304800" y="843558"/>
            <a:ext cx="8515672" cy="4154984"/>
          </a:xfrm>
          <a:prstGeom prst="rect">
            <a:avLst/>
          </a:prstGeom>
          <a:noFill/>
        </p:spPr>
        <p:txBody>
          <a:bodyPr wrap="square">
            <a:spAutoFit/>
          </a:bodyPr>
          <a:lstStyle/>
          <a:p>
            <a:pPr algn="ctr">
              <a:defRPr/>
            </a:pPr>
            <a:r>
              <a:rPr lang="en-US" sz="3200" b="1" dirty="0">
                <a:effectLst>
                  <a:outerShdw blurRad="38100" dist="38100" dir="2700000" algn="tl">
                    <a:srgbClr val="000000">
                      <a:alpha val="43137"/>
                    </a:srgbClr>
                  </a:outerShdw>
                </a:effectLst>
                <a:latin typeface="+mn-lt"/>
              </a:rPr>
              <a:t>V </a:t>
            </a:r>
            <a:br>
              <a:rPr lang="en-US" sz="3200" dirty="0">
                <a:latin typeface="+mn-lt"/>
              </a:rPr>
            </a:br>
            <a:r>
              <a:rPr lang="en-US" sz="3200" dirty="0">
                <a:latin typeface="+mn-lt"/>
              </a:rPr>
              <a:t>The set of gray-level values used to define adjacency</a:t>
            </a:r>
          </a:p>
          <a:p>
            <a:pPr algn="just">
              <a:defRPr/>
            </a:pPr>
            <a:endParaRPr lang="en-US" sz="2400" dirty="0">
              <a:latin typeface="+mn-lt"/>
            </a:endParaRPr>
          </a:p>
          <a:p>
            <a:pPr algn="just">
              <a:defRPr/>
            </a:pPr>
            <a:r>
              <a:rPr lang="en-US" sz="2400" dirty="0">
                <a:latin typeface="+mn-lt"/>
              </a:rPr>
              <a:t>In a gray-scale image, V typically contains more than one elements. E.g. in an image of 265 gray-levels, V could be any subset of these 256 values.</a:t>
            </a:r>
          </a:p>
          <a:p>
            <a:pPr algn="just">
              <a:defRPr/>
            </a:pPr>
            <a:endParaRPr lang="en-US" sz="2400" dirty="0">
              <a:latin typeface="+mn-lt"/>
            </a:endParaRPr>
          </a:p>
          <a:p>
            <a:pPr algn="just">
              <a:defRPr/>
            </a:pPr>
            <a:r>
              <a:rPr lang="en-US" sz="2400" dirty="0">
                <a:latin typeface="+mn-lt"/>
              </a:rPr>
              <a:t>In a binary image, V = {1} for finding the adjacency of a pixel with value 1.</a:t>
            </a:r>
            <a:endParaRPr lang="en-GB" sz="2400" dirty="0">
              <a:latin typeface="+mn-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1B9B5119-CA4D-42CD-B4A4-8A3C70CE408F}" type="slidenum">
              <a:rPr lang="en-US" smtClean="0"/>
              <a:pPr>
                <a:defRPr/>
              </a:pPr>
              <a:t>63</a:t>
            </a:fld>
            <a:endParaRPr lang="en-US" dirty="0"/>
          </a:p>
        </p:txBody>
      </p:sp>
      <p:sp>
        <p:nvSpPr>
          <p:cNvPr id="4" name="Plaque 3"/>
          <p:cNvSpPr/>
          <p:nvPr/>
        </p:nvSpPr>
        <p:spPr>
          <a:xfrm>
            <a:off x="609600" y="228600"/>
            <a:ext cx="7391400" cy="685800"/>
          </a:xfrm>
          <a:prstGeom prst="plaque">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5400" dirty="0"/>
              <a:t>Types of Adjacency</a:t>
            </a:r>
            <a:endParaRPr lang="en-GB" sz="5400" dirty="0"/>
          </a:p>
        </p:txBody>
      </p:sp>
      <p:sp>
        <p:nvSpPr>
          <p:cNvPr id="5" name="TextBox 4"/>
          <p:cNvSpPr txBox="1"/>
          <p:nvPr/>
        </p:nvSpPr>
        <p:spPr>
          <a:xfrm>
            <a:off x="304800" y="1314450"/>
            <a:ext cx="7867600" cy="1446550"/>
          </a:xfrm>
          <a:prstGeom prst="rect">
            <a:avLst/>
          </a:prstGeom>
          <a:noFill/>
          <a:ln>
            <a:noFill/>
          </a:ln>
        </p:spPr>
        <p:style>
          <a:lnRef idx="0">
            <a:scrgbClr r="0" g="0" b="0"/>
          </a:lnRef>
          <a:fillRef idx="1003">
            <a:schemeClr val="dk2"/>
          </a:fillRef>
          <a:effectRef idx="0">
            <a:scrgbClr r="0" g="0" b="0"/>
          </a:effectRef>
          <a:fontRef idx="major"/>
        </p:style>
        <p:txBody>
          <a:bodyPr wrap="square">
            <a:spAutoFit/>
          </a:bodyPr>
          <a:lstStyle/>
          <a:p>
            <a:pPr>
              <a:defRPr/>
            </a:pPr>
            <a:r>
              <a:rPr lang="en-US" sz="3200" dirty="0">
                <a:solidFill>
                  <a:schemeClr val="tx1"/>
                </a:solidFill>
                <a:effectLst>
                  <a:glow rad="101600">
                    <a:srgbClr val="FFFF00">
                      <a:alpha val="60000"/>
                    </a:srgbClr>
                  </a:glow>
                </a:effectLst>
                <a:latin typeface="Bookman Old Style" pitchFamily="18" charset="0"/>
              </a:rPr>
              <a:t>I)   4-adjacency</a:t>
            </a:r>
          </a:p>
          <a:p>
            <a:pPr algn="ctr">
              <a:defRPr/>
            </a:pPr>
            <a:r>
              <a:rPr lang="en-US" sz="2800" dirty="0">
                <a:solidFill>
                  <a:schemeClr val="tx1"/>
                </a:solidFill>
                <a:latin typeface="Bookman Old Style" pitchFamily="18" charset="0"/>
              </a:rPr>
              <a:t>Two pixels p &amp; q with values from V are </a:t>
            </a:r>
            <a:br>
              <a:rPr lang="en-US" sz="2800" dirty="0">
                <a:solidFill>
                  <a:schemeClr val="tx1"/>
                </a:solidFill>
                <a:latin typeface="Bookman Old Style" pitchFamily="18" charset="0"/>
              </a:rPr>
            </a:br>
            <a:r>
              <a:rPr lang="en-US" sz="2800" dirty="0">
                <a:solidFill>
                  <a:schemeClr val="tx1"/>
                </a:solidFill>
                <a:latin typeface="Bookman Old Style" pitchFamily="18" charset="0"/>
              </a:rPr>
              <a:t>4-adjacent if q is in the set N</a:t>
            </a:r>
            <a:r>
              <a:rPr lang="en-US" sz="2800" baseline="-25000" dirty="0">
                <a:solidFill>
                  <a:schemeClr val="tx1"/>
                </a:solidFill>
                <a:latin typeface="Bookman Old Style" pitchFamily="18" charset="0"/>
              </a:rPr>
              <a:t>4</a:t>
            </a:r>
            <a:r>
              <a:rPr lang="en-US" sz="2800" dirty="0">
                <a:solidFill>
                  <a:schemeClr val="tx1"/>
                </a:solidFill>
                <a:latin typeface="Bookman Old Style" pitchFamily="18" charset="0"/>
              </a:rPr>
              <a:t>(p).</a:t>
            </a:r>
            <a:endParaRPr lang="en-GB" sz="2800" dirty="0">
              <a:solidFill>
                <a:schemeClr val="tx1"/>
              </a:solidFill>
              <a:latin typeface="Bookman Old Style" pitchFamily="18" charset="0"/>
            </a:endParaRPr>
          </a:p>
        </p:txBody>
      </p:sp>
      <p:sp>
        <p:nvSpPr>
          <p:cNvPr id="6" name="TextBox 5"/>
          <p:cNvSpPr txBox="1"/>
          <p:nvPr/>
        </p:nvSpPr>
        <p:spPr>
          <a:xfrm>
            <a:off x="381000" y="2971800"/>
            <a:ext cx="7867600" cy="1446550"/>
          </a:xfrm>
          <a:prstGeom prst="rect">
            <a:avLst/>
          </a:prstGeom>
          <a:noFill/>
          <a:ln>
            <a:noFill/>
          </a:ln>
        </p:spPr>
        <p:style>
          <a:lnRef idx="0">
            <a:scrgbClr r="0" g="0" b="0"/>
          </a:lnRef>
          <a:fillRef idx="1003">
            <a:schemeClr val="dk2"/>
          </a:fillRef>
          <a:effectRef idx="0">
            <a:scrgbClr r="0" g="0" b="0"/>
          </a:effectRef>
          <a:fontRef idx="major"/>
        </p:style>
        <p:txBody>
          <a:bodyPr wrap="square">
            <a:spAutoFit/>
          </a:bodyPr>
          <a:lstStyle/>
          <a:p>
            <a:pPr>
              <a:defRPr/>
            </a:pPr>
            <a:r>
              <a:rPr lang="en-US" sz="3200" dirty="0">
                <a:solidFill>
                  <a:schemeClr val="tx1"/>
                </a:solidFill>
                <a:effectLst>
                  <a:glow rad="101600">
                    <a:srgbClr val="FFFF00">
                      <a:alpha val="60000"/>
                    </a:srgbClr>
                  </a:glow>
                </a:effectLst>
                <a:latin typeface="Bookman Old Style" pitchFamily="18" charset="0"/>
              </a:rPr>
              <a:t>II)   8-adjacency</a:t>
            </a:r>
          </a:p>
          <a:p>
            <a:pPr algn="ctr">
              <a:defRPr/>
            </a:pPr>
            <a:r>
              <a:rPr lang="en-US" sz="2800" dirty="0">
                <a:solidFill>
                  <a:schemeClr val="tx1"/>
                </a:solidFill>
                <a:latin typeface="Bookman Old Style" pitchFamily="18" charset="0"/>
              </a:rPr>
              <a:t>Two pixels p &amp; q with values from V are </a:t>
            </a:r>
            <a:br>
              <a:rPr lang="en-US" sz="2800" dirty="0">
                <a:solidFill>
                  <a:schemeClr val="tx1"/>
                </a:solidFill>
                <a:latin typeface="Bookman Old Style" pitchFamily="18" charset="0"/>
              </a:rPr>
            </a:br>
            <a:r>
              <a:rPr lang="en-US" sz="2800" dirty="0">
                <a:solidFill>
                  <a:schemeClr val="tx1"/>
                </a:solidFill>
                <a:latin typeface="Bookman Old Style" pitchFamily="18" charset="0"/>
              </a:rPr>
              <a:t>8-adjacent if q is in the set N</a:t>
            </a:r>
            <a:r>
              <a:rPr lang="en-US" sz="2800" baseline="-25000" dirty="0">
                <a:solidFill>
                  <a:schemeClr val="tx1"/>
                </a:solidFill>
                <a:latin typeface="Bookman Old Style" pitchFamily="18" charset="0"/>
              </a:rPr>
              <a:t>8</a:t>
            </a:r>
            <a:r>
              <a:rPr lang="en-US" sz="2800" dirty="0">
                <a:solidFill>
                  <a:schemeClr val="tx1"/>
                </a:solidFill>
                <a:latin typeface="Bookman Old Style" pitchFamily="18" charset="0"/>
              </a:rPr>
              <a:t>(p).</a:t>
            </a:r>
            <a:endParaRPr lang="en-GB" sz="2800" dirty="0">
              <a:solidFill>
                <a:schemeClr val="tx1"/>
              </a:solidFill>
              <a:latin typeface="Bookman Old Style"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0FF65DAF-D014-4553-9CFA-48399144D17D}" type="slidenum">
              <a:rPr lang="en-US" smtClean="0"/>
              <a:pPr>
                <a:defRPr/>
              </a:pPr>
              <a:t>64</a:t>
            </a:fld>
            <a:endParaRPr lang="en-US" dirty="0"/>
          </a:p>
        </p:txBody>
      </p:sp>
      <p:sp>
        <p:nvSpPr>
          <p:cNvPr id="4" name="TextBox 3"/>
          <p:cNvSpPr txBox="1"/>
          <p:nvPr/>
        </p:nvSpPr>
        <p:spPr>
          <a:xfrm>
            <a:off x="251520" y="267494"/>
            <a:ext cx="8892480" cy="4462760"/>
          </a:xfrm>
          <a:prstGeom prst="rect">
            <a:avLst/>
          </a:prstGeom>
          <a:noFill/>
          <a:ln>
            <a:noFill/>
          </a:ln>
        </p:spPr>
        <p:style>
          <a:lnRef idx="0">
            <a:scrgbClr r="0" g="0" b="0"/>
          </a:lnRef>
          <a:fillRef idx="1003">
            <a:schemeClr val="dk2"/>
          </a:fillRef>
          <a:effectRef idx="0">
            <a:scrgbClr r="0" g="0" b="0"/>
          </a:effectRef>
          <a:fontRef idx="major"/>
        </p:style>
        <p:txBody>
          <a:bodyPr wrap="square">
            <a:spAutoFit/>
          </a:bodyPr>
          <a:lstStyle/>
          <a:p>
            <a:pPr>
              <a:defRPr/>
            </a:pPr>
            <a:r>
              <a:rPr lang="en-US" sz="3200" dirty="0">
                <a:solidFill>
                  <a:schemeClr val="tx1"/>
                </a:solidFill>
                <a:effectLst>
                  <a:glow rad="101600">
                    <a:srgbClr val="FFFF00">
                      <a:alpha val="60000"/>
                    </a:srgbClr>
                  </a:glow>
                </a:effectLst>
                <a:latin typeface="Bookman Old Style" pitchFamily="18" charset="0"/>
              </a:rPr>
              <a:t>III)   m-adjacency (mixed adjacency)</a:t>
            </a:r>
          </a:p>
          <a:p>
            <a:pPr>
              <a:defRPr/>
            </a:pPr>
            <a:r>
              <a:rPr lang="en-US" sz="2800" dirty="0">
                <a:solidFill>
                  <a:schemeClr val="tx1"/>
                </a:solidFill>
                <a:latin typeface="Bookman Old Style" pitchFamily="18" charset="0"/>
              </a:rPr>
              <a:t>Two pixels p &amp; q with values from V are </a:t>
            </a:r>
            <a:br>
              <a:rPr lang="en-US" sz="2800" dirty="0">
                <a:solidFill>
                  <a:schemeClr val="tx1"/>
                </a:solidFill>
                <a:latin typeface="Bookman Old Style" pitchFamily="18" charset="0"/>
              </a:rPr>
            </a:br>
            <a:r>
              <a:rPr lang="en-US" sz="2800" dirty="0">
                <a:solidFill>
                  <a:schemeClr val="tx1"/>
                </a:solidFill>
                <a:latin typeface="Bookman Old Style" pitchFamily="18" charset="0"/>
              </a:rPr>
              <a:t>m-adjacent if </a:t>
            </a:r>
          </a:p>
          <a:p>
            <a:pPr marL="811213" indent="-280988">
              <a:buFont typeface="+mj-lt"/>
              <a:buAutoNum type="alphaLcParenR"/>
              <a:defRPr/>
            </a:pPr>
            <a:r>
              <a:rPr lang="en-US" sz="2800" dirty="0">
                <a:solidFill>
                  <a:schemeClr val="tx1"/>
                </a:solidFill>
                <a:latin typeface="Bookman Old Style" pitchFamily="18" charset="0"/>
              </a:rPr>
              <a:t>	q is in the set N</a:t>
            </a:r>
            <a:r>
              <a:rPr lang="en-US" sz="2800" baseline="-25000" dirty="0">
                <a:solidFill>
                  <a:schemeClr val="tx1"/>
                </a:solidFill>
                <a:latin typeface="Bookman Old Style" pitchFamily="18" charset="0"/>
              </a:rPr>
              <a:t>4</a:t>
            </a:r>
            <a:r>
              <a:rPr lang="en-US" sz="2800" dirty="0">
                <a:solidFill>
                  <a:schemeClr val="tx1"/>
                </a:solidFill>
                <a:latin typeface="Bookman Old Style" pitchFamily="18" charset="0"/>
              </a:rPr>
              <a:t>(p), or</a:t>
            </a:r>
          </a:p>
          <a:p>
            <a:pPr marL="811213" indent="-280988">
              <a:buFont typeface="+mj-lt"/>
              <a:buAutoNum type="alphaLcParenR"/>
              <a:defRPr/>
            </a:pPr>
            <a:r>
              <a:rPr lang="en-US" sz="2800" dirty="0">
                <a:solidFill>
                  <a:schemeClr val="tx1"/>
                </a:solidFill>
                <a:latin typeface="Bookman Old Style" pitchFamily="18" charset="0"/>
              </a:rPr>
              <a:t> q is in N</a:t>
            </a:r>
            <a:r>
              <a:rPr lang="en-US" sz="2800" baseline="-25000" dirty="0">
                <a:solidFill>
                  <a:schemeClr val="tx1"/>
                </a:solidFill>
                <a:latin typeface="Bookman Old Style" pitchFamily="18" charset="0"/>
              </a:rPr>
              <a:t>D</a:t>
            </a:r>
            <a:r>
              <a:rPr lang="en-US" sz="2800" dirty="0">
                <a:solidFill>
                  <a:schemeClr val="tx1"/>
                </a:solidFill>
                <a:latin typeface="Bookman Old Style" pitchFamily="18" charset="0"/>
              </a:rPr>
              <a:t>(p) and the set N</a:t>
            </a:r>
            <a:r>
              <a:rPr lang="en-US" sz="2800" baseline="-25000" dirty="0">
                <a:solidFill>
                  <a:schemeClr val="tx1"/>
                </a:solidFill>
                <a:latin typeface="Bookman Old Style" pitchFamily="18" charset="0"/>
              </a:rPr>
              <a:t>4</a:t>
            </a:r>
            <a:r>
              <a:rPr lang="en-US" sz="2800" dirty="0">
                <a:solidFill>
                  <a:schemeClr val="tx1"/>
                </a:solidFill>
                <a:latin typeface="Bookman Old Style" pitchFamily="18" charset="0"/>
              </a:rPr>
              <a:t>(p) ∩ N</a:t>
            </a:r>
            <a:r>
              <a:rPr lang="en-US" sz="2800" baseline="-25000" dirty="0">
                <a:solidFill>
                  <a:schemeClr val="tx1"/>
                </a:solidFill>
                <a:latin typeface="Bookman Old Style" pitchFamily="18" charset="0"/>
              </a:rPr>
              <a:t>4</a:t>
            </a:r>
            <a:r>
              <a:rPr lang="en-US" sz="2800" dirty="0">
                <a:solidFill>
                  <a:schemeClr val="tx1"/>
                </a:solidFill>
                <a:latin typeface="Bookman Old Style" pitchFamily="18" charset="0"/>
              </a:rPr>
              <a:t>(q) has no pixels whose values are from V.</a:t>
            </a:r>
          </a:p>
          <a:p>
            <a:pPr marL="811213" indent="-280988">
              <a:buFont typeface="+mj-lt"/>
              <a:buAutoNum type="alphaLcParenR"/>
              <a:defRPr/>
            </a:pPr>
            <a:endParaRPr lang="en-US" sz="2800" dirty="0">
              <a:solidFill>
                <a:schemeClr val="tx1"/>
              </a:solidFill>
              <a:latin typeface="Bookman Old Style" pitchFamily="18" charset="0"/>
            </a:endParaRPr>
          </a:p>
          <a:p>
            <a:pPr>
              <a:defRPr/>
            </a:pPr>
            <a:r>
              <a:rPr lang="en-US" sz="2800" dirty="0">
                <a:solidFill>
                  <a:srgbClr val="0070C0"/>
                </a:solidFill>
                <a:latin typeface="Bookman Old Style" pitchFamily="18" charset="0"/>
              </a:rPr>
              <a:t>Mixed adjacency is a modification of 8-adjacency. It is used to eliminate ambiguities that may arise when 8-adjacency is used.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305DF163-137D-4323-8EA8-DFE324ED2E98}" type="slidenum">
              <a:rPr lang="en-US" smtClean="0"/>
              <a:pPr>
                <a:defRPr/>
              </a:pPr>
              <a:t>65</a:t>
            </a:fld>
            <a:endParaRPr lang="en-US" dirty="0"/>
          </a:p>
        </p:txBody>
      </p:sp>
      <p:pic>
        <p:nvPicPr>
          <p:cNvPr id="32772" name="Picture 3"/>
          <p:cNvPicPr>
            <a:picLocks noChangeAspect="1" noChangeArrowheads="1"/>
          </p:cNvPicPr>
          <p:nvPr/>
        </p:nvPicPr>
        <p:blipFill>
          <a:blip r:embed="rId2" cstate="print"/>
          <a:srcRect l="22987" r="63902" b="44637"/>
          <a:stretch>
            <a:fillRect/>
          </a:stretch>
        </p:blipFill>
        <p:spPr bwMode="auto">
          <a:xfrm>
            <a:off x="683568" y="555526"/>
            <a:ext cx="2232248" cy="2045940"/>
          </a:xfrm>
          <a:prstGeom prst="rect">
            <a:avLst/>
          </a:prstGeom>
          <a:noFill/>
          <a:ln w="9525">
            <a:noFill/>
            <a:miter lim="800000"/>
            <a:headEnd/>
            <a:tailEnd/>
          </a:ln>
        </p:spPr>
      </p:pic>
      <p:sp>
        <p:nvSpPr>
          <p:cNvPr id="32773" name="TextBox 4"/>
          <p:cNvSpPr txBox="1">
            <a:spLocks noChangeArrowheads="1"/>
          </p:cNvSpPr>
          <p:nvPr/>
        </p:nvSpPr>
        <p:spPr bwMode="auto">
          <a:xfrm>
            <a:off x="457200" y="2971800"/>
            <a:ext cx="3754760" cy="1815882"/>
          </a:xfrm>
          <a:prstGeom prst="rect">
            <a:avLst/>
          </a:prstGeom>
          <a:noFill/>
          <a:ln w="9525">
            <a:noFill/>
            <a:miter lim="800000"/>
            <a:headEnd/>
            <a:tailEnd/>
          </a:ln>
        </p:spPr>
        <p:txBody>
          <a:bodyPr wrap="square">
            <a:spAutoFit/>
          </a:bodyPr>
          <a:lstStyle/>
          <a:p>
            <a:r>
              <a:rPr lang="en-US" sz="2800" dirty="0">
                <a:latin typeface="+mn-lt"/>
              </a:rPr>
              <a:t>Find 8-adjacency and m-adjacency of the pixel in the centre.</a:t>
            </a:r>
          </a:p>
          <a:p>
            <a:r>
              <a:rPr lang="en-US" sz="2800" dirty="0">
                <a:latin typeface="+mn-lt"/>
              </a:rPr>
              <a:t>Note: V = {1}</a:t>
            </a:r>
            <a:endParaRPr lang="en-GB" sz="2800" dirty="0">
              <a:latin typeface="+mn-lt"/>
            </a:endParaRPr>
          </a:p>
        </p:txBody>
      </p:sp>
      <p:cxnSp>
        <p:nvCxnSpPr>
          <p:cNvPr id="7" name="Straight Connector 6"/>
          <p:cNvCxnSpPr/>
          <p:nvPr/>
        </p:nvCxnSpPr>
        <p:spPr>
          <a:xfrm>
            <a:off x="4211960" y="195486"/>
            <a:ext cx="0" cy="4680520"/>
          </a:xfrm>
          <a:prstGeom prst="line">
            <a:avLst/>
          </a:prstGeom>
        </p:spPr>
        <p:style>
          <a:lnRef idx="3">
            <a:schemeClr val="accent6"/>
          </a:lnRef>
          <a:fillRef idx="0">
            <a:schemeClr val="accent6"/>
          </a:fillRef>
          <a:effectRef idx="2">
            <a:schemeClr val="accent6"/>
          </a:effectRef>
          <a:fontRef idx="minor">
            <a:schemeClr val="tx1"/>
          </a:fontRef>
        </p:style>
      </p:cxnSp>
      <p:pic>
        <p:nvPicPr>
          <p:cNvPr id="100354" name="Picture 2"/>
          <p:cNvPicPr>
            <a:picLocks noChangeAspect="1" noChangeArrowheads="1"/>
          </p:cNvPicPr>
          <p:nvPr/>
        </p:nvPicPr>
        <p:blipFill>
          <a:blip r:embed="rId3"/>
          <a:srcRect/>
          <a:stretch>
            <a:fillRect/>
          </a:stretch>
        </p:blipFill>
        <p:spPr bwMode="auto">
          <a:xfrm>
            <a:off x="4644007" y="339501"/>
            <a:ext cx="1656185" cy="1728193"/>
          </a:xfrm>
          <a:prstGeom prst="rect">
            <a:avLst/>
          </a:prstGeom>
          <a:noFill/>
          <a:ln w="9525">
            <a:noFill/>
            <a:miter lim="800000"/>
            <a:headEnd/>
            <a:tailEnd/>
          </a:ln>
        </p:spPr>
      </p:pic>
      <p:sp>
        <p:nvSpPr>
          <p:cNvPr id="9" name="TextBox 8"/>
          <p:cNvSpPr txBox="1"/>
          <p:nvPr/>
        </p:nvSpPr>
        <p:spPr>
          <a:xfrm>
            <a:off x="6588224" y="987574"/>
            <a:ext cx="1728192" cy="400110"/>
          </a:xfrm>
          <a:prstGeom prst="rect">
            <a:avLst/>
          </a:prstGeom>
          <a:noFill/>
        </p:spPr>
        <p:txBody>
          <a:bodyPr wrap="square" rtlCol="0">
            <a:spAutoFit/>
          </a:bodyPr>
          <a:lstStyle/>
          <a:p>
            <a:pPr algn="r"/>
            <a:r>
              <a:rPr lang="en-IN" sz="2000" b="1" dirty="0">
                <a:latin typeface="+mn-lt"/>
              </a:rPr>
              <a:t>8 adjacency</a:t>
            </a:r>
          </a:p>
        </p:txBody>
      </p:sp>
      <p:pic>
        <p:nvPicPr>
          <p:cNvPr id="100355" name="Picture 3"/>
          <p:cNvPicPr>
            <a:picLocks noChangeAspect="1" noChangeArrowheads="1"/>
          </p:cNvPicPr>
          <p:nvPr/>
        </p:nvPicPr>
        <p:blipFill>
          <a:blip r:embed="rId4"/>
          <a:srcRect/>
          <a:stretch>
            <a:fillRect/>
          </a:stretch>
        </p:blipFill>
        <p:spPr bwMode="auto">
          <a:xfrm>
            <a:off x="4716016" y="3003798"/>
            <a:ext cx="1512168" cy="1512168"/>
          </a:xfrm>
          <a:prstGeom prst="rect">
            <a:avLst/>
          </a:prstGeom>
          <a:noFill/>
          <a:ln w="9525">
            <a:noFill/>
            <a:miter lim="800000"/>
            <a:headEnd/>
            <a:tailEnd/>
          </a:ln>
        </p:spPr>
      </p:pic>
      <p:sp>
        <p:nvSpPr>
          <p:cNvPr id="11" name="TextBox 10"/>
          <p:cNvSpPr txBox="1"/>
          <p:nvPr/>
        </p:nvSpPr>
        <p:spPr>
          <a:xfrm>
            <a:off x="6588224" y="3435846"/>
            <a:ext cx="2016224" cy="400110"/>
          </a:xfrm>
          <a:prstGeom prst="rect">
            <a:avLst/>
          </a:prstGeom>
          <a:noFill/>
        </p:spPr>
        <p:txBody>
          <a:bodyPr wrap="square" rtlCol="0">
            <a:spAutoFit/>
          </a:bodyPr>
          <a:lstStyle/>
          <a:p>
            <a:pPr algn="r"/>
            <a:r>
              <a:rPr lang="en-IN" sz="2000" b="1" dirty="0">
                <a:latin typeface="+mn-lt"/>
              </a:rPr>
              <a:t>m - adjacency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176C66C8-83A3-4926-BF34-CE3D600D6BD5}" type="slidenum">
              <a:rPr lang="en-US" smtClean="0"/>
              <a:pPr>
                <a:defRPr/>
              </a:pPr>
              <a:t>66</a:t>
            </a:fld>
            <a:endParaRPr lang="en-US" dirty="0"/>
          </a:p>
        </p:txBody>
      </p:sp>
      <p:grpSp>
        <p:nvGrpSpPr>
          <p:cNvPr id="4" name="Group 6"/>
          <p:cNvGrpSpPr>
            <a:grpSpLocks/>
          </p:cNvGrpSpPr>
          <p:nvPr/>
        </p:nvGrpSpPr>
        <p:grpSpPr bwMode="auto">
          <a:xfrm>
            <a:off x="251520" y="267494"/>
            <a:ext cx="8689975" cy="1771650"/>
            <a:chOff x="228600" y="1219200"/>
            <a:chExt cx="8689459" cy="2362200"/>
          </a:xfrm>
        </p:grpSpPr>
        <p:pic>
          <p:nvPicPr>
            <p:cNvPr id="36871" name="Picture 7"/>
            <p:cNvPicPr>
              <a:picLocks noChangeAspect="1" noChangeArrowheads="1"/>
            </p:cNvPicPr>
            <p:nvPr/>
          </p:nvPicPr>
          <p:blipFill>
            <a:blip r:embed="rId2" cstate="print"/>
            <a:srcRect b="6061"/>
            <a:stretch>
              <a:fillRect/>
            </a:stretch>
          </p:blipFill>
          <p:spPr bwMode="auto">
            <a:xfrm>
              <a:off x="228600" y="1219200"/>
              <a:ext cx="8689459" cy="2362200"/>
            </a:xfrm>
            <a:prstGeom prst="rect">
              <a:avLst/>
            </a:prstGeom>
            <a:noFill/>
            <a:ln w="9525">
              <a:noFill/>
              <a:miter lim="800000"/>
              <a:headEnd/>
              <a:tailEnd/>
            </a:ln>
          </p:spPr>
        </p:pic>
        <p:sp>
          <p:nvSpPr>
            <p:cNvPr id="9" name="Rectangle 8"/>
            <p:cNvSpPr/>
            <p:nvPr/>
          </p:nvSpPr>
          <p:spPr>
            <a:xfrm>
              <a:off x="228600" y="2590800"/>
              <a:ext cx="12953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10" name="Rounded Rectangle 9"/>
          <p:cNvSpPr/>
          <p:nvPr/>
        </p:nvSpPr>
        <p:spPr>
          <a:xfrm>
            <a:off x="611560" y="2211710"/>
            <a:ext cx="8208912" cy="936104"/>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2800" dirty="0"/>
              <a:t>Path can be 4-, 8- or m-path, depending upon the type of adjacency  specified.</a:t>
            </a:r>
            <a:endParaRPr lang="en-GB" sz="2800" dirty="0"/>
          </a:p>
        </p:txBody>
      </p:sp>
      <p:sp>
        <p:nvSpPr>
          <p:cNvPr id="36870" name="TextBox 10"/>
          <p:cNvSpPr txBox="1">
            <a:spLocks noChangeArrowheads="1"/>
          </p:cNvSpPr>
          <p:nvPr/>
        </p:nvSpPr>
        <p:spPr bwMode="auto">
          <a:xfrm>
            <a:off x="467544" y="3651870"/>
            <a:ext cx="8458200" cy="1200329"/>
          </a:xfrm>
          <a:prstGeom prst="rect">
            <a:avLst/>
          </a:prstGeom>
          <a:noFill/>
          <a:ln w="9525">
            <a:noFill/>
            <a:miter lim="800000"/>
            <a:headEnd/>
            <a:tailEnd/>
          </a:ln>
        </p:spPr>
        <p:txBody>
          <a:bodyPr>
            <a:spAutoFit/>
          </a:bodyPr>
          <a:lstStyle/>
          <a:p>
            <a:pPr algn="ctr"/>
            <a:r>
              <a:rPr lang="en-US" sz="2400" dirty="0"/>
              <a:t>Path between NE &amp; SE pixels</a:t>
            </a:r>
          </a:p>
          <a:p>
            <a:pPr algn="ctr"/>
            <a:r>
              <a:rPr lang="en-US" sz="2400" dirty="0"/>
              <a:t>8-path shown in (b) &amp; m-path shown in (c)</a:t>
            </a:r>
          </a:p>
          <a:p>
            <a:r>
              <a:rPr lang="en-US" sz="2400" dirty="0"/>
              <a:t>Note: No ambiguity in m-path</a:t>
            </a:r>
            <a:endParaRPr lang="en-GB"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17DA2876-C8D2-4AA9-BDCF-7071E1B29C00}" type="slidenum">
              <a:rPr lang="en-US" smtClean="0"/>
              <a:pPr>
                <a:defRPr/>
              </a:pPr>
              <a:t>67</a:t>
            </a:fld>
            <a:endParaRPr lang="en-US" dirty="0"/>
          </a:p>
        </p:txBody>
      </p:sp>
      <p:sp>
        <p:nvSpPr>
          <p:cNvPr id="4" name="Rectangle 3"/>
          <p:cNvSpPr/>
          <p:nvPr/>
        </p:nvSpPr>
        <p:spPr>
          <a:xfrm>
            <a:off x="1524000" y="0"/>
            <a:ext cx="6143028" cy="769441"/>
          </a:xfrm>
          <a:prstGeom prst="rect">
            <a:avLst/>
          </a:prstGeom>
          <a:noFill/>
        </p:spPr>
        <p:txBody>
          <a:bodyPr>
            <a:spAutoFit/>
          </a:bodyPr>
          <a:lstStyle/>
          <a:p>
            <a:pPr algn="ctr">
              <a:defRPr/>
            </a:pPr>
            <a:r>
              <a:rPr lang="en-US" sz="4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Digital Path or Curve </a:t>
            </a:r>
          </a:p>
        </p:txBody>
      </p:sp>
      <p:sp>
        <p:nvSpPr>
          <p:cNvPr id="35845" name="TextBox 5"/>
          <p:cNvSpPr txBox="1">
            <a:spLocks noChangeArrowheads="1"/>
          </p:cNvSpPr>
          <p:nvPr/>
        </p:nvSpPr>
        <p:spPr bwMode="auto">
          <a:xfrm>
            <a:off x="539552" y="843558"/>
            <a:ext cx="8229600" cy="954107"/>
          </a:xfrm>
          <a:prstGeom prst="rect">
            <a:avLst/>
          </a:prstGeom>
          <a:noFill/>
          <a:ln w="9525">
            <a:noFill/>
            <a:miter lim="800000"/>
            <a:headEnd/>
            <a:tailEnd/>
          </a:ln>
        </p:spPr>
        <p:txBody>
          <a:bodyPr>
            <a:spAutoFit/>
          </a:bodyPr>
          <a:lstStyle/>
          <a:p>
            <a:pPr algn="ctr"/>
            <a:r>
              <a:rPr lang="en-US" sz="2800" dirty="0"/>
              <a:t>From pixel p with coordinates (x</a:t>
            </a:r>
            <a:r>
              <a:rPr lang="en-US" sz="2800" baseline="-25000" dirty="0"/>
              <a:t>0</a:t>
            </a:r>
            <a:r>
              <a:rPr lang="en-US" sz="2800" dirty="0"/>
              <a:t>, y</a:t>
            </a:r>
            <a:r>
              <a:rPr lang="en-US" sz="2800" baseline="-25000" dirty="0"/>
              <a:t>0</a:t>
            </a:r>
            <a:r>
              <a:rPr lang="en-US" sz="2800" dirty="0"/>
              <a:t>) </a:t>
            </a:r>
            <a:br>
              <a:rPr lang="en-US" sz="2800" dirty="0"/>
            </a:br>
            <a:r>
              <a:rPr lang="en-US" sz="2800" dirty="0"/>
              <a:t>      to pixel q with coordinates (</a:t>
            </a:r>
            <a:r>
              <a:rPr lang="en-US" sz="2800" dirty="0" err="1"/>
              <a:t>x</a:t>
            </a:r>
            <a:r>
              <a:rPr lang="en-US" sz="2800" baseline="-25000" dirty="0" err="1"/>
              <a:t>n</a:t>
            </a:r>
            <a:r>
              <a:rPr lang="en-US" sz="2800" dirty="0"/>
              <a:t>, </a:t>
            </a:r>
            <a:r>
              <a:rPr lang="en-US" sz="2800" dirty="0" err="1"/>
              <a:t>y</a:t>
            </a:r>
            <a:r>
              <a:rPr lang="en-US" sz="2800" baseline="-25000" dirty="0" err="1"/>
              <a:t>n</a:t>
            </a:r>
            <a:r>
              <a:rPr lang="en-US" sz="2800" dirty="0"/>
              <a:t>)</a:t>
            </a:r>
            <a:endParaRPr lang="en-GB" sz="2800" dirty="0"/>
          </a:p>
        </p:txBody>
      </p:sp>
      <p:sp>
        <p:nvSpPr>
          <p:cNvPr id="35846" name="TextBox 6"/>
          <p:cNvSpPr txBox="1">
            <a:spLocks noChangeArrowheads="1"/>
          </p:cNvSpPr>
          <p:nvPr/>
        </p:nvSpPr>
        <p:spPr bwMode="auto">
          <a:xfrm>
            <a:off x="323528" y="1885950"/>
            <a:ext cx="8515672" cy="1508105"/>
          </a:xfrm>
          <a:prstGeom prst="rect">
            <a:avLst/>
          </a:prstGeom>
          <a:noFill/>
          <a:ln w="9525">
            <a:noFill/>
            <a:miter lim="800000"/>
            <a:headEnd/>
            <a:tailEnd/>
          </a:ln>
        </p:spPr>
        <p:txBody>
          <a:bodyPr wrap="square">
            <a:spAutoFit/>
          </a:bodyPr>
          <a:lstStyle/>
          <a:p>
            <a:pPr algn="ctr"/>
            <a:r>
              <a:rPr lang="en-US" sz="3600" b="1" dirty="0">
                <a:solidFill>
                  <a:schemeClr val="accent6">
                    <a:lumMod val="75000"/>
                  </a:schemeClr>
                </a:solidFill>
                <a:latin typeface="+mn-lt"/>
              </a:rPr>
              <a:t>(x</a:t>
            </a:r>
            <a:r>
              <a:rPr lang="en-US" sz="3600" b="1" baseline="-25000" dirty="0">
                <a:solidFill>
                  <a:schemeClr val="accent6">
                    <a:lumMod val="75000"/>
                  </a:schemeClr>
                </a:solidFill>
                <a:latin typeface="+mn-lt"/>
              </a:rPr>
              <a:t>0</a:t>
            </a:r>
            <a:r>
              <a:rPr lang="en-US" sz="3600" b="1" dirty="0">
                <a:solidFill>
                  <a:schemeClr val="accent6">
                    <a:lumMod val="75000"/>
                  </a:schemeClr>
                </a:solidFill>
                <a:latin typeface="+mn-lt"/>
              </a:rPr>
              <a:t>, y</a:t>
            </a:r>
            <a:r>
              <a:rPr lang="en-US" sz="3600" b="1" baseline="-25000" dirty="0">
                <a:solidFill>
                  <a:schemeClr val="accent6">
                    <a:lumMod val="75000"/>
                  </a:schemeClr>
                </a:solidFill>
                <a:latin typeface="+mn-lt"/>
              </a:rPr>
              <a:t>0</a:t>
            </a:r>
            <a:r>
              <a:rPr lang="en-US" sz="3600" b="1" dirty="0">
                <a:solidFill>
                  <a:schemeClr val="accent6">
                    <a:lumMod val="75000"/>
                  </a:schemeClr>
                </a:solidFill>
                <a:latin typeface="+mn-lt"/>
              </a:rPr>
              <a:t>), (x</a:t>
            </a:r>
            <a:r>
              <a:rPr lang="en-US" sz="3600" b="1" baseline="-25000" dirty="0">
                <a:solidFill>
                  <a:schemeClr val="accent6">
                    <a:lumMod val="75000"/>
                  </a:schemeClr>
                </a:solidFill>
                <a:latin typeface="+mn-lt"/>
              </a:rPr>
              <a:t>1</a:t>
            </a:r>
            <a:r>
              <a:rPr lang="en-US" sz="3600" b="1" dirty="0">
                <a:solidFill>
                  <a:schemeClr val="accent6">
                    <a:lumMod val="75000"/>
                  </a:schemeClr>
                </a:solidFill>
                <a:latin typeface="+mn-lt"/>
              </a:rPr>
              <a:t>, y</a:t>
            </a:r>
            <a:r>
              <a:rPr lang="en-US" sz="3600" b="1" baseline="-25000" dirty="0">
                <a:solidFill>
                  <a:schemeClr val="accent6">
                    <a:lumMod val="75000"/>
                  </a:schemeClr>
                </a:solidFill>
                <a:latin typeface="+mn-lt"/>
              </a:rPr>
              <a:t>1</a:t>
            </a:r>
            <a:r>
              <a:rPr lang="en-US" sz="3600" b="1" dirty="0">
                <a:solidFill>
                  <a:schemeClr val="accent6">
                    <a:lumMod val="75000"/>
                  </a:schemeClr>
                </a:solidFill>
                <a:latin typeface="+mn-lt"/>
              </a:rPr>
              <a:t>), …, (</a:t>
            </a:r>
            <a:r>
              <a:rPr lang="en-US" sz="3600" b="1" dirty="0" err="1">
                <a:solidFill>
                  <a:schemeClr val="accent6">
                    <a:lumMod val="75000"/>
                  </a:schemeClr>
                </a:solidFill>
                <a:latin typeface="+mn-lt"/>
              </a:rPr>
              <a:t>x</a:t>
            </a:r>
            <a:r>
              <a:rPr lang="en-US" sz="3600" b="1" baseline="-25000" dirty="0" err="1">
                <a:solidFill>
                  <a:schemeClr val="accent6">
                    <a:lumMod val="75000"/>
                  </a:schemeClr>
                </a:solidFill>
                <a:latin typeface="+mn-lt"/>
              </a:rPr>
              <a:t>n</a:t>
            </a:r>
            <a:r>
              <a:rPr lang="en-US" sz="3600" b="1" dirty="0">
                <a:solidFill>
                  <a:schemeClr val="accent6">
                    <a:lumMod val="75000"/>
                  </a:schemeClr>
                </a:solidFill>
                <a:latin typeface="+mn-lt"/>
              </a:rPr>
              <a:t>, </a:t>
            </a:r>
            <a:r>
              <a:rPr lang="en-US" sz="3600" b="1" dirty="0" err="1">
                <a:solidFill>
                  <a:schemeClr val="accent6">
                    <a:lumMod val="75000"/>
                  </a:schemeClr>
                </a:solidFill>
                <a:latin typeface="+mn-lt"/>
              </a:rPr>
              <a:t>y</a:t>
            </a:r>
            <a:r>
              <a:rPr lang="en-US" sz="3600" b="1" baseline="-25000" dirty="0" err="1">
                <a:solidFill>
                  <a:schemeClr val="accent6">
                    <a:lumMod val="75000"/>
                  </a:schemeClr>
                </a:solidFill>
                <a:latin typeface="+mn-lt"/>
              </a:rPr>
              <a:t>n</a:t>
            </a:r>
            <a:r>
              <a:rPr lang="en-US" sz="3600" b="1" dirty="0">
                <a:solidFill>
                  <a:schemeClr val="accent6">
                    <a:lumMod val="75000"/>
                  </a:schemeClr>
                </a:solidFill>
                <a:latin typeface="+mn-lt"/>
              </a:rPr>
              <a:t>)</a:t>
            </a:r>
          </a:p>
          <a:p>
            <a:r>
              <a:rPr lang="en-US" sz="2800" dirty="0">
                <a:latin typeface="+mn-lt"/>
              </a:rPr>
              <a:t>where pixels (x</a:t>
            </a:r>
            <a:r>
              <a:rPr lang="en-US" sz="2800" baseline="-25000" dirty="0">
                <a:latin typeface="+mn-lt"/>
              </a:rPr>
              <a:t>i</a:t>
            </a:r>
            <a:r>
              <a:rPr lang="en-US" sz="2800" dirty="0">
                <a:latin typeface="+mn-lt"/>
              </a:rPr>
              <a:t>, </a:t>
            </a:r>
            <a:r>
              <a:rPr lang="en-US" sz="2800" dirty="0" err="1">
                <a:latin typeface="+mn-lt"/>
              </a:rPr>
              <a:t>y</a:t>
            </a:r>
            <a:r>
              <a:rPr lang="en-US" sz="2800" baseline="-25000" dirty="0" err="1">
                <a:latin typeface="+mn-lt"/>
              </a:rPr>
              <a:t>i</a:t>
            </a:r>
            <a:r>
              <a:rPr lang="en-US" sz="2800" dirty="0">
                <a:latin typeface="+mn-lt"/>
              </a:rPr>
              <a:t>) &amp; (x</a:t>
            </a:r>
            <a:r>
              <a:rPr lang="en-US" sz="2800" baseline="-25000" dirty="0">
                <a:latin typeface="+mn-lt"/>
              </a:rPr>
              <a:t>i-1</a:t>
            </a:r>
            <a:r>
              <a:rPr lang="en-US" sz="2800" dirty="0">
                <a:latin typeface="+mn-lt"/>
              </a:rPr>
              <a:t>, y</a:t>
            </a:r>
            <a:r>
              <a:rPr lang="en-US" sz="2800" baseline="-25000" dirty="0">
                <a:latin typeface="+mn-lt"/>
              </a:rPr>
              <a:t>i-1</a:t>
            </a:r>
            <a:r>
              <a:rPr lang="en-US" sz="2800" dirty="0">
                <a:latin typeface="+mn-lt"/>
              </a:rPr>
              <a:t>) are adjacent for </a:t>
            </a:r>
            <a:br>
              <a:rPr lang="en-US" sz="2800" dirty="0">
                <a:latin typeface="+mn-lt"/>
              </a:rPr>
            </a:br>
            <a:r>
              <a:rPr lang="en-US" sz="2800" dirty="0">
                <a:latin typeface="+mn-lt"/>
              </a:rPr>
              <a:t>1 ≤ </a:t>
            </a:r>
            <a:r>
              <a:rPr lang="en-US" sz="2800" dirty="0" err="1">
                <a:latin typeface="+mn-lt"/>
              </a:rPr>
              <a:t>i</a:t>
            </a:r>
            <a:r>
              <a:rPr lang="en-US" sz="2800" dirty="0">
                <a:latin typeface="+mn-lt"/>
              </a:rPr>
              <a:t> ≤ n </a:t>
            </a:r>
            <a:endParaRPr lang="en-GB" sz="2400" dirty="0">
              <a:latin typeface="+mn-lt"/>
            </a:endParaRPr>
          </a:p>
        </p:txBody>
      </p:sp>
      <p:sp>
        <p:nvSpPr>
          <p:cNvPr id="8" name="Rounded Rectangle 7"/>
          <p:cNvSpPr/>
          <p:nvPr/>
        </p:nvSpPr>
        <p:spPr>
          <a:xfrm>
            <a:off x="1763688" y="3435846"/>
            <a:ext cx="5334000" cy="457200"/>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200" dirty="0"/>
              <a:t>n  is the length of the path</a:t>
            </a:r>
            <a:endParaRPr lang="en-GB" sz="3200" dirty="0"/>
          </a:p>
        </p:txBody>
      </p:sp>
      <p:sp>
        <p:nvSpPr>
          <p:cNvPr id="9" name="Rounded Rectangle 8"/>
          <p:cNvSpPr/>
          <p:nvPr/>
        </p:nvSpPr>
        <p:spPr>
          <a:xfrm>
            <a:off x="323528" y="4227934"/>
            <a:ext cx="8352928" cy="628650"/>
          </a:xfrm>
          <a:prstGeom prst="roundRect">
            <a:avLst/>
          </a:prstGeom>
        </p:spPr>
        <p:style>
          <a:lnRef idx="3">
            <a:schemeClr val="lt1"/>
          </a:lnRef>
          <a:fillRef idx="1">
            <a:schemeClr val="accent2"/>
          </a:fillRef>
          <a:effectRef idx="1">
            <a:schemeClr val="accent2"/>
          </a:effectRef>
          <a:fontRef idx="minor">
            <a:schemeClr val="lt1"/>
          </a:fontRef>
        </p:style>
        <p:txBody>
          <a:bodyPr/>
          <a:lstStyle/>
          <a:p>
            <a:pPr algn="ctr">
              <a:defRPr/>
            </a:pPr>
            <a:r>
              <a:rPr lang="en-US" sz="2800" dirty="0"/>
              <a:t>If </a:t>
            </a:r>
            <a:r>
              <a:rPr lang="en-US" sz="2800" b="1" dirty="0">
                <a:solidFill>
                  <a:srgbClr val="FFC000"/>
                </a:solidFill>
                <a:latin typeface="Comic Sans MS" pitchFamily="66" charset="0"/>
              </a:rPr>
              <a:t>(x</a:t>
            </a:r>
            <a:r>
              <a:rPr lang="en-US" sz="2800" b="1" baseline="-25000" dirty="0">
                <a:solidFill>
                  <a:srgbClr val="FFC000"/>
                </a:solidFill>
                <a:latin typeface="Comic Sans MS" pitchFamily="66" charset="0"/>
              </a:rPr>
              <a:t>0</a:t>
            </a:r>
            <a:r>
              <a:rPr lang="en-US" sz="2800" b="1" dirty="0">
                <a:solidFill>
                  <a:srgbClr val="FFC000"/>
                </a:solidFill>
                <a:latin typeface="Comic Sans MS" pitchFamily="66" charset="0"/>
              </a:rPr>
              <a:t>, y</a:t>
            </a:r>
            <a:r>
              <a:rPr lang="en-US" sz="2800" b="1" baseline="-25000" dirty="0">
                <a:solidFill>
                  <a:srgbClr val="FFC000"/>
                </a:solidFill>
                <a:latin typeface="Comic Sans MS" pitchFamily="66" charset="0"/>
              </a:rPr>
              <a:t>0</a:t>
            </a:r>
            <a:r>
              <a:rPr lang="en-US" sz="2800" b="1" dirty="0">
                <a:solidFill>
                  <a:srgbClr val="FFC000"/>
                </a:solidFill>
                <a:latin typeface="Comic Sans MS" pitchFamily="66" charset="0"/>
              </a:rPr>
              <a:t>) = (</a:t>
            </a:r>
            <a:r>
              <a:rPr lang="en-US" sz="2800" b="1" dirty="0" err="1">
                <a:solidFill>
                  <a:srgbClr val="FFC000"/>
                </a:solidFill>
                <a:latin typeface="Comic Sans MS" pitchFamily="66" charset="0"/>
              </a:rPr>
              <a:t>x</a:t>
            </a:r>
            <a:r>
              <a:rPr lang="en-US" sz="2800" b="1" baseline="-25000" dirty="0" err="1">
                <a:solidFill>
                  <a:srgbClr val="FFC000"/>
                </a:solidFill>
                <a:latin typeface="Comic Sans MS" pitchFamily="66" charset="0"/>
              </a:rPr>
              <a:t>n</a:t>
            </a:r>
            <a:r>
              <a:rPr lang="en-US" sz="2800" b="1" dirty="0">
                <a:solidFill>
                  <a:srgbClr val="FFC000"/>
                </a:solidFill>
                <a:latin typeface="Comic Sans MS" pitchFamily="66" charset="0"/>
              </a:rPr>
              <a:t>, </a:t>
            </a:r>
            <a:r>
              <a:rPr lang="en-US" sz="2800" b="1" dirty="0" err="1">
                <a:solidFill>
                  <a:srgbClr val="FFC000"/>
                </a:solidFill>
                <a:latin typeface="Comic Sans MS" pitchFamily="66" charset="0"/>
              </a:rPr>
              <a:t>y</a:t>
            </a:r>
            <a:r>
              <a:rPr lang="en-US" sz="2800" b="1" baseline="-25000" dirty="0" err="1">
                <a:solidFill>
                  <a:srgbClr val="FFC000"/>
                </a:solidFill>
                <a:latin typeface="Comic Sans MS" pitchFamily="66" charset="0"/>
              </a:rPr>
              <a:t>n</a:t>
            </a:r>
            <a:r>
              <a:rPr lang="en-US" sz="2800" b="1" dirty="0">
                <a:solidFill>
                  <a:srgbClr val="FFC000"/>
                </a:solidFill>
                <a:latin typeface="Comic Sans MS" pitchFamily="66" charset="0"/>
              </a:rPr>
              <a:t>) </a:t>
            </a:r>
            <a:r>
              <a:rPr lang="en-US" sz="2800" b="1" dirty="0">
                <a:solidFill>
                  <a:schemeClr val="bg1"/>
                </a:solidFill>
                <a:latin typeface="Comic Sans MS" pitchFamily="66" charset="0"/>
              </a:rPr>
              <a:t>then the path is closed</a:t>
            </a:r>
            <a:endParaRPr lang="en-US" sz="2800" b="1" dirty="0">
              <a:solidFill>
                <a:srgbClr val="FFC000"/>
              </a:solidFill>
              <a:latin typeface="Comic Sans MS" pitchFamily="66" charset="0"/>
            </a:endParaRPr>
          </a:p>
          <a:p>
            <a:pPr algn="ctr">
              <a:defRPr/>
            </a:pPr>
            <a:r>
              <a:rPr lang="en-US" sz="2800" dirty="0"/>
              <a:t> </a:t>
            </a:r>
            <a:endParaRPr lang="en-GB" sz="2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EACF88C1-50F2-4739-A50E-7CBA5C457692}" type="slidenum">
              <a:rPr lang="en-US" smtClean="0"/>
              <a:pPr>
                <a:defRPr/>
              </a:pPr>
              <a:t>68</a:t>
            </a:fld>
            <a:endParaRPr lang="en-US" dirty="0"/>
          </a:p>
        </p:txBody>
      </p:sp>
      <p:sp>
        <p:nvSpPr>
          <p:cNvPr id="4" name="Oval 3"/>
          <p:cNvSpPr/>
          <p:nvPr/>
        </p:nvSpPr>
        <p:spPr>
          <a:xfrm>
            <a:off x="1619672" y="0"/>
            <a:ext cx="6423992" cy="685800"/>
          </a:xfrm>
          <a:prstGeom prst="ellipse">
            <a:avLst/>
          </a:prstGeom>
          <a:noFill/>
          <a:ln>
            <a:noFill/>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Connected in S</a:t>
            </a:r>
            <a:endParaRPr lang="en-GB"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7895" name="TextBox 4"/>
          <p:cNvSpPr txBox="1">
            <a:spLocks noChangeArrowheads="1"/>
          </p:cNvSpPr>
          <p:nvPr/>
        </p:nvSpPr>
        <p:spPr bwMode="auto">
          <a:xfrm>
            <a:off x="683568" y="555526"/>
            <a:ext cx="5486400" cy="461665"/>
          </a:xfrm>
          <a:prstGeom prst="rect">
            <a:avLst/>
          </a:prstGeom>
          <a:noFill/>
          <a:ln w="9525">
            <a:noFill/>
            <a:miter lim="800000"/>
            <a:headEnd/>
            <a:tailEnd/>
          </a:ln>
        </p:spPr>
        <p:txBody>
          <a:bodyPr>
            <a:spAutoFit/>
          </a:bodyPr>
          <a:lstStyle/>
          <a:p>
            <a:r>
              <a:rPr lang="en-US" sz="2400" dirty="0">
                <a:latin typeface="+mn-lt"/>
              </a:rPr>
              <a:t>S – subset of pixels in an image.</a:t>
            </a:r>
          </a:p>
        </p:txBody>
      </p:sp>
      <p:sp>
        <p:nvSpPr>
          <p:cNvPr id="6" name="Horizontal Scroll 5"/>
          <p:cNvSpPr/>
          <p:nvPr/>
        </p:nvSpPr>
        <p:spPr>
          <a:xfrm>
            <a:off x="304800" y="987574"/>
            <a:ext cx="8534400" cy="1543050"/>
          </a:xfrm>
          <a:prstGeom prst="horizontalScroll">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400" dirty="0">
                <a:solidFill>
                  <a:schemeClr val="tx2">
                    <a:lumMod val="50000"/>
                  </a:schemeClr>
                </a:solidFill>
              </a:rPr>
              <a:t>Pixels p &amp; q are said to be </a:t>
            </a:r>
            <a:r>
              <a:rPr lang="en-US" sz="2400" i="1" dirty="0">
                <a:solidFill>
                  <a:schemeClr val="accent6">
                    <a:lumMod val="75000"/>
                  </a:schemeClr>
                </a:solidFill>
                <a:effectLst>
                  <a:outerShdw blurRad="38100" dist="38100" dir="2700000" algn="tl">
                    <a:srgbClr val="000000">
                      <a:alpha val="43137"/>
                    </a:srgbClr>
                  </a:outerShdw>
                </a:effectLst>
              </a:rPr>
              <a:t>connected in S</a:t>
            </a:r>
            <a:r>
              <a:rPr lang="en-US" sz="2400" dirty="0">
                <a:solidFill>
                  <a:schemeClr val="tx2">
                    <a:lumMod val="50000"/>
                  </a:schemeClr>
                </a:solidFill>
              </a:rPr>
              <a:t>, if there exists a path between them consisting entirely of pixels in S.</a:t>
            </a:r>
            <a:endParaRPr lang="en-GB" sz="2400" dirty="0">
              <a:solidFill>
                <a:schemeClr val="tx2">
                  <a:lumMod val="50000"/>
                </a:schemeClr>
              </a:solidFill>
            </a:endParaRPr>
          </a:p>
        </p:txBody>
      </p:sp>
      <p:sp>
        <p:nvSpPr>
          <p:cNvPr id="7" name="Horizontal Scroll 6"/>
          <p:cNvSpPr/>
          <p:nvPr/>
        </p:nvSpPr>
        <p:spPr>
          <a:xfrm>
            <a:off x="304800" y="2427734"/>
            <a:ext cx="8534400" cy="2880320"/>
          </a:xfrm>
          <a:prstGeom prst="horizontalScroll">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2800" dirty="0">
                <a:solidFill>
                  <a:schemeClr val="tx2">
                    <a:lumMod val="50000"/>
                  </a:schemeClr>
                </a:solidFill>
              </a:rPr>
              <a:t>For any pixel p in S, </a:t>
            </a:r>
            <a:r>
              <a:rPr lang="en-US" sz="2800" i="1" dirty="0">
                <a:solidFill>
                  <a:schemeClr val="tx2">
                    <a:lumMod val="50000"/>
                  </a:schemeClr>
                </a:solidFill>
              </a:rPr>
              <a:t>the set of pixels </a:t>
            </a:r>
            <a:r>
              <a:rPr lang="en-US" sz="2800" dirty="0">
                <a:solidFill>
                  <a:schemeClr val="tx2">
                    <a:lumMod val="50000"/>
                  </a:schemeClr>
                </a:solidFill>
              </a:rPr>
              <a:t>that are connected to it in S, is called the </a:t>
            </a:r>
            <a:br>
              <a:rPr lang="en-US" sz="2800" dirty="0">
                <a:solidFill>
                  <a:schemeClr val="tx2">
                    <a:lumMod val="50000"/>
                  </a:schemeClr>
                </a:solidFill>
              </a:rPr>
            </a:br>
            <a:r>
              <a:rPr lang="en-US" sz="2800" i="1" dirty="0">
                <a:solidFill>
                  <a:schemeClr val="accent6">
                    <a:lumMod val="75000"/>
                  </a:schemeClr>
                </a:solidFill>
                <a:effectLst>
                  <a:outerShdw blurRad="38100" dist="38100" dir="2700000" algn="tl">
                    <a:srgbClr val="000000">
                      <a:alpha val="43137"/>
                    </a:srgbClr>
                  </a:outerShdw>
                </a:effectLst>
              </a:rPr>
              <a:t>connected component of S.</a:t>
            </a:r>
          </a:p>
          <a:p>
            <a:pPr algn="ctr">
              <a:defRPr/>
            </a:pPr>
            <a:r>
              <a:rPr lang="en-US" sz="2800" dirty="0">
                <a:solidFill>
                  <a:schemeClr val="tx2">
                    <a:lumMod val="50000"/>
                  </a:schemeClr>
                </a:solidFill>
              </a:rPr>
              <a:t>If S has only one connected component, then S is called a </a:t>
            </a:r>
            <a:r>
              <a:rPr lang="en-US" sz="2800" i="1" dirty="0">
                <a:solidFill>
                  <a:schemeClr val="accent6">
                    <a:lumMod val="75000"/>
                  </a:schemeClr>
                </a:solidFill>
                <a:effectLst>
                  <a:outerShdw blurRad="38100" dist="38100" dir="2700000" algn="tl">
                    <a:srgbClr val="000000">
                      <a:alpha val="43137"/>
                    </a:srgbClr>
                  </a:outerShdw>
                </a:effectLst>
              </a:rPr>
              <a:t>connected set.</a:t>
            </a:r>
            <a:endParaRPr lang="en-GB" sz="2800" i="1" dirty="0">
              <a:solidFill>
                <a:schemeClr val="accent6">
                  <a:lumMod val="75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0"/>
          <p:cNvSpPr txBox="1">
            <a:spLocks noGrp="1"/>
          </p:cNvSpPr>
          <p:nvPr>
            <p:ph type="title" idx="4294967295"/>
          </p:nvPr>
        </p:nvSpPr>
        <p:spPr>
          <a:xfrm>
            <a:off x="2195736" y="0"/>
            <a:ext cx="5275500" cy="641100"/>
          </a:xfrm>
          <a:prstGeom prst="rect">
            <a:avLst/>
          </a:prstGeom>
        </p:spPr>
        <p:txBody>
          <a:bodyPr spcFirstLastPara="1" wrap="square" lIns="91425" tIns="91425" rIns="91425" bIns="91425" anchor="b" anchorCtr="0">
            <a:noAutofit/>
          </a:bodyPr>
          <a:lstStyle/>
          <a:p>
            <a:pPr lvl="0"/>
            <a:r>
              <a:rPr lang="en-I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Region</a:t>
            </a:r>
            <a:endParaRP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
        <p:nvSpPr>
          <p:cNvPr id="357" name="Google Shape;357;p30"/>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69</a:t>
            </a:fld>
            <a:endParaRPr/>
          </a:p>
        </p:txBody>
      </p:sp>
      <p:sp>
        <p:nvSpPr>
          <p:cNvPr id="16" name="TextBox 4"/>
          <p:cNvSpPr txBox="1">
            <a:spLocks noChangeArrowheads="1"/>
          </p:cNvSpPr>
          <p:nvPr/>
        </p:nvSpPr>
        <p:spPr bwMode="auto">
          <a:xfrm>
            <a:off x="2267744" y="627534"/>
            <a:ext cx="5486400" cy="461665"/>
          </a:xfrm>
          <a:prstGeom prst="rect">
            <a:avLst/>
          </a:prstGeom>
          <a:noFill/>
          <a:ln w="9525">
            <a:noFill/>
            <a:miter lim="800000"/>
            <a:headEnd/>
            <a:tailEnd/>
          </a:ln>
        </p:spPr>
        <p:txBody>
          <a:bodyPr>
            <a:spAutoFit/>
          </a:bodyPr>
          <a:lstStyle/>
          <a:p>
            <a:r>
              <a:rPr lang="en-US" sz="2400" dirty="0">
                <a:latin typeface="+mn-lt"/>
              </a:rPr>
              <a:t>R – subset of pixels in an image.</a:t>
            </a:r>
          </a:p>
        </p:txBody>
      </p:sp>
      <p:sp>
        <p:nvSpPr>
          <p:cNvPr id="17" name="TextBox 16"/>
          <p:cNvSpPr txBox="1"/>
          <p:nvPr/>
        </p:nvSpPr>
        <p:spPr>
          <a:xfrm>
            <a:off x="1835696" y="1491630"/>
            <a:ext cx="3816424" cy="3200876"/>
          </a:xfrm>
          <a:prstGeom prst="rect">
            <a:avLst/>
          </a:prstGeom>
          <a:noFill/>
        </p:spPr>
        <p:txBody>
          <a:bodyPr wrap="square" rtlCol="0">
            <a:spAutoFit/>
          </a:bodyPr>
          <a:lstStyle/>
          <a:p>
            <a:pPr marL="355600" indent="-355600">
              <a:spcAft>
                <a:spcPts val="1200"/>
              </a:spcAft>
              <a:buClr>
                <a:srgbClr val="C00000"/>
              </a:buClr>
              <a:buFont typeface="Webdings" pitchFamily="18" charset="2"/>
              <a:buChar char="4"/>
            </a:pPr>
            <a:r>
              <a:rPr lang="en-US" sz="2400" dirty="0">
                <a:solidFill>
                  <a:schemeClr val="tx1"/>
                </a:solidFill>
                <a:latin typeface="+mn-lt"/>
              </a:rPr>
              <a:t>R is a </a:t>
            </a:r>
            <a:r>
              <a:rPr lang="en-US" sz="2400" b="1" i="1" dirty="0">
                <a:solidFill>
                  <a:srgbClr val="C00000"/>
                </a:solidFill>
                <a:effectLst>
                  <a:outerShdw blurRad="38100" dist="38100" dir="2700000" algn="tl">
                    <a:srgbClr val="000000">
                      <a:alpha val="43137"/>
                    </a:srgbClr>
                  </a:outerShdw>
                </a:effectLst>
                <a:latin typeface="+mn-lt"/>
              </a:rPr>
              <a:t>region</a:t>
            </a:r>
            <a:r>
              <a:rPr lang="en-US" sz="2400" dirty="0">
                <a:solidFill>
                  <a:schemeClr val="tx1"/>
                </a:solidFill>
                <a:latin typeface="+mn-lt"/>
              </a:rPr>
              <a:t> of an image if </a:t>
            </a:r>
            <a:r>
              <a:rPr lang="en-US" sz="2400" b="1" dirty="0">
                <a:solidFill>
                  <a:srgbClr val="C00000"/>
                </a:solidFill>
                <a:latin typeface="+mn-lt"/>
              </a:rPr>
              <a:t>R is a connected set</a:t>
            </a:r>
            <a:endParaRPr lang="en-GB" sz="2400" b="1" dirty="0">
              <a:solidFill>
                <a:srgbClr val="C00000"/>
              </a:solidFill>
              <a:latin typeface="+mn-lt"/>
            </a:endParaRPr>
          </a:p>
          <a:p>
            <a:pPr marL="355600" indent="-355600">
              <a:spcAft>
                <a:spcPts val="1200"/>
              </a:spcAft>
              <a:buClr>
                <a:srgbClr val="C00000"/>
              </a:buClr>
              <a:buFont typeface="Webdings" pitchFamily="18" charset="2"/>
              <a:buChar char="4"/>
            </a:pPr>
            <a:r>
              <a:rPr lang="en-GB" sz="2400" dirty="0" err="1">
                <a:solidFill>
                  <a:schemeClr val="tx1"/>
                </a:solidFill>
                <a:latin typeface="+mn-lt"/>
              </a:rPr>
              <a:t>R</a:t>
            </a:r>
            <a:r>
              <a:rPr lang="en-GB" sz="2400" baseline="-25000" dirty="0" err="1">
                <a:solidFill>
                  <a:schemeClr val="tx1"/>
                </a:solidFill>
                <a:latin typeface="+mn-lt"/>
              </a:rPr>
              <a:t>i</a:t>
            </a:r>
            <a:r>
              <a:rPr lang="en-GB" sz="2400" dirty="0">
                <a:solidFill>
                  <a:schemeClr val="tx1"/>
                </a:solidFill>
                <a:latin typeface="+mn-lt"/>
              </a:rPr>
              <a:t> &amp; </a:t>
            </a:r>
            <a:r>
              <a:rPr lang="en-GB" sz="2400" dirty="0" err="1">
                <a:solidFill>
                  <a:schemeClr val="tx1"/>
                </a:solidFill>
                <a:latin typeface="+mn-lt"/>
              </a:rPr>
              <a:t>R</a:t>
            </a:r>
            <a:r>
              <a:rPr lang="en-GB" sz="2400" baseline="-25000" dirty="0" err="1">
                <a:solidFill>
                  <a:schemeClr val="tx1"/>
                </a:solidFill>
                <a:latin typeface="+mn-lt"/>
              </a:rPr>
              <a:t>j</a:t>
            </a:r>
            <a:r>
              <a:rPr lang="en-GB" sz="2400" dirty="0">
                <a:solidFill>
                  <a:schemeClr val="tx1"/>
                </a:solidFill>
                <a:latin typeface="+mn-lt"/>
              </a:rPr>
              <a:t> are </a:t>
            </a:r>
            <a:r>
              <a:rPr lang="en-GB" sz="2400" b="1" i="1" dirty="0">
                <a:solidFill>
                  <a:srgbClr val="C00000"/>
                </a:solidFill>
                <a:effectLst>
                  <a:outerShdw blurRad="38100" dist="38100" dir="2700000" algn="tl">
                    <a:srgbClr val="000000">
                      <a:alpha val="43137"/>
                    </a:srgbClr>
                  </a:outerShdw>
                </a:effectLst>
                <a:latin typeface="+mn-lt"/>
              </a:rPr>
              <a:t>adjacent</a:t>
            </a:r>
            <a:r>
              <a:rPr lang="en-GB" sz="2400" dirty="0">
                <a:solidFill>
                  <a:schemeClr val="tx1"/>
                </a:solidFill>
                <a:latin typeface="+mn-lt"/>
              </a:rPr>
              <a:t> if  their union forms a connected set; otherwise the regions are said to be </a:t>
            </a:r>
            <a:r>
              <a:rPr lang="en-GB" sz="2400" i="1" dirty="0">
                <a:solidFill>
                  <a:schemeClr val="tx1"/>
                </a:solidFill>
                <a:effectLst>
                  <a:outerShdw blurRad="38100" dist="38100" dir="2700000" algn="tl">
                    <a:srgbClr val="000000">
                      <a:alpha val="43137"/>
                    </a:srgbClr>
                  </a:outerShdw>
                </a:effectLst>
                <a:latin typeface="+mn-lt"/>
              </a:rPr>
              <a:t>disjoint</a:t>
            </a:r>
            <a:r>
              <a:rPr lang="en-GB" sz="2400" dirty="0">
                <a:solidFill>
                  <a:schemeClr val="tx1"/>
                </a:solidFill>
                <a:latin typeface="+mn-lt"/>
              </a:rPr>
              <a:t>.</a:t>
            </a:r>
            <a:endParaRPr lang="en-IN" sz="2400" dirty="0">
              <a:solidFill>
                <a:schemeClr val="tx1"/>
              </a:solidFill>
              <a:latin typeface="+mn-lt"/>
            </a:endParaRPr>
          </a:p>
        </p:txBody>
      </p:sp>
      <p:graphicFrame>
        <p:nvGraphicFramePr>
          <p:cNvPr id="18" name="Table 17"/>
          <p:cNvGraphicFramePr>
            <a:graphicFrameLocks noGrp="1"/>
          </p:cNvGraphicFramePr>
          <p:nvPr/>
        </p:nvGraphicFramePr>
        <p:xfrm>
          <a:off x="5868144" y="1563638"/>
          <a:ext cx="2819400" cy="1371600"/>
        </p:xfrm>
        <a:graphic>
          <a:graphicData uri="http://schemas.openxmlformats.org/drawingml/2006/table">
            <a:tbl>
              <a:tblPr firstRow="1" bandRow="1">
                <a:tableStyleId>{5940675A-B579-460E-94D1-54222C63F5DA}</a:tableStyleId>
              </a:tblPr>
              <a:tblGrid>
                <a:gridCol w="469900">
                  <a:extLst>
                    <a:ext uri="{9D8B030D-6E8A-4147-A177-3AD203B41FA5}">
                      <a16:colId xmlns:a16="http://schemas.microsoft.com/office/drawing/2014/main" val="20000"/>
                    </a:ext>
                  </a:extLst>
                </a:gridCol>
                <a:gridCol w="469900">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469900">
                  <a:extLst>
                    <a:ext uri="{9D8B030D-6E8A-4147-A177-3AD203B41FA5}">
                      <a16:colId xmlns:a16="http://schemas.microsoft.com/office/drawing/2014/main" val="20003"/>
                    </a:ext>
                  </a:extLst>
                </a:gridCol>
                <a:gridCol w="469900">
                  <a:extLst>
                    <a:ext uri="{9D8B030D-6E8A-4147-A177-3AD203B41FA5}">
                      <a16:colId xmlns:a16="http://schemas.microsoft.com/office/drawing/2014/main" val="20004"/>
                    </a:ext>
                  </a:extLst>
                </a:gridCol>
                <a:gridCol w="469900">
                  <a:extLst>
                    <a:ext uri="{9D8B030D-6E8A-4147-A177-3AD203B41FA5}">
                      <a16:colId xmlns:a16="http://schemas.microsoft.com/office/drawing/2014/main" val="20005"/>
                    </a:ext>
                  </a:extLst>
                </a:gridCol>
              </a:tblGrid>
              <a:tr h="370840">
                <a:tc>
                  <a:txBody>
                    <a:bodyPr/>
                    <a:lstStyle/>
                    <a:p>
                      <a:pPr algn="ctr"/>
                      <a:r>
                        <a:rPr lang="en-US" sz="2400" dirty="0">
                          <a:solidFill>
                            <a:srgbClr val="C00000"/>
                          </a:solidFill>
                        </a:rPr>
                        <a:t>1</a:t>
                      </a:r>
                    </a:p>
                  </a:txBody>
                  <a:tcPr anchor="ctr"/>
                </a:tc>
                <a:tc>
                  <a:txBody>
                    <a:bodyPr/>
                    <a:lstStyle/>
                    <a:p>
                      <a:pPr algn="ctr"/>
                      <a:r>
                        <a:rPr lang="en-US" sz="2400" dirty="0">
                          <a:solidFill>
                            <a:srgbClr val="C00000"/>
                          </a:solidFill>
                        </a:rPr>
                        <a:t>1</a:t>
                      </a:r>
                    </a:p>
                  </a:txBody>
                  <a:tcPr anchor="ctr"/>
                </a:tc>
                <a:tc>
                  <a:txBody>
                    <a:bodyPr/>
                    <a:lstStyle/>
                    <a:p>
                      <a:pPr algn="ctr"/>
                      <a:r>
                        <a:rPr lang="en-US" sz="2400" dirty="0">
                          <a:solidFill>
                            <a:schemeClr val="tx1"/>
                          </a:solidFill>
                        </a:rPr>
                        <a:t>0</a:t>
                      </a:r>
                    </a:p>
                  </a:txBody>
                  <a:tcPr anchor="ctr"/>
                </a:tc>
                <a:tc>
                  <a:txBody>
                    <a:bodyPr/>
                    <a:lstStyle/>
                    <a:p>
                      <a:pPr algn="ctr"/>
                      <a:r>
                        <a:rPr lang="en-US" sz="2400" dirty="0"/>
                        <a:t>0</a:t>
                      </a:r>
                    </a:p>
                  </a:txBody>
                  <a:tcPr anchor="ctr"/>
                </a:tc>
                <a:tc>
                  <a:txBody>
                    <a:bodyPr/>
                    <a:lstStyle/>
                    <a:p>
                      <a:pPr algn="ctr"/>
                      <a:r>
                        <a:rPr lang="en-US" sz="2400" dirty="0">
                          <a:solidFill>
                            <a:srgbClr val="7030A0"/>
                          </a:solidFill>
                        </a:rPr>
                        <a:t>1</a:t>
                      </a:r>
                    </a:p>
                  </a:txBody>
                  <a:tcPr anchor="ctr"/>
                </a:tc>
                <a:tc>
                  <a:txBody>
                    <a:bodyPr/>
                    <a:lstStyle/>
                    <a:p>
                      <a:pPr algn="ctr"/>
                      <a:r>
                        <a:rPr lang="en-US" sz="2400" dirty="0">
                          <a:solidFill>
                            <a:srgbClr val="7030A0"/>
                          </a:solidFill>
                        </a:rPr>
                        <a:t>1</a:t>
                      </a:r>
                    </a:p>
                  </a:txBody>
                  <a:tcPr anchor="ctr"/>
                </a:tc>
                <a:extLst>
                  <a:ext uri="{0D108BD9-81ED-4DB2-BD59-A6C34878D82A}">
                    <a16:rowId xmlns:a16="http://schemas.microsoft.com/office/drawing/2014/main" val="10000"/>
                  </a:ext>
                </a:extLst>
              </a:tr>
              <a:tr h="370840">
                <a:tc>
                  <a:txBody>
                    <a:bodyPr/>
                    <a:lstStyle/>
                    <a:p>
                      <a:pPr algn="ctr"/>
                      <a:r>
                        <a:rPr lang="en-US" sz="2400" dirty="0">
                          <a:solidFill>
                            <a:srgbClr val="C00000"/>
                          </a:solidFill>
                        </a:rPr>
                        <a:t>1</a:t>
                      </a:r>
                    </a:p>
                  </a:txBody>
                  <a:tcPr anchor="ctr"/>
                </a:tc>
                <a:tc>
                  <a:txBody>
                    <a:bodyPr/>
                    <a:lstStyle/>
                    <a:p>
                      <a:pPr algn="ctr"/>
                      <a:r>
                        <a:rPr lang="en-US" sz="2400" dirty="0">
                          <a:solidFill>
                            <a:srgbClr val="C00000"/>
                          </a:solidFill>
                        </a:rPr>
                        <a:t>1</a:t>
                      </a:r>
                    </a:p>
                  </a:txBody>
                  <a:tcPr anchor="ctr"/>
                </a:tc>
                <a:tc>
                  <a:txBody>
                    <a:bodyPr/>
                    <a:lstStyle/>
                    <a:p>
                      <a:pPr algn="ctr"/>
                      <a:r>
                        <a:rPr lang="en-US" sz="2400" dirty="0">
                          <a:solidFill>
                            <a:schemeClr val="tx1"/>
                          </a:solidFill>
                        </a:rPr>
                        <a:t>0</a:t>
                      </a:r>
                    </a:p>
                  </a:txBody>
                  <a:tcPr anchor="ctr"/>
                </a:tc>
                <a:tc>
                  <a:txBody>
                    <a:bodyPr/>
                    <a:lstStyle/>
                    <a:p>
                      <a:pPr algn="ctr"/>
                      <a:r>
                        <a:rPr lang="en-US" sz="2400" dirty="0">
                          <a:solidFill>
                            <a:srgbClr val="7030A0"/>
                          </a:solidFill>
                        </a:rPr>
                        <a:t>1</a:t>
                      </a:r>
                    </a:p>
                  </a:txBody>
                  <a:tcPr anchor="ctr"/>
                </a:tc>
                <a:tc>
                  <a:txBody>
                    <a:bodyPr/>
                    <a:lstStyle/>
                    <a:p>
                      <a:pPr algn="ctr"/>
                      <a:r>
                        <a:rPr lang="en-US" sz="2400" dirty="0"/>
                        <a:t>0</a:t>
                      </a:r>
                    </a:p>
                  </a:txBody>
                  <a:tcPr anchor="ctr"/>
                </a:tc>
                <a:tc>
                  <a:txBody>
                    <a:bodyPr/>
                    <a:lstStyle/>
                    <a:p>
                      <a:pPr algn="ctr"/>
                      <a:r>
                        <a:rPr lang="en-US" sz="2400" dirty="0">
                          <a:solidFill>
                            <a:srgbClr val="7030A0"/>
                          </a:solidFill>
                        </a:rPr>
                        <a:t>1</a:t>
                      </a:r>
                    </a:p>
                  </a:txBody>
                  <a:tcPr anchor="ctr"/>
                </a:tc>
                <a:extLst>
                  <a:ext uri="{0D108BD9-81ED-4DB2-BD59-A6C34878D82A}">
                    <a16:rowId xmlns:a16="http://schemas.microsoft.com/office/drawing/2014/main" val="10001"/>
                  </a:ext>
                </a:extLst>
              </a:tr>
              <a:tr h="370840">
                <a:tc>
                  <a:txBody>
                    <a:bodyPr/>
                    <a:lstStyle/>
                    <a:p>
                      <a:pPr algn="ctr"/>
                      <a:r>
                        <a:rPr lang="en-US" sz="2400" dirty="0">
                          <a:solidFill>
                            <a:srgbClr val="C00000"/>
                          </a:solidFill>
                        </a:rPr>
                        <a:t>1</a:t>
                      </a:r>
                    </a:p>
                  </a:txBody>
                  <a:tcPr anchor="ctr"/>
                </a:tc>
                <a:tc>
                  <a:txBody>
                    <a:bodyPr/>
                    <a:lstStyle/>
                    <a:p>
                      <a:pPr algn="ctr"/>
                      <a:r>
                        <a:rPr lang="en-US" sz="2400" dirty="0">
                          <a:solidFill>
                            <a:srgbClr val="C00000"/>
                          </a:solidFill>
                        </a:rPr>
                        <a:t>1</a:t>
                      </a:r>
                    </a:p>
                  </a:txBody>
                  <a:tcPr anchor="ctr"/>
                </a:tc>
                <a:tc>
                  <a:txBody>
                    <a:bodyPr/>
                    <a:lstStyle/>
                    <a:p>
                      <a:pPr algn="ctr"/>
                      <a:r>
                        <a:rPr lang="en-US" sz="2400" dirty="0">
                          <a:solidFill>
                            <a:srgbClr val="C00000"/>
                          </a:solidFill>
                        </a:rPr>
                        <a:t>1</a:t>
                      </a:r>
                    </a:p>
                  </a:txBody>
                  <a:tcPr anchor="ctr"/>
                </a:tc>
                <a:tc>
                  <a:txBody>
                    <a:bodyPr/>
                    <a:lstStyle/>
                    <a:p>
                      <a:pPr algn="ctr"/>
                      <a:r>
                        <a:rPr lang="en-US" sz="2400" dirty="0"/>
                        <a:t>0</a:t>
                      </a:r>
                    </a:p>
                  </a:txBody>
                  <a:tcPr anchor="ctr"/>
                </a:tc>
                <a:tc>
                  <a:txBody>
                    <a:bodyPr/>
                    <a:lstStyle/>
                    <a:p>
                      <a:pPr algn="ctr"/>
                      <a:r>
                        <a:rPr lang="en-US" sz="2400" dirty="0">
                          <a:solidFill>
                            <a:srgbClr val="7030A0"/>
                          </a:solidFill>
                        </a:rPr>
                        <a:t>1</a:t>
                      </a:r>
                    </a:p>
                  </a:txBody>
                  <a:tcPr anchor="ctr"/>
                </a:tc>
                <a:tc>
                  <a:txBody>
                    <a:bodyPr/>
                    <a:lstStyle/>
                    <a:p>
                      <a:pPr algn="ctr"/>
                      <a:r>
                        <a:rPr lang="en-US" sz="2400" dirty="0">
                          <a:solidFill>
                            <a:srgbClr val="7030A0"/>
                          </a:solidFill>
                        </a:rPr>
                        <a:t>1</a:t>
                      </a:r>
                    </a:p>
                  </a:txBody>
                  <a:tcPr anchor="ctr"/>
                </a:tc>
                <a:extLst>
                  <a:ext uri="{0D108BD9-81ED-4DB2-BD59-A6C34878D82A}">
                    <a16:rowId xmlns:a16="http://schemas.microsoft.com/office/drawing/2014/main" val="10002"/>
                  </a:ext>
                </a:extLst>
              </a:tr>
            </a:tbl>
          </a:graphicData>
        </a:graphic>
      </p:graphicFrame>
      <p:sp>
        <p:nvSpPr>
          <p:cNvPr id="19" name="Oval 18"/>
          <p:cNvSpPr/>
          <p:nvPr/>
        </p:nvSpPr>
        <p:spPr>
          <a:xfrm rot="2640000">
            <a:off x="7092618" y="1988579"/>
            <a:ext cx="320060" cy="10220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796136" y="3363838"/>
            <a:ext cx="3124200" cy="830997"/>
          </a:xfrm>
          <a:prstGeom prst="rect">
            <a:avLst/>
          </a:prstGeom>
          <a:noFill/>
        </p:spPr>
        <p:txBody>
          <a:bodyPr wrap="square" rtlCol="0">
            <a:spAutoFit/>
          </a:bodyPr>
          <a:lstStyle/>
          <a:p>
            <a:pPr algn="ctr"/>
            <a:r>
              <a:rPr lang="en-US" sz="2400" dirty="0">
                <a:latin typeface="+mn-lt"/>
              </a:rPr>
              <a:t>Are the two regions adjacent?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803998"/>
            <a:ext cx="2002464" cy="170177"/>
          </a:xfrm>
          <a:prstGeom prst="rect">
            <a:avLst/>
          </a:prstGeom>
        </p:spPr>
        <p:txBody>
          <a:bodyPr/>
          <a:lstStyle/>
          <a:p>
            <a:r>
              <a:rPr lang="en-US"/>
              <a:t>Jan 10, 2022</a:t>
            </a:r>
            <a:endParaRPr lang="en-US" dirty="0"/>
          </a:p>
        </p:txBody>
      </p:sp>
      <p:sp>
        <p:nvSpPr>
          <p:cNvPr id="3" name="Slide Number Placeholder 2"/>
          <p:cNvSpPr>
            <a:spLocks noGrp="1"/>
          </p:cNvSpPr>
          <p:nvPr>
            <p:ph type="sldNum" sz="quarter" idx="12"/>
          </p:nvPr>
        </p:nvSpPr>
        <p:spPr/>
        <p:txBody>
          <a:bodyPr/>
          <a:lstStyle/>
          <a:p>
            <a:fld id="{0E8E64BD-F8D0-4D8D-9B52-86420B576CCE}" type="slidenum">
              <a:rPr lang="en-US" smtClean="0"/>
              <a:pPr/>
              <a:t>7</a:t>
            </a:fld>
            <a:endParaRPr lang="en-US"/>
          </a:p>
        </p:txBody>
      </p:sp>
      <p:sp>
        <p:nvSpPr>
          <p:cNvPr id="5" name="Rectangle 3"/>
          <p:cNvSpPr txBox="1">
            <a:spLocks noChangeArrowheads="1"/>
          </p:cNvSpPr>
          <p:nvPr/>
        </p:nvSpPr>
        <p:spPr>
          <a:xfrm>
            <a:off x="899592" y="195486"/>
            <a:ext cx="7101408" cy="1143000"/>
          </a:xfrm>
          <a:prstGeom prst="rect">
            <a:avLst/>
          </a:prstGeom>
        </p:spPr>
        <p:txBody>
          <a:bodyPr/>
          <a:lstStyle/>
          <a:p>
            <a:pPr marL="0" marR="0" lvl="0" indent="0" algn="l" defTabSz="914400" rtl="0" eaLnBrk="1" fontAlgn="auto" latinLnBrk="0" hangingPunct="1">
              <a:lnSpc>
                <a:spcPct val="100000"/>
              </a:lnSpc>
              <a:spcBef>
                <a:spcPts val="600"/>
              </a:spcBef>
              <a:spcAft>
                <a:spcPts val="0"/>
              </a:spcAft>
              <a:buClr>
                <a:schemeClr val="tx2"/>
              </a:buClr>
              <a:buSzPct val="73000"/>
              <a:tabLst/>
              <a:defRPr/>
            </a:pPr>
            <a:r>
              <a:rPr kumimoji="0" lang="en-IE" sz="2600" b="0" i="0" u="none" strike="noStrike" kern="1200" cap="none" spc="0" normalizeH="0" baseline="0" noProof="0" dirty="0">
                <a:ln>
                  <a:noFill/>
                </a:ln>
                <a:solidFill>
                  <a:schemeClr val="tx1"/>
                </a:solidFill>
                <a:effectLst/>
                <a:uLnTx/>
                <a:uFillTx/>
                <a:latin typeface="+mn-lt"/>
                <a:ea typeface="+mn-ea"/>
                <a:cs typeface="+mn-cs"/>
              </a:rPr>
              <a:t>The continuum from image processing to computer vision can be broken up into low-, mid- and high-level processes</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6" name="Group 17"/>
          <p:cNvGrpSpPr/>
          <p:nvPr/>
        </p:nvGrpSpPr>
        <p:grpSpPr>
          <a:xfrm>
            <a:off x="177675" y="1485900"/>
            <a:ext cx="8786813" cy="2885493"/>
            <a:chOff x="177674" y="1981200"/>
            <a:chExt cx="8786813" cy="3847324"/>
          </a:xfrm>
        </p:grpSpPr>
        <p:grpSp>
          <p:nvGrpSpPr>
            <p:cNvPr id="9" name="Group 16"/>
            <p:cNvGrpSpPr/>
            <p:nvPr/>
          </p:nvGrpSpPr>
          <p:grpSpPr>
            <a:xfrm>
              <a:off x="177674" y="2209800"/>
              <a:ext cx="8786813" cy="3618724"/>
              <a:chOff x="349124" y="3203575"/>
              <a:chExt cx="8786813" cy="2908300"/>
            </a:xfrm>
          </p:grpSpPr>
          <p:sp>
            <p:nvSpPr>
              <p:cNvPr id="4" name="AutoShape 14"/>
              <p:cNvSpPr>
                <a:spLocks noChangeArrowheads="1"/>
              </p:cNvSpPr>
              <p:nvPr/>
            </p:nvSpPr>
            <p:spPr bwMode="auto">
              <a:xfrm>
                <a:off x="349124" y="4146380"/>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endParaRPr lang="en-GB" sz="2000">
                  <a:latin typeface="Book Antiqua" pitchFamily="18" charset="0"/>
                </a:endParaRPr>
              </a:p>
            </p:txBody>
          </p:sp>
          <p:grpSp>
            <p:nvGrpSpPr>
              <p:cNvPr id="12" name="Group 12"/>
              <p:cNvGrpSpPr>
                <a:grpSpLocks/>
              </p:cNvGrpSpPr>
              <p:nvPr/>
            </p:nvGrpSpPr>
            <p:grpSpPr bwMode="auto">
              <a:xfrm>
                <a:off x="471488" y="3203575"/>
                <a:ext cx="2587625" cy="2908300"/>
                <a:chOff x="252" y="1413"/>
                <a:chExt cx="1476" cy="1832"/>
              </a:xfrm>
            </p:grpSpPr>
            <p:sp>
              <p:nvSpPr>
                <p:cNvPr id="7" name="Text Box 4"/>
                <p:cNvSpPr txBox="1">
                  <a:spLocks noChangeArrowheads="1"/>
                </p:cNvSpPr>
                <p:nvPr/>
              </p:nvSpPr>
              <p:spPr bwMode="auto">
                <a:xfrm>
                  <a:off x="252" y="1413"/>
                  <a:ext cx="1476" cy="270"/>
                </a:xfrm>
                <a:prstGeom prst="rect">
                  <a:avLst/>
                </a:prstGeom>
                <a:solidFill>
                  <a:schemeClr val="bg1">
                    <a:alpha val="70195"/>
                  </a:schemeClr>
                </a:solidFill>
                <a:ln w="12700">
                  <a:solidFill>
                    <a:schemeClr val="tx1"/>
                  </a:solidFill>
                  <a:miter lim="800000"/>
                  <a:headEnd/>
                  <a:tailEnd/>
                </a:ln>
              </p:spPr>
              <p:txBody>
                <a:bodyPr>
                  <a:spAutoFit/>
                </a:bodyPr>
                <a:lstStyle/>
                <a:p>
                  <a:pPr>
                    <a:spcBef>
                      <a:spcPct val="50000"/>
                    </a:spcBef>
                  </a:pPr>
                  <a:r>
                    <a:rPr lang="en-IE" sz="2000" b="1" dirty="0">
                      <a:latin typeface="Book Antiqua" pitchFamily="18" charset="0"/>
                    </a:rPr>
                    <a:t>Low Level Process</a:t>
                  </a:r>
                  <a:endParaRPr lang="en-US" sz="2000" b="1" dirty="0">
                    <a:latin typeface="Book Antiqua" pitchFamily="18" charset="0"/>
                  </a:endParaRPr>
                </a:p>
              </p:txBody>
            </p:sp>
            <p:sp>
              <p:nvSpPr>
                <p:cNvPr id="8" name="Text Box 7"/>
                <p:cNvSpPr txBox="1">
                  <a:spLocks noChangeArrowheads="1"/>
                </p:cNvSpPr>
                <p:nvPr/>
              </p:nvSpPr>
              <p:spPr bwMode="auto">
                <a:xfrm>
                  <a:off x="252" y="1648"/>
                  <a:ext cx="1476" cy="159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en-IE" sz="2000" b="1" dirty="0">
                      <a:latin typeface="Book Antiqua" pitchFamily="18" charset="0"/>
                    </a:rPr>
                    <a:t>Input:</a:t>
                  </a:r>
                  <a:r>
                    <a:rPr lang="en-IE" sz="2000" dirty="0">
                      <a:latin typeface="Book Antiqua" pitchFamily="18" charset="0"/>
                    </a:rPr>
                    <a:t> Image</a:t>
                  </a:r>
                  <a:br>
                    <a:rPr lang="en-IE" sz="2000" dirty="0">
                      <a:latin typeface="Book Antiqua" pitchFamily="18" charset="0"/>
                    </a:rPr>
                  </a:br>
                  <a:r>
                    <a:rPr lang="en-IE" sz="2000" b="1" dirty="0">
                      <a:latin typeface="Book Antiqua" pitchFamily="18" charset="0"/>
                    </a:rPr>
                    <a:t>Output:</a:t>
                  </a:r>
                  <a:r>
                    <a:rPr lang="en-IE" sz="2000" dirty="0">
                      <a:latin typeface="Book Antiqua" pitchFamily="18" charset="0"/>
                    </a:rPr>
                    <a:t> Image</a:t>
                  </a:r>
                </a:p>
                <a:p>
                  <a:pPr>
                    <a:spcBef>
                      <a:spcPct val="50000"/>
                    </a:spcBef>
                  </a:pPr>
                  <a:endParaRPr lang="en-IE" sz="2000" b="1" dirty="0">
                    <a:latin typeface="Book Antiqua" pitchFamily="18" charset="0"/>
                  </a:endParaRPr>
                </a:p>
                <a:p>
                  <a:pPr>
                    <a:spcBef>
                      <a:spcPct val="50000"/>
                    </a:spcBef>
                  </a:pPr>
                  <a:r>
                    <a:rPr lang="en-IE" sz="2000" b="1" dirty="0">
                      <a:latin typeface="Book Antiqua" pitchFamily="18" charset="0"/>
                    </a:rPr>
                    <a:t>Examples:</a:t>
                  </a:r>
                  <a:r>
                    <a:rPr lang="en-IE" sz="2000" dirty="0">
                      <a:latin typeface="Book Antiqua" pitchFamily="18" charset="0"/>
                    </a:rPr>
                    <a:t> Noise removal, image sharpening</a:t>
                  </a:r>
                  <a:endParaRPr lang="en-US" sz="2000" dirty="0">
                    <a:latin typeface="Book Antiqua" pitchFamily="18" charset="0"/>
                  </a:endParaRPr>
                </a:p>
              </p:txBody>
            </p:sp>
          </p:grpSp>
          <p:grpSp>
            <p:nvGrpSpPr>
              <p:cNvPr id="17" name="Group 11"/>
              <p:cNvGrpSpPr>
                <a:grpSpLocks/>
              </p:cNvGrpSpPr>
              <p:nvPr/>
            </p:nvGrpSpPr>
            <p:grpSpPr bwMode="auto">
              <a:xfrm>
                <a:off x="3279775" y="3203575"/>
                <a:ext cx="2587625" cy="2908300"/>
                <a:chOff x="2142" y="1360"/>
                <a:chExt cx="1476" cy="1832"/>
              </a:xfrm>
            </p:grpSpPr>
            <p:sp>
              <p:nvSpPr>
                <p:cNvPr id="10" name="Text Box 5"/>
                <p:cNvSpPr txBox="1">
                  <a:spLocks noChangeArrowheads="1"/>
                </p:cNvSpPr>
                <p:nvPr/>
              </p:nvSpPr>
              <p:spPr bwMode="auto">
                <a:xfrm>
                  <a:off x="2142" y="1360"/>
                  <a:ext cx="1476" cy="270"/>
                </a:xfrm>
                <a:prstGeom prst="rect">
                  <a:avLst/>
                </a:prstGeom>
                <a:solidFill>
                  <a:schemeClr val="bg1">
                    <a:alpha val="70195"/>
                  </a:schemeClr>
                </a:solidFill>
                <a:ln w="12700">
                  <a:solidFill>
                    <a:schemeClr val="tx1"/>
                  </a:solidFill>
                  <a:miter lim="800000"/>
                  <a:headEnd/>
                  <a:tailEnd/>
                </a:ln>
              </p:spPr>
              <p:txBody>
                <a:bodyPr>
                  <a:spAutoFit/>
                </a:bodyPr>
                <a:lstStyle/>
                <a:p>
                  <a:pPr>
                    <a:spcBef>
                      <a:spcPct val="50000"/>
                    </a:spcBef>
                  </a:pPr>
                  <a:r>
                    <a:rPr lang="en-IE" sz="2000" b="1">
                      <a:latin typeface="Book Antiqua" pitchFamily="18" charset="0"/>
                    </a:rPr>
                    <a:t>Mid Level Process</a:t>
                  </a:r>
                  <a:endParaRPr lang="en-US" sz="2000" b="1">
                    <a:latin typeface="Book Antiqua" pitchFamily="18" charset="0"/>
                  </a:endParaRPr>
                </a:p>
              </p:txBody>
            </p:sp>
            <p:sp>
              <p:nvSpPr>
                <p:cNvPr id="11" name="Text Box 9"/>
                <p:cNvSpPr txBox="1">
                  <a:spLocks noChangeArrowheads="1"/>
                </p:cNvSpPr>
                <p:nvPr/>
              </p:nvSpPr>
              <p:spPr bwMode="auto">
                <a:xfrm>
                  <a:off x="2142" y="1595"/>
                  <a:ext cx="1476" cy="159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en-IE" sz="2000" b="1" dirty="0">
                      <a:latin typeface="Book Antiqua" pitchFamily="18" charset="0"/>
                    </a:rPr>
                    <a:t>Input:</a:t>
                  </a:r>
                  <a:r>
                    <a:rPr lang="en-IE" sz="2000" dirty="0">
                      <a:latin typeface="Book Antiqua" pitchFamily="18" charset="0"/>
                    </a:rPr>
                    <a:t> Image </a:t>
                  </a:r>
                  <a:br>
                    <a:rPr lang="en-IE" sz="2000" dirty="0">
                      <a:latin typeface="Book Antiqua" pitchFamily="18" charset="0"/>
                    </a:rPr>
                  </a:br>
                  <a:r>
                    <a:rPr lang="en-IE" sz="2000" b="1" dirty="0">
                      <a:latin typeface="Book Antiqua" pitchFamily="18" charset="0"/>
                    </a:rPr>
                    <a:t>Output:</a:t>
                  </a:r>
                  <a:r>
                    <a:rPr lang="en-IE" sz="2000" dirty="0">
                      <a:latin typeface="Book Antiqua" pitchFamily="18" charset="0"/>
                    </a:rPr>
                    <a:t> Attributes</a:t>
                  </a:r>
                </a:p>
                <a:p>
                  <a:pPr>
                    <a:spcBef>
                      <a:spcPct val="50000"/>
                    </a:spcBef>
                  </a:pPr>
                  <a:endParaRPr lang="en-IE" sz="2000" b="1" dirty="0">
                    <a:latin typeface="Book Antiqua" pitchFamily="18" charset="0"/>
                  </a:endParaRPr>
                </a:p>
                <a:p>
                  <a:pPr>
                    <a:spcBef>
                      <a:spcPct val="50000"/>
                    </a:spcBef>
                  </a:pPr>
                  <a:r>
                    <a:rPr lang="en-IE" sz="2000" b="1" dirty="0">
                      <a:latin typeface="Book Antiqua" pitchFamily="18" charset="0"/>
                    </a:rPr>
                    <a:t>Examples:</a:t>
                  </a:r>
                  <a:r>
                    <a:rPr lang="en-IE" sz="2000" dirty="0">
                      <a:latin typeface="Book Antiqua" pitchFamily="18" charset="0"/>
                    </a:rPr>
                    <a:t> Object recognition, segmentation</a:t>
                  </a:r>
                  <a:endParaRPr lang="en-US" sz="2000" dirty="0">
                    <a:latin typeface="Book Antiqua" pitchFamily="18" charset="0"/>
                  </a:endParaRPr>
                </a:p>
              </p:txBody>
            </p:sp>
          </p:grpSp>
          <p:grpSp>
            <p:nvGrpSpPr>
              <p:cNvPr id="18" name="Group 13"/>
              <p:cNvGrpSpPr>
                <a:grpSpLocks/>
              </p:cNvGrpSpPr>
              <p:nvPr/>
            </p:nvGrpSpPr>
            <p:grpSpPr bwMode="auto">
              <a:xfrm>
                <a:off x="6089649" y="3203575"/>
                <a:ext cx="2901408" cy="2908300"/>
                <a:chOff x="3719" y="1352"/>
                <a:chExt cx="1656" cy="1832"/>
              </a:xfrm>
            </p:grpSpPr>
            <p:sp>
              <p:nvSpPr>
                <p:cNvPr id="13" name="Text Box 6"/>
                <p:cNvSpPr txBox="1">
                  <a:spLocks noChangeArrowheads="1"/>
                </p:cNvSpPr>
                <p:nvPr/>
              </p:nvSpPr>
              <p:spPr bwMode="auto">
                <a:xfrm>
                  <a:off x="3719" y="1352"/>
                  <a:ext cx="1656" cy="270"/>
                </a:xfrm>
                <a:prstGeom prst="rect">
                  <a:avLst/>
                </a:prstGeom>
                <a:solidFill>
                  <a:schemeClr val="bg1">
                    <a:alpha val="70195"/>
                  </a:schemeClr>
                </a:solidFill>
                <a:ln w="12700">
                  <a:solidFill>
                    <a:schemeClr val="tx1"/>
                  </a:solidFill>
                  <a:miter lim="800000"/>
                  <a:headEnd/>
                  <a:tailEnd/>
                </a:ln>
              </p:spPr>
              <p:txBody>
                <a:bodyPr wrap="square">
                  <a:spAutoFit/>
                </a:bodyPr>
                <a:lstStyle/>
                <a:p>
                  <a:pPr>
                    <a:spcBef>
                      <a:spcPct val="50000"/>
                    </a:spcBef>
                  </a:pPr>
                  <a:r>
                    <a:rPr lang="en-IE" sz="2000" b="1" dirty="0">
                      <a:latin typeface="Book Antiqua" pitchFamily="18" charset="0"/>
                    </a:rPr>
                    <a:t>High Level Process</a:t>
                  </a:r>
                  <a:endParaRPr lang="en-US" sz="2000" b="1" dirty="0">
                    <a:latin typeface="Book Antiqua" pitchFamily="18" charset="0"/>
                  </a:endParaRPr>
                </a:p>
              </p:txBody>
            </p:sp>
            <p:sp>
              <p:nvSpPr>
                <p:cNvPr id="14" name="Text Box 10"/>
                <p:cNvSpPr txBox="1">
                  <a:spLocks noChangeArrowheads="1"/>
                </p:cNvSpPr>
                <p:nvPr/>
              </p:nvSpPr>
              <p:spPr bwMode="auto">
                <a:xfrm>
                  <a:off x="3719" y="1587"/>
                  <a:ext cx="1656" cy="159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en-IE" sz="2000" b="1" dirty="0">
                      <a:latin typeface="Book Antiqua" pitchFamily="18" charset="0"/>
                    </a:rPr>
                    <a:t>Input: </a:t>
                  </a:r>
                  <a:r>
                    <a:rPr lang="en-IE" sz="2000" dirty="0">
                      <a:latin typeface="Book Antiqua" pitchFamily="18" charset="0"/>
                    </a:rPr>
                    <a:t>Attributes </a:t>
                  </a:r>
                  <a:r>
                    <a:rPr lang="en-IE" sz="2000" b="1" dirty="0">
                      <a:latin typeface="Book Antiqua" pitchFamily="18" charset="0"/>
                    </a:rPr>
                    <a:t>Output:</a:t>
                  </a:r>
                  <a:r>
                    <a:rPr lang="en-IE" sz="2000" dirty="0">
                      <a:latin typeface="Book Antiqua" pitchFamily="18" charset="0"/>
                    </a:rPr>
                    <a:t> Understanding</a:t>
                  </a:r>
                </a:p>
                <a:p>
                  <a:pPr>
                    <a:spcBef>
                      <a:spcPct val="50000"/>
                    </a:spcBef>
                  </a:pPr>
                  <a:endParaRPr lang="en-IE" sz="2000" b="1" dirty="0">
                    <a:latin typeface="Book Antiqua" pitchFamily="18" charset="0"/>
                  </a:endParaRPr>
                </a:p>
                <a:p>
                  <a:pPr>
                    <a:spcBef>
                      <a:spcPct val="50000"/>
                    </a:spcBef>
                  </a:pPr>
                  <a:r>
                    <a:rPr lang="en-IE" sz="2000" b="1" dirty="0">
                      <a:latin typeface="Book Antiqua" pitchFamily="18" charset="0"/>
                    </a:rPr>
                    <a:t>Examples: </a:t>
                  </a:r>
                  <a:r>
                    <a:rPr lang="en-IE" sz="2000" dirty="0">
                      <a:latin typeface="Book Antiqua" pitchFamily="18" charset="0"/>
                    </a:rPr>
                    <a:t>Scene understanding, autonomous navigation</a:t>
                  </a:r>
                  <a:endParaRPr lang="en-US" sz="2000" dirty="0">
                    <a:latin typeface="Book Antiqua" pitchFamily="18" charset="0"/>
                  </a:endParaRPr>
                </a:p>
              </p:txBody>
            </p:sp>
          </p:grpSp>
        </p:grpSp>
        <p:sp>
          <p:nvSpPr>
            <p:cNvPr id="15" name="Line 15"/>
            <p:cNvSpPr>
              <a:spLocks noChangeShapeType="1"/>
            </p:cNvSpPr>
            <p:nvPr/>
          </p:nvSpPr>
          <p:spPr bwMode="auto">
            <a:xfrm>
              <a:off x="5791200" y="1981200"/>
              <a:ext cx="0" cy="3771900"/>
            </a:xfrm>
            <a:prstGeom prst="line">
              <a:avLst/>
            </a:prstGeom>
            <a:noFill/>
            <a:ln w="38100">
              <a:solidFill>
                <a:schemeClr val="tx1"/>
              </a:solidFill>
              <a:prstDash val="dash"/>
              <a:round/>
              <a:headEnd/>
              <a:tailEnd/>
            </a:ln>
          </p:spPr>
          <p:txBody>
            <a:bodyPr wrap="none"/>
            <a:lstStyle/>
            <a:p>
              <a:endParaRPr lang="en-IN"/>
            </a:p>
          </p:txBody>
        </p:sp>
      </p:grpSp>
      <p:sp>
        <p:nvSpPr>
          <p:cNvPr id="16" name="Text Box 16"/>
          <p:cNvSpPr txBox="1">
            <a:spLocks noChangeArrowheads="1"/>
          </p:cNvSpPr>
          <p:nvPr/>
        </p:nvSpPr>
        <p:spPr bwMode="auto">
          <a:xfrm>
            <a:off x="4608513" y="4473178"/>
            <a:ext cx="2686050" cy="707886"/>
          </a:xfrm>
          <a:prstGeom prst="rect">
            <a:avLst/>
          </a:prstGeom>
          <a:noFill/>
          <a:ln w="12700">
            <a:noFill/>
            <a:miter lim="800000"/>
            <a:headEnd/>
            <a:tailEnd/>
          </a:ln>
        </p:spPr>
        <p:txBody>
          <a:bodyPr>
            <a:spAutoFit/>
          </a:bodyPr>
          <a:lstStyle/>
          <a:p>
            <a:pPr algn="ctr"/>
            <a:r>
              <a:rPr lang="en-IE" sz="2000" dirty="0">
                <a:latin typeface="Book Antiqua" pitchFamily="18" charset="0"/>
              </a:rPr>
              <a:t>In this course we will stop here</a:t>
            </a:r>
            <a:endParaRPr lang="en-US" sz="2000" dirty="0">
              <a:latin typeface="Book Antiqua"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70</a:t>
            </a:fld>
            <a:endParaRPr lang="en"/>
          </a:p>
        </p:txBody>
      </p:sp>
      <p:sp>
        <p:nvSpPr>
          <p:cNvPr id="7" name="TextBox 6"/>
          <p:cNvSpPr txBox="1"/>
          <p:nvPr/>
        </p:nvSpPr>
        <p:spPr>
          <a:xfrm>
            <a:off x="395536" y="555526"/>
            <a:ext cx="5256584" cy="4247317"/>
          </a:xfrm>
          <a:prstGeom prst="rect">
            <a:avLst/>
          </a:prstGeom>
          <a:solidFill>
            <a:schemeClr val="bg1"/>
          </a:solidFill>
        </p:spPr>
        <p:txBody>
          <a:bodyPr wrap="square" rtlCol="0">
            <a:spAutoFit/>
          </a:bodyPr>
          <a:lstStyle/>
          <a:p>
            <a:pPr marL="355600" indent="-355600" algn="just">
              <a:spcAft>
                <a:spcPts val="1200"/>
              </a:spcAft>
              <a:buClr>
                <a:schemeClr val="accent6">
                  <a:lumMod val="75000"/>
                </a:schemeClr>
              </a:buClr>
              <a:buFont typeface="Webdings" pitchFamily="18" charset="2"/>
              <a:buChar char="4"/>
            </a:pPr>
            <a:r>
              <a:rPr lang="en-US" sz="2400" dirty="0">
                <a:latin typeface="+mn-lt"/>
              </a:rPr>
              <a:t>Suppose an image contains K disjoint regions, </a:t>
            </a:r>
            <a:r>
              <a:rPr lang="en-US" sz="2400" dirty="0" err="1">
                <a:latin typeface="+mn-lt"/>
              </a:rPr>
              <a:t>R</a:t>
            </a:r>
            <a:r>
              <a:rPr lang="en-US" sz="2400" baseline="-25000" dirty="0" err="1">
                <a:latin typeface="+mn-lt"/>
              </a:rPr>
              <a:t>k</a:t>
            </a:r>
            <a:r>
              <a:rPr lang="en-US" sz="2400" dirty="0">
                <a:latin typeface="+mn-lt"/>
              </a:rPr>
              <a:t> , k =1, 2,…, K, none of which touches the image border.</a:t>
            </a:r>
          </a:p>
          <a:p>
            <a:pPr marL="355600" indent="-355600" algn="just">
              <a:spcAft>
                <a:spcPts val="1200"/>
              </a:spcAft>
              <a:buClr>
                <a:schemeClr val="accent6">
                  <a:lumMod val="75000"/>
                </a:schemeClr>
              </a:buClr>
              <a:buFont typeface="Webdings" pitchFamily="18" charset="2"/>
              <a:buChar char="4"/>
            </a:pPr>
            <a:r>
              <a:rPr lang="en-US" sz="2400" dirty="0">
                <a:latin typeface="+mn-lt"/>
              </a:rPr>
              <a:t>Let </a:t>
            </a:r>
            <a:r>
              <a:rPr lang="en-US" sz="2400" dirty="0" err="1">
                <a:latin typeface="+mn-lt"/>
              </a:rPr>
              <a:t>R</a:t>
            </a:r>
            <a:r>
              <a:rPr lang="en-US" sz="2400" baseline="-25000" dirty="0" err="1">
                <a:latin typeface="+mn-lt"/>
              </a:rPr>
              <a:t>u</a:t>
            </a:r>
            <a:r>
              <a:rPr lang="en-US" sz="2400" dirty="0">
                <a:latin typeface="+mn-lt"/>
              </a:rPr>
              <a:t> denote the union of all the K regions.</a:t>
            </a:r>
          </a:p>
          <a:p>
            <a:pPr marL="355600" indent="-355600" algn="just">
              <a:spcAft>
                <a:spcPts val="1200"/>
              </a:spcAft>
              <a:buClr>
                <a:schemeClr val="accent6">
                  <a:lumMod val="75000"/>
                </a:schemeClr>
              </a:buClr>
              <a:buFont typeface="Webdings" pitchFamily="18" charset="2"/>
              <a:buChar char="4"/>
            </a:pPr>
            <a:r>
              <a:rPr lang="en-US" sz="2400" dirty="0">
                <a:latin typeface="+mn-lt"/>
              </a:rPr>
              <a:t>Let (</a:t>
            </a:r>
            <a:r>
              <a:rPr lang="en-US" sz="2400" dirty="0" err="1">
                <a:latin typeface="+mn-lt"/>
              </a:rPr>
              <a:t>R</a:t>
            </a:r>
            <a:r>
              <a:rPr lang="en-US" sz="2400" baseline="-25000" dirty="0" err="1">
                <a:latin typeface="+mn-lt"/>
              </a:rPr>
              <a:t>u</a:t>
            </a:r>
            <a:r>
              <a:rPr lang="en-US" sz="2400" dirty="0">
                <a:latin typeface="+mn-lt"/>
              </a:rPr>
              <a:t>)</a:t>
            </a:r>
            <a:r>
              <a:rPr lang="en-US" sz="2400" baseline="30000" dirty="0">
                <a:latin typeface="+mn-lt"/>
              </a:rPr>
              <a:t>C</a:t>
            </a:r>
            <a:r>
              <a:rPr lang="en-US" sz="2400" dirty="0">
                <a:latin typeface="+mn-lt"/>
              </a:rPr>
              <a:t>  denote its complement </a:t>
            </a:r>
          </a:p>
          <a:p>
            <a:pPr marL="355600" indent="-355600" algn="just">
              <a:spcAft>
                <a:spcPts val="1200"/>
              </a:spcAft>
              <a:buClr>
                <a:schemeClr val="accent6">
                  <a:lumMod val="75000"/>
                </a:schemeClr>
              </a:buClr>
              <a:buFont typeface="Webdings" pitchFamily="18" charset="2"/>
              <a:buChar char="4"/>
            </a:pPr>
            <a:r>
              <a:rPr lang="en-US" sz="2400" dirty="0">
                <a:latin typeface="+mn-lt"/>
              </a:rPr>
              <a:t>We call all the points in </a:t>
            </a:r>
            <a:r>
              <a:rPr lang="en-US" sz="2400" dirty="0" err="1">
                <a:latin typeface="+mn-lt"/>
              </a:rPr>
              <a:t>R</a:t>
            </a:r>
            <a:r>
              <a:rPr lang="en-US" sz="2400" baseline="-25000" dirty="0" err="1">
                <a:latin typeface="+mn-lt"/>
              </a:rPr>
              <a:t>u</a:t>
            </a:r>
            <a:r>
              <a:rPr lang="en-US" sz="2400" dirty="0">
                <a:latin typeface="+mn-lt"/>
              </a:rPr>
              <a:t> the foreground, and all the points in </a:t>
            </a:r>
            <a:r>
              <a:rPr lang="en-US" sz="2400" dirty="0">
                <a:latin typeface="Georgia"/>
              </a:rPr>
              <a:t>(</a:t>
            </a:r>
            <a:r>
              <a:rPr lang="en-US" sz="2400" dirty="0" err="1">
                <a:latin typeface="Georgia"/>
              </a:rPr>
              <a:t>R</a:t>
            </a:r>
            <a:r>
              <a:rPr lang="en-US" sz="2400" baseline="-25000" dirty="0" err="1">
                <a:latin typeface="Georgia"/>
              </a:rPr>
              <a:t>u</a:t>
            </a:r>
            <a:r>
              <a:rPr lang="en-US" sz="2400" dirty="0">
                <a:latin typeface="Georgia"/>
              </a:rPr>
              <a:t>)</a:t>
            </a:r>
            <a:r>
              <a:rPr lang="en-US" sz="2400" baseline="30000" dirty="0">
                <a:latin typeface="Georgia"/>
              </a:rPr>
              <a:t>C</a:t>
            </a:r>
            <a:r>
              <a:rPr lang="en-US" sz="2400" dirty="0">
                <a:latin typeface="Georgia"/>
              </a:rPr>
              <a:t> </a:t>
            </a:r>
            <a:r>
              <a:rPr lang="en-US" sz="2400" dirty="0">
                <a:latin typeface="+mn-lt"/>
              </a:rPr>
              <a:t>the background of the image.</a:t>
            </a:r>
            <a:endParaRPr lang="en-IN" sz="2400" dirty="0">
              <a:latin typeface="+mn-lt"/>
            </a:endParaRPr>
          </a:p>
        </p:txBody>
      </p:sp>
      <p:pic>
        <p:nvPicPr>
          <p:cNvPr id="100356" name="Picture 4"/>
          <p:cNvPicPr>
            <a:picLocks noChangeAspect="1" noChangeArrowheads="1"/>
          </p:cNvPicPr>
          <p:nvPr/>
        </p:nvPicPr>
        <p:blipFill>
          <a:blip r:embed="rId3">
            <a:grayscl/>
          </a:blip>
          <a:srcRect/>
          <a:stretch>
            <a:fillRect/>
          </a:stretch>
        </p:blipFill>
        <p:spPr bwMode="auto">
          <a:xfrm>
            <a:off x="5868144" y="1491630"/>
            <a:ext cx="3065140" cy="1910316"/>
          </a:xfrm>
          <a:prstGeom prst="rect">
            <a:avLst/>
          </a:prstGeom>
          <a:noFill/>
          <a:ln w="9525">
            <a:noFill/>
            <a:miter lim="800000"/>
            <a:headEnd/>
            <a:tailEnd/>
          </a:ln>
        </p:spPr>
      </p:pic>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6" name="Google Shape;426;p3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fld id="{00000000-1234-1234-1234-123412341234}" type="slidenum">
              <a:rPr lang="en"/>
              <a:pPr marL="0" lvl="0" indent="0" rtl="0">
                <a:spcBef>
                  <a:spcPts val="0"/>
                </a:spcBef>
                <a:spcAft>
                  <a:spcPts val="0"/>
                </a:spcAft>
                <a:buNone/>
              </a:pPr>
              <a:t>71</a:t>
            </a:fld>
            <a:endParaRPr dirty="0"/>
          </a:p>
        </p:txBody>
      </p:sp>
      <p:sp>
        <p:nvSpPr>
          <p:cNvPr id="3" name="TextBox 2"/>
          <p:cNvSpPr txBox="1"/>
          <p:nvPr/>
        </p:nvSpPr>
        <p:spPr>
          <a:xfrm>
            <a:off x="3203848" y="195486"/>
            <a:ext cx="3600400" cy="584775"/>
          </a:xfrm>
          <a:prstGeom prst="rect">
            <a:avLst/>
          </a:prstGeom>
          <a:noFill/>
        </p:spPr>
        <p:txBody>
          <a:bodyPr wrap="square" rtlCol="0">
            <a:spAutoFit/>
          </a:bodyPr>
          <a:lstStyle/>
          <a:p>
            <a:pPr algn="ctr"/>
            <a:r>
              <a:rPr lang="en-IN"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Nixie One"/>
                <a:cs typeface="Nixie One"/>
                <a:sym typeface="Nixie One"/>
              </a:rPr>
              <a:t>Boundary</a:t>
            </a:r>
          </a:p>
        </p:txBody>
      </p:sp>
      <p:sp>
        <p:nvSpPr>
          <p:cNvPr id="4" name="Rectangle 3"/>
          <p:cNvSpPr/>
          <p:nvPr/>
        </p:nvSpPr>
        <p:spPr>
          <a:xfrm>
            <a:off x="971600" y="915566"/>
            <a:ext cx="4752528" cy="3785652"/>
          </a:xfrm>
          <a:prstGeom prst="rect">
            <a:avLst/>
          </a:prstGeom>
          <a:solidFill>
            <a:schemeClr val="bg1"/>
          </a:solidFill>
        </p:spPr>
        <p:txBody>
          <a:bodyPr wrap="square">
            <a:spAutoFit/>
          </a:bodyPr>
          <a:lstStyle/>
          <a:p>
            <a:pPr marL="355600" indent="-355600" algn="just">
              <a:buClr>
                <a:srgbClr val="0070C0"/>
              </a:buClr>
              <a:buFont typeface="Webdings" pitchFamily="18" charset="2"/>
              <a:buChar char="4"/>
            </a:pPr>
            <a:r>
              <a:rPr lang="en-US" sz="2400" dirty="0">
                <a:latin typeface="+mn-lt"/>
              </a:rPr>
              <a:t>The boundary (aka border or contour) of a region R is the set of pixels in R that </a:t>
            </a:r>
            <a:r>
              <a:rPr lang="en-US" sz="2400" dirty="0">
                <a:solidFill>
                  <a:srgbClr val="FF0000"/>
                </a:solidFill>
                <a:latin typeface="+mn-lt"/>
              </a:rPr>
              <a:t>have one or more </a:t>
            </a:r>
            <a:r>
              <a:rPr lang="en-US" sz="2400" dirty="0" err="1">
                <a:solidFill>
                  <a:srgbClr val="FF0000"/>
                </a:solidFill>
                <a:latin typeface="+mn-lt"/>
              </a:rPr>
              <a:t>neighbours</a:t>
            </a:r>
            <a:r>
              <a:rPr lang="en-US" sz="2400" dirty="0">
                <a:solidFill>
                  <a:srgbClr val="FF0000"/>
                </a:solidFill>
                <a:latin typeface="+mn-lt"/>
              </a:rPr>
              <a:t> that are not in R</a:t>
            </a:r>
            <a:r>
              <a:rPr lang="en-US" sz="2400" dirty="0">
                <a:latin typeface="+mn-lt"/>
              </a:rPr>
              <a:t>.</a:t>
            </a:r>
          </a:p>
          <a:p>
            <a:pPr marL="355600" indent="-355600" algn="just">
              <a:buClr>
                <a:srgbClr val="0070C0"/>
              </a:buClr>
              <a:buFont typeface="Webdings" pitchFamily="18" charset="2"/>
              <a:buChar char="4"/>
            </a:pPr>
            <a:r>
              <a:rPr lang="en-US" sz="2400" dirty="0">
                <a:latin typeface="+mn-lt"/>
              </a:rPr>
              <a:t>If R happens to be an entire image, then its boundary is defined as the </a:t>
            </a:r>
            <a:r>
              <a:rPr lang="en-US" sz="2400" dirty="0">
                <a:solidFill>
                  <a:srgbClr val="FF0000"/>
                </a:solidFill>
                <a:latin typeface="+mn-lt"/>
              </a:rPr>
              <a:t>set of pixels in the first and last rows and columns</a:t>
            </a:r>
            <a:r>
              <a:rPr lang="en-US" sz="2400" dirty="0">
                <a:latin typeface="+mn-lt"/>
              </a:rPr>
              <a:t> of the image.</a:t>
            </a:r>
          </a:p>
        </p:txBody>
      </p:sp>
      <p:graphicFrame>
        <p:nvGraphicFramePr>
          <p:cNvPr id="5" name="Table 4"/>
          <p:cNvGraphicFramePr>
            <a:graphicFrameLocks noGrp="1"/>
          </p:cNvGraphicFramePr>
          <p:nvPr/>
        </p:nvGraphicFramePr>
        <p:xfrm>
          <a:off x="5878760" y="987574"/>
          <a:ext cx="2895600" cy="2743200"/>
        </p:xfrm>
        <a:graphic>
          <a:graphicData uri="http://schemas.openxmlformats.org/drawingml/2006/table">
            <a:tbl>
              <a:tblPr firstRow="1" bandRow="1">
                <a:tableStyleId>{5940675A-B579-460E-94D1-54222C63F5DA}</a:tableStyleId>
              </a:tblPr>
              <a:tblGrid>
                <a:gridCol w="579120">
                  <a:extLst>
                    <a:ext uri="{9D8B030D-6E8A-4147-A177-3AD203B41FA5}">
                      <a16:colId xmlns:a16="http://schemas.microsoft.com/office/drawing/2014/main" val="20000"/>
                    </a:ext>
                  </a:extLst>
                </a:gridCol>
                <a:gridCol w="579120">
                  <a:extLst>
                    <a:ext uri="{9D8B030D-6E8A-4147-A177-3AD203B41FA5}">
                      <a16:colId xmlns:a16="http://schemas.microsoft.com/office/drawing/2014/main" val="20001"/>
                    </a:ext>
                  </a:extLst>
                </a:gridCol>
                <a:gridCol w="579120">
                  <a:extLst>
                    <a:ext uri="{9D8B030D-6E8A-4147-A177-3AD203B41FA5}">
                      <a16:colId xmlns:a16="http://schemas.microsoft.com/office/drawing/2014/main" val="20002"/>
                    </a:ext>
                  </a:extLst>
                </a:gridCol>
                <a:gridCol w="579120">
                  <a:extLst>
                    <a:ext uri="{9D8B030D-6E8A-4147-A177-3AD203B41FA5}">
                      <a16:colId xmlns:a16="http://schemas.microsoft.com/office/drawing/2014/main" val="20003"/>
                    </a:ext>
                  </a:extLst>
                </a:gridCol>
                <a:gridCol w="579120">
                  <a:extLst>
                    <a:ext uri="{9D8B030D-6E8A-4147-A177-3AD203B41FA5}">
                      <a16:colId xmlns:a16="http://schemas.microsoft.com/office/drawing/2014/main" val="20004"/>
                    </a:ext>
                  </a:extLst>
                </a:gridCol>
              </a:tblGrid>
              <a:tr h="355600">
                <a:tc>
                  <a:txBody>
                    <a:bodyPr/>
                    <a:lstStyle/>
                    <a:p>
                      <a:pPr algn="ctr"/>
                      <a:r>
                        <a:rPr lang="en-US" sz="2400" dirty="0"/>
                        <a:t>0</a:t>
                      </a:r>
                    </a:p>
                  </a:txBody>
                  <a:tcPr anchor="ctr"/>
                </a:tc>
                <a:tc>
                  <a:txBody>
                    <a:bodyPr/>
                    <a:lstStyle/>
                    <a:p>
                      <a:pPr algn="ctr"/>
                      <a:r>
                        <a:rPr lang="en-US" sz="2400" dirty="0"/>
                        <a:t>0</a:t>
                      </a:r>
                    </a:p>
                  </a:txBody>
                  <a:tcPr anchor="ctr"/>
                </a:tc>
                <a:tc>
                  <a:txBody>
                    <a:bodyPr/>
                    <a:lstStyle/>
                    <a:p>
                      <a:pPr algn="ctr"/>
                      <a:r>
                        <a:rPr lang="en-US" sz="2400" dirty="0"/>
                        <a:t>0</a:t>
                      </a:r>
                    </a:p>
                  </a:txBody>
                  <a:tcPr anchor="ctr"/>
                </a:tc>
                <a:tc>
                  <a:txBody>
                    <a:bodyPr/>
                    <a:lstStyle/>
                    <a:p>
                      <a:pPr algn="ctr"/>
                      <a:r>
                        <a:rPr lang="en-US" sz="2400" dirty="0"/>
                        <a:t>0</a:t>
                      </a:r>
                    </a:p>
                  </a:txBody>
                  <a:tcPr anchor="ctr"/>
                </a:tc>
                <a:tc>
                  <a:txBody>
                    <a:bodyPr/>
                    <a:lstStyle/>
                    <a:p>
                      <a:pPr algn="ctr"/>
                      <a:r>
                        <a:rPr lang="en-US" sz="2400" dirty="0"/>
                        <a:t>0</a:t>
                      </a:r>
                    </a:p>
                  </a:txBody>
                  <a:tcPr anchor="ctr"/>
                </a:tc>
                <a:extLst>
                  <a:ext uri="{0D108BD9-81ED-4DB2-BD59-A6C34878D82A}">
                    <a16:rowId xmlns:a16="http://schemas.microsoft.com/office/drawing/2014/main" val="10000"/>
                  </a:ext>
                </a:extLst>
              </a:tr>
              <a:tr h="355600">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0</a:t>
                      </a:r>
                    </a:p>
                  </a:txBody>
                  <a:tcPr anchor="ctr"/>
                </a:tc>
                <a:extLst>
                  <a:ext uri="{0D108BD9-81ED-4DB2-BD59-A6C34878D82A}">
                    <a16:rowId xmlns:a16="http://schemas.microsoft.com/office/drawing/2014/main" val="10001"/>
                  </a:ext>
                </a:extLst>
              </a:tr>
              <a:tr h="355600">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0</a:t>
                      </a:r>
                    </a:p>
                  </a:txBody>
                  <a:tcPr anchor="ctr"/>
                </a:tc>
                <a:extLst>
                  <a:ext uri="{0D108BD9-81ED-4DB2-BD59-A6C34878D82A}">
                    <a16:rowId xmlns:a16="http://schemas.microsoft.com/office/drawing/2014/main" val="10002"/>
                  </a:ext>
                </a:extLst>
              </a:tr>
              <a:tr h="355600">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1</a:t>
                      </a:r>
                    </a:p>
                  </a:txBody>
                  <a:tcPr anchor="ctr">
                    <a:solidFill>
                      <a:srgbClr val="FFFF00"/>
                    </a:solidFill>
                  </a:tcPr>
                </a:tc>
                <a:tc>
                  <a:txBody>
                    <a:bodyPr/>
                    <a:lstStyle/>
                    <a:p>
                      <a:pPr algn="ctr"/>
                      <a:r>
                        <a:rPr lang="en-US" sz="2400" dirty="0"/>
                        <a:t>1</a:t>
                      </a:r>
                    </a:p>
                  </a:txBody>
                  <a:tcPr anchor="ctr"/>
                </a:tc>
                <a:tc>
                  <a:txBody>
                    <a:bodyPr/>
                    <a:lstStyle/>
                    <a:p>
                      <a:pPr algn="ctr"/>
                      <a:r>
                        <a:rPr lang="en-US" sz="2400" dirty="0"/>
                        <a:t>0</a:t>
                      </a:r>
                    </a:p>
                  </a:txBody>
                  <a:tcPr anchor="ctr"/>
                </a:tc>
                <a:extLst>
                  <a:ext uri="{0D108BD9-81ED-4DB2-BD59-A6C34878D82A}">
                    <a16:rowId xmlns:a16="http://schemas.microsoft.com/office/drawing/2014/main" val="10003"/>
                  </a:ext>
                </a:extLst>
              </a:tr>
              <a:tr h="355600">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0</a:t>
                      </a:r>
                    </a:p>
                  </a:txBody>
                  <a:tcPr anchor="ctr"/>
                </a:tc>
                <a:extLst>
                  <a:ext uri="{0D108BD9-81ED-4DB2-BD59-A6C34878D82A}">
                    <a16:rowId xmlns:a16="http://schemas.microsoft.com/office/drawing/2014/main" val="10004"/>
                  </a:ext>
                </a:extLst>
              </a:tr>
              <a:tr h="355600">
                <a:tc>
                  <a:txBody>
                    <a:bodyPr/>
                    <a:lstStyle/>
                    <a:p>
                      <a:pPr algn="ctr"/>
                      <a:r>
                        <a:rPr lang="en-US" sz="2400" dirty="0"/>
                        <a:t>0</a:t>
                      </a:r>
                    </a:p>
                  </a:txBody>
                  <a:tcPr anchor="ctr"/>
                </a:tc>
                <a:tc>
                  <a:txBody>
                    <a:bodyPr/>
                    <a:lstStyle/>
                    <a:p>
                      <a:pPr algn="ctr"/>
                      <a:r>
                        <a:rPr lang="en-US" sz="2400" dirty="0"/>
                        <a:t>0</a:t>
                      </a:r>
                    </a:p>
                  </a:txBody>
                  <a:tcPr anchor="ctr"/>
                </a:tc>
                <a:tc>
                  <a:txBody>
                    <a:bodyPr/>
                    <a:lstStyle/>
                    <a:p>
                      <a:pPr algn="ctr"/>
                      <a:r>
                        <a:rPr lang="en-US" sz="2400" dirty="0"/>
                        <a:t>0</a:t>
                      </a:r>
                    </a:p>
                  </a:txBody>
                  <a:tcPr anchor="ctr"/>
                </a:tc>
                <a:tc>
                  <a:txBody>
                    <a:bodyPr/>
                    <a:lstStyle/>
                    <a:p>
                      <a:pPr algn="ctr"/>
                      <a:r>
                        <a:rPr lang="en-US" sz="2400" dirty="0"/>
                        <a:t>0</a:t>
                      </a:r>
                    </a:p>
                  </a:txBody>
                  <a:tcPr anchor="ctr"/>
                </a:tc>
                <a:tc>
                  <a:txBody>
                    <a:bodyPr/>
                    <a:lstStyle/>
                    <a:p>
                      <a:pPr algn="ctr"/>
                      <a:r>
                        <a:rPr lang="en-US" sz="2400" dirty="0"/>
                        <a:t>0</a:t>
                      </a:r>
                    </a:p>
                  </a:txBody>
                  <a:tcPr anchor="ctr"/>
                </a:tc>
                <a:extLst>
                  <a:ext uri="{0D108BD9-81ED-4DB2-BD59-A6C34878D82A}">
                    <a16:rowId xmlns:a16="http://schemas.microsoft.com/office/drawing/2014/main" val="10005"/>
                  </a:ext>
                </a:extLst>
              </a:tr>
            </a:tbl>
          </a:graphicData>
        </a:graphic>
      </p:graphicFrame>
      <p:sp>
        <p:nvSpPr>
          <p:cNvPr id="6" name="TextBox 5"/>
          <p:cNvSpPr txBox="1"/>
          <p:nvPr/>
        </p:nvSpPr>
        <p:spPr>
          <a:xfrm>
            <a:off x="5868144" y="3939902"/>
            <a:ext cx="2952328" cy="830997"/>
          </a:xfrm>
          <a:prstGeom prst="rect">
            <a:avLst/>
          </a:prstGeom>
          <a:noFill/>
        </p:spPr>
        <p:txBody>
          <a:bodyPr wrap="square" rtlCol="0">
            <a:spAutoFit/>
          </a:bodyPr>
          <a:lstStyle/>
          <a:p>
            <a:pPr algn="ctr"/>
            <a:r>
              <a:rPr lang="en-US" sz="2400" dirty="0">
                <a:latin typeface="+mn-lt"/>
              </a:rPr>
              <a:t>Is it a boundary pixel?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31"/>
          <p:cNvSpPr txBox="1">
            <a:spLocks noGrp="1"/>
          </p:cNvSpPr>
          <p:nvPr>
            <p:ph type="sldNum" idx="12"/>
          </p:nvPr>
        </p:nvSpPr>
        <p:spPr>
          <a:xfrm>
            <a:off x="8405044" y="4752000"/>
            <a:ext cx="738956" cy="391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fld id="{00000000-1234-1234-1234-123412341234}" type="slidenum">
              <a:rPr lang="en" smtClean="0"/>
              <a:pPr marL="0" lvl="0" indent="0" rtl="0">
                <a:spcBef>
                  <a:spcPts val="0"/>
                </a:spcBef>
                <a:spcAft>
                  <a:spcPts val="0"/>
                </a:spcAft>
                <a:buNone/>
              </a:pPr>
              <a:t>72</a:t>
            </a:fld>
            <a:endParaRPr dirty="0"/>
          </a:p>
        </p:txBody>
      </p:sp>
      <p:sp>
        <p:nvSpPr>
          <p:cNvPr id="23" name="Rectangle 22"/>
          <p:cNvSpPr/>
          <p:nvPr/>
        </p:nvSpPr>
        <p:spPr>
          <a:xfrm>
            <a:off x="2339752" y="0"/>
            <a:ext cx="4572000" cy="861774"/>
          </a:xfrm>
          <a:prstGeom prst="rect">
            <a:avLst/>
          </a:prstGeom>
        </p:spPr>
        <p:txBody>
          <a:bodyPr>
            <a:spAutoFit/>
          </a:bodyPr>
          <a:lstStyle/>
          <a:p>
            <a:pPr algn="ctr">
              <a:defRPr/>
            </a:pP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Nixie One"/>
                <a:cs typeface="Nixie One"/>
                <a:sym typeface="Nixie One"/>
              </a:rPr>
              <a:t>Boundary </a:t>
            </a:r>
            <a:b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Nixie One"/>
                <a:cs typeface="Nixie One"/>
                <a:sym typeface="Nixie One"/>
              </a:rPr>
            </a:br>
            <a:r>
              <a:rPr lang="en-US" sz="1800" dirty="0">
                <a:latin typeface="+mn-lt"/>
              </a:rPr>
              <a:t>another definition</a:t>
            </a:r>
            <a:endParaRPr lang="en-GB" sz="3600" dirty="0">
              <a:latin typeface="+mn-lt"/>
            </a:endParaRPr>
          </a:p>
        </p:txBody>
      </p:sp>
      <p:sp>
        <p:nvSpPr>
          <p:cNvPr id="24" name="Rectangle 23"/>
          <p:cNvSpPr/>
          <p:nvPr/>
        </p:nvSpPr>
        <p:spPr>
          <a:xfrm>
            <a:off x="755576" y="771550"/>
            <a:ext cx="4824536" cy="3600986"/>
          </a:xfrm>
          <a:prstGeom prst="rect">
            <a:avLst/>
          </a:prstGeom>
        </p:spPr>
        <p:txBody>
          <a:bodyPr wrap="square">
            <a:spAutoFit/>
          </a:bodyPr>
          <a:lstStyle/>
          <a:p>
            <a:pPr>
              <a:defRPr/>
            </a:pPr>
            <a:r>
              <a:rPr lang="en-US" sz="2400" b="1" dirty="0">
                <a:solidFill>
                  <a:srgbClr val="0070C0"/>
                </a:solidFill>
                <a:latin typeface="Georgia"/>
              </a:rPr>
              <a:t>Inner border of the region  </a:t>
            </a:r>
            <a:r>
              <a:rPr lang="en-US" sz="2000" dirty="0">
                <a:solidFill>
                  <a:srgbClr val="A1BECC">
                    <a:lumMod val="50000"/>
                  </a:srgbClr>
                </a:solidFill>
                <a:latin typeface="Georgia"/>
              </a:rPr>
              <a:t>- </a:t>
            </a:r>
            <a:r>
              <a:rPr lang="en-US" sz="2000" dirty="0">
                <a:solidFill>
                  <a:srgbClr val="FF0000"/>
                </a:solidFill>
                <a:latin typeface="+mn-lt"/>
              </a:rPr>
              <a:t>set of pixels in R that are adjacent  to pixels in the complement of R</a:t>
            </a:r>
            <a:r>
              <a:rPr lang="en-US" sz="2000" dirty="0">
                <a:solidFill>
                  <a:schemeClr val="tx2">
                    <a:lumMod val="50000"/>
                  </a:schemeClr>
                </a:solidFill>
                <a:latin typeface="+mn-lt"/>
              </a:rPr>
              <a:t>.</a:t>
            </a:r>
          </a:p>
          <a:p>
            <a:pPr>
              <a:defRPr/>
            </a:pPr>
            <a:r>
              <a:rPr lang="en-US" sz="2400" b="1" dirty="0">
                <a:solidFill>
                  <a:srgbClr val="0070C0"/>
                </a:solidFill>
                <a:latin typeface="Georgia"/>
              </a:rPr>
              <a:t>Outer border </a:t>
            </a:r>
            <a:r>
              <a:rPr lang="en-US" sz="2000" dirty="0">
                <a:solidFill>
                  <a:schemeClr val="tx2">
                    <a:lumMod val="50000"/>
                  </a:schemeClr>
                </a:solidFill>
                <a:latin typeface="+mn-lt"/>
              </a:rPr>
              <a:t>- which is the corresponding border in the background. </a:t>
            </a:r>
          </a:p>
          <a:p>
            <a:pPr>
              <a:defRPr/>
            </a:pPr>
            <a:r>
              <a:rPr lang="en-US" sz="2000" dirty="0">
                <a:solidFill>
                  <a:schemeClr val="tx2">
                    <a:lumMod val="50000"/>
                  </a:schemeClr>
                </a:solidFill>
                <a:latin typeface="+mn-lt"/>
              </a:rPr>
              <a:t>This distinction is important in the development of border-following algorithms. Such algorithms usually are formulated to follow the outer boundary in order to guarantee that the result will form a closed path. </a:t>
            </a:r>
            <a:endParaRPr lang="en-GB" sz="2000" dirty="0">
              <a:solidFill>
                <a:schemeClr val="tx2">
                  <a:lumMod val="50000"/>
                </a:schemeClr>
              </a:solidFill>
              <a:latin typeface="+mn-lt"/>
            </a:endParaRPr>
          </a:p>
        </p:txBody>
      </p:sp>
      <p:graphicFrame>
        <p:nvGraphicFramePr>
          <p:cNvPr id="25" name="Table 24"/>
          <p:cNvGraphicFramePr>
            <a:graphicFrameLocks noGrp="1"/>
          </p:cNvGraphicFramePr>
          <p:nvPr/>
        </p:nvGraphicFramePr>
        <p:xfrm>
          <a:off x="6084168" y="1131590"/>
          <a:ext cx="2057400" cy="2194560"/>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20000"/>
                    </a:ext>
                  </a:extLst>
                </a:gridCol>
                <a:gridCol w="411480">
                  <a:extLst>
                    <a:ext uri="{9D8B030D-6E8A-4147-A177-3AD203B41FA5}">
                      <a16:colId xmlns:a16="http://schemas.microsoft.com/office/drawing/2014/main" val="20001"/>
                    </a:ext>
                  </a:extLst>
                </a:gridCol>
                <a:gridCol w="411480">
                  <a:extLst>
                    <a:ext uri="{9D8B030D-6E8A-4147-A177-3AD203B41FA5}">
                      <a16:colId xmlns:a16="http://schemas.microsoft.com/office/drawing/2014/main" val="20002"/>
                    </a:ext>
                  </a:extLst>
                </a:gridCol>
                <a:gridCol w="41148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281940">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0</a:t>
                      </a:r>
                    </a:p>
                  </a:txBody>
                  <a:tcPr anchor="ctr"/>
                </a:tc>
                <a:extLst>
                  <a:ext uri="{0D108BD9-81ED-4DB2-BD59-A6C34878D82A}">
                    <a16:rowId xmlns:a16="http://schemas.microsoft.com/office/drawing/2014/main" val="10000"/>
                  </a:ext>
                </a:extLst>
              </a:tr>
              <a:tr h="281940">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1</a:t>
                      </a:r>
                    </a:p>
                  </a:txBody>
                  <a:tcPr anchor="ctr"/>
                </a:tc>
                <a:tc>
                  <a:txBody>
                    <a:bodyPr/>
                    <a:lstStyle/>
                    <a:p>
                      <a:pPr algn="ctr"/>
                      <a:r>
                        <a:rPr lang="en-US" sz="1800" dirty="0"/>
                        <a:t>0</a:t>
                      </a:r>
                    </a:p>
                  </a:txBody>
                  <a:tcPr anchor="ctr"/>
                </a:tc>
                <a:tc>
                  <a:txBody>
                    <a:bodyPr/>
                    <a:lstStyle/>
                    <a:p>
                      <a:pPr algn="ctr"/>
                      <a:r>
                        <a:rPr lang="en-US" sz="1800" dirty="0"/>
                        <a:t>0</a:t>
                      </a:r>
                    </a:p>
                  </a:txBody>
                  <a:tcPr anchor="ctr"/>
                </a:tc>
                <a:extLst>
                  <a:ext uri="{0D108BD9-81ED-4DB2-BD59-A6C34878D82A}">
                    <a16:rowId xmlns:a16="http://schemas.microsoft.com/office/drawing/2014/main" val="10001"/>
                  </a:ext>
                </a:extLst>
              </a:tr>
              <a:tr h="281940">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1</a:t>
                      </a:r>
                    </a:p>
                  </a:txBody>
                  <a:tcPr anchor="ctr"/>
                </a:tc>
                <a:tc>
                  <a:txBody>
                    <a:bodyPr/>
                    <a:lstStyle/>
                    <a:p>
                      <a:pPr algn="ctr"/>
                      <a:r>
                        <a:rPr lang="en-US" sz="1800" dirty="0"/>
                        <a:t>0</a:t>
                      </a:r>
                    </a:p>
                  </a:txBody>
                  <a:tcPr anchor="ctr"/>
                </a:tc>
                <a:tc>
                  <a:txBody>
                    <a:bodyPr/>
                    <a:lstStyle/>
                    <a:p>
                      <a:pPr algn="ctr"/>
                      <a:r>
                        <a:rPr lang="en-US" sz="1800" dirty="0"/>
                        <a:t>0</a:t>
                      </a:r>
                    </a:p>
                  </a:txBody>
                  <a:tcPr anchor="ctr"/>
                </a:tc>
                <a:extLst>
                  <a:ext uri="{0D108BD9-81ED-4DB2-BD59-A6C34878D82A}">
                    <a16:rowId xmlns:a16="http://schemas.microsoft.com/office/drawing/2014/main" val="10002"/>
                  </a:ext>
                </a:extLst>
              </a:tr>
              <a:tr h="281940">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1</a:t>
                      </a:r>
                    </a:p>
                  </a:txBody>
                  <a:tcPr anchor="ctr"/>
                </a:tc>
                <a:tc>
                  <a:txBody>
                    <a:bodyPr/>
                    <a:lstStyle/>
                    <a:p>
                      <a:pPr algn="ctr"/>
                      <a:r>
                        <a:rPr lang="en-US" sz="1800" dirty="0"/>
                        <a:t>0</a:t>
                      </a:r>
                    </a:p>
                  </a:txBody>
                  <a:tcPr anchor="ctr"/>
                </a:tc>
                <a:tc>
                  <a:txBody>
                    <a:bodyPr/>
                    <a:lstStyle/>
                    <a:p>
                      <a:pPr algn="ctr"/>
                      <a:r>
                        <a:rPr lang="en-US" sz="1800" dirty="0"/>
                        <a:t>0</a:t>
                      </a:r>
                    </a:p>
                  </a:txBody>
                  <a:tcPr anchor="ctr"/>
                </a:tc>
                <a:extLst>
                  <a:ext uri="{0D108BD9-81ED-4DB2-BD59-A6C34878D82A}">
                    <a16:rowId xmlns:a16="http://schemas.microsoft.com/office/drawing/2014/main" val="10003"/>
                  </a:ext>
                </a:extLst>
              </a:tr>
              <a:tr h="281940">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1</a:t>
                      </a:r>
                    </a:p>
                  </a:txBody>
                  <a:tcPr anchor="ctr"/>
                </a:tc>
                <a:tc>
                  <a:txBody>
                    <a:bodyPr/>
                    <a:lstStyle/>
                    <a:p>
                      <a:pPr algn="ctr"/>
                      <a:r>
                        <a:rPr lang="en-US" sz="1800" dirty="0"/>
                        <a:t>0</a:t>
                      </a:r>
                    </a:p>
                  </a:txBody>
                  <a:tcPr anchor="ctr"/>
                </a:tc>
                <a:tc>
                  <a:txBody>
                    <a:bodyPr/>
                    <a:lstStyle/>
                    <a:p>
                      <a:pPr algn="ctr"/>
                      <a:r>
                        <a:rPr lang="en-US" sz="1800" dirty="0"/>
                        <a:t>0</a:t>
                      </a:r>
                    </a:p>
                  </a:txBody>
                  <a:tcPr anchor="ctr"/>
                </a:tc>
                <a:extLst>
                  <a:ext uri="{0D108BD9-81ED-4DB2-BD59-A6C34878D82A}">
                    <a16:rowId xmlns:a16="http://schemas.microsoft.com/office/drawing/2014/main" val="10004"/>
                  </a:ext>
                </a:extLst>
              </a:tr>
              <a:tr h="281940">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0</a:t>
                      </a:r>
                    </a:p>
                  </a:txBody>
                  <a:tcPr anchor="ctr"/>
                </a:tc>
                <a:tc>
                  <a:txBody>
                    <a:bodyPr/>
                    <a:lstStyle/>
                    <a:p>
                      <a:pPr algn="ctr"/>
                      <a:r>
                        <a:rPr lang="en-US" sz="1800" dirty="0"/>
                        <a:t>0</a:t>
                      </a:r>
                    </a:p>
                  </a:txBody>
                  <a:tcPr anchor="ctr"/>
                </a:tc>
                <a:extLst>
                  <a:ext uri="{0D108BD9-81ED-4DB2-BD59-A6C34878D82A}">
                    <a16:rowId xmlns:a16="http://schemas.microsoft.com/office/drawing/2014/main" val="10005"/>
                  </a:ext>
                </a:extLst>
              </a:tr>
            </a:tbl>
          </a:graphicData>
        </a:graphic>
      </p:graphicFrame>
      <p:graphicFrame>
        <p:nvGraphicFramePr>
          <p:cNvPr id="26" name="Table 25"/>
          <p:cNvGraphicFramePr>
            <a:graphicFrameLocks noGrp="1"/>
          </p:cNvGraphicFramePr>
          <p:nvPr/>
        </p:nvGraphicFramePr>
        <p:xfrm>
          <a:off x="6084168" y="1347614"/>
          <a:ext cx="2057400" cy="2194560"/>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20000"/>
                    </a:ext>
                  </a:extLst>
                </a:gridCol>
                <a:gridCol w="411480">
                  <a:extLst>
                    <a:ext uri="{9D8B030D-6E8A-4147-A177-3AD203B41FA5}">
                      <a16:colId xmlns:a16="http://schemas.microsoft.com/office/drawing/2014/main" val="20001"/>
                    </a:ext>
                  </a:extLst>
                </a:gridCol>
                <a:gridCol w="411480">
                  <a:extLst>
                    <a:ext uri="{9D8B030D-6E8A-4147-A177-3AD203B41FA5}">
                      <a16:colId xmlns:a16="http://schemas.microsoft.com/office/drawing/2014/main" val="20002"/>
                    </a:ext>
                  </a:extLst>
                </a:gridCol>
                <a:gridCol w="41148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281940">
                <a:tc>
                  <a:txBody>
                    <a:bodyPr/>
                    <a:lstStyle/>
                    <a:p>
                      <a:pPr algn="ctr"/>
                      <a:r>
                        <a:rPr lang="en-US" sz="1800" dirty="0"/>
                        <a:t>0</a:t>
                      </a:r>
                    </a:p>
                  </a:txBody>
                  <a:tcPr anchor="ctr"/>
                </a:tc>
                <a:tc>
                  <a:txBody>
                    <a:bodyPr/>
                    <a:lstStyle/>
                    <a:p>
                      <a:pPr algn="ctr"/>
                      <a:r>
                        <a:rPr lang="en-US" sz="1800" b="1" dirty="0">
                          <a:solidFill>
                            <a:srgbClr val="C00000"/>
                          </a:solidFill>
                        </a:rPr>
                        <a:t>0</a:t>
                      </a:r>
                    </a:p>
                  </a:txBody>
                  <a:tcPr anchor="ctr"/>
                </a:tc>
                <a:tc>
                  <a:txBody>
                    <a:bodyPr/>
                    <a:lstStyle/>
                    <a:p>
                      <a:pPr algn="ctr"/>
                      <a:r>
                        <a:rPr lang="en-US" sz="1800" b="1" dirty="0">
                          <a:solidFill>
                            <a:srgbClr val="C00000"/>
                          </a:solidFill>
                        </a:rPr>
                        <a:t>0</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0</a:t>
                      </a:r>
                    </a:p>
                  </a:txBody>
                  <a:tcPr anchor="ctr"/>
                </a:tc>
                <a:extLst>
                  <a:ext uri="{0D108BD9-81ED-4DB2-BD59-A6C34878D82A}">
                    <a16:rowId xmlns:a16="http://schemas.microsoft.com/office/drawing/2014/main" val="10000"/>
                  </a:ext>
                </a:extLst>
              </a:tr>
              <a:tr h="281940">
                <a:tc>
                  <a:txBody>
                    <a:bodyPr/>
                    <a:lstStyle/>
                    <a:p>
                      <a:pPr algn="ctr"/>
                      <a:r>
                        <a:rPr lang="en-US" sz="1800" dirty="0"/>
                        <a:t>0</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1</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0</a:t>
                      </a:r>
                    </a:p>
                  </a:txBody>
                  <a:tcPr anchor="ctr"/>
                </a:tc>
                <a:extLst>
                  <a:ext uri="{0D108BD9-81ED-4DB2-BD59-A6C34878D82A}">
                    <a16:rowId xmlns:a16="http://schemas.microsoft.com/office/drawing/2014/main" val="10001"/>
                  </a:ext>
                </a:extLst>
              </a:tr>
              <a:tr h="281940">
                <a:tc>
                  <a:txBody>
                    <a:bodyPr/>
                    <a:lstStyle/>
                    <a:p>
                      <a:pPr algn="ctr"/>
                      <a:r>
                        <a:rPr lang="en-US" sz="1800" dirty="0"/>
                        <a:t>0</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1</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0</a:t>
                      </a:r>
                    </a:p>
                  </a:txBody>
                  <a:tcPr anchor="ctr"/>
                </a:tc>
                <a:extLst>
                  <a:ext uri="{0D108BD9-81ED-4DB2-BD59-A6C34878D82A}">
                    <a16:rowId xmlns:a16="http://schemas.microsoft.com/office/drawing/2014/main" val="10002"/>
                  </a:ext>
                </a:extLst>
              </a:tr>
              <a:tr h="281940">
                <a:tc>
                  <a:txBody>
                    <a:bodyPr/>
                    <a:lstStyle/>
                    <a:p>
                      <a:pPr algn="ctr"/>
                      <a:r>
                        <a:rPr lang="en-US" sz="1800" dirty="0"/>
                        <a:t>0</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1</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0</a:t>
                      </a:r>
                    </a:p>
                  </a:txBody>
                  <a:tcPr anchor="ctr"/>
                </a:tc>
                <a:extLst>
                  <a:ext uri="{0D108BD9-81ED-4DB2-BD59-A6C34878D82A}">
                    <a16:rowId xmlns:a16="http://schemas.microsoft.com/office/drawing/2014/main" val="10003"/>
                  </a:ext>
                </a:extLst>
              </a:tr>
              <a:tr h="281940">
                <a:tc>
                  <a:txBody>
                    <a:bodyPr/>
                    <a:lstStyle/>
                    <a:p>
                      <a:pPr algn="ctr"/>
                      <a:r>
                        <a:rPr lang="en-US" sz="1800" dirty="0"/>
                        <a:t>0</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1</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0</a:t>
                      </a:r>
                    </a:p>
                  </a:txBody>
                  <a:tcPr anchor="ctr"/>
                </a:tc>
                <a:extLst>
                  <a:ext uri="{0D108BD9-81ED-4DB2-BD59-A6C34878D82A}">
                    <a16:rowId xmlns:a16="http://schemas.microsoft.com/office/drawing/2014/main" val="10004"/>
                  </a:ext>
                </a:extLst>
              </a:tr>
              <a:tr h="281940">
                <a:tc>
                  <a:txBody>
                    <a:bodyPr/>
                    <a:lstStyle/>
                    <a:p>
                      <a:pPr algn="ctr"/>
                      <a:r>
                        <a:rPr lang="en-US" sz="1800" dirty="0"/>
                        <a:t>0</a:t>
                      </a:r>
                    </a:p>
                  </a:txBody>
                  <a:tcPr anchor="ctr"/>
                </a:tc>
                <a:tc>
                  <a:txBody>
                    <a:bodyPr/>
                    <a:lstStyle/>
                    <a:p>
                      <a:pPr algn="ctr"/>
                      <a:r>
                        <a:rPr lang="en-US" sz="1800" b="1" dirty="0">
                          <a:solidFill>
                            <a:srgbClr val="C00000"/>
                          </a:solidFill>
                        </a:rPr>
                        <a:t>0</a:t>
                      </a:r>
                    </a:p>
                  </a:txBody>
                  <a:tcPr anchor="ctr"/>
                </a:tc>
                <a:tc>
                  <a:txBody>
                    <a:bodyPr/>
                    <a:lstStyle/>
                    <a:p>
                      <a:pPr algn="ctr"/>
                      <a:r>
                        <a:rPr lang="en-US" sz="1800" b="1" dirty="0">
                          <a:solidFill>
                            <a:srgbClr val="C00000"/>
                          </a:solidFill>
                        </a:rPr>
                        <a:t>0</a:t>
                      </a:r>
                    </a:p>
                  </a:txBody>
                  <a:tcPr anchor="ctr"/>
                </a:tc>
                <a:tc>
                  <a:txBody>
                    <a:bodyPr/>
                    <a:lstStyle/>
                    <a:p>
                      <a:pPr algn="ctr"/>
                      <a:r>
                        <a:rPr lang="en-US" sz="1800" b="1" dirty="0">
                          <a:solidFill>
                            <a:srgbClr val="C00000"/>
                          </a:solidFill>
                        </a:rPr>
                        <a:t>0</a:t>
                      </a:r>
                    </a:p>
                  </a:txBody>
                  <a:tcPr anchor="ctr"/>
                </a:tc>
                <a:tc>
                  <a:txBody>
                    <a:bodyPr/>
                    <a:lstStyle/>
                    <a:p>
                      <a:pPr algn="ctr"/>
                      <a:r>
                        <a:rPr lang="en-US" sz="1800" dirty="0"/>
                        <a:t>0</a:t>
                      </a:r>
                    </a:p>
                  </a:txBody>
                  <a:tcPr anchor="ct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5" presetClass="exit" presetSubtype="0" fill="hold" nodeType="clickEffect">
                                  <p:stCondLst>
                                    <p:cond delay="0"/>
                                  </p:stCondLst>
                                  <p:childTnLst>
                                    <p:anim calcmode="lin" valueType="num">
                                      <p:cBhvr>
                                        <p:cTn id="16" dur="1000"/>
                                        <p:tgtEl>
                                          <p:spTgt spid="25"/>
                                        </p:tgtEl>
                                        <p:attrNameLst>
                                          <p:attrName>ppt_w</p:attrName>
                                        </p:attrNameLst>
                                      </p:cBhvr>
                                      <p:tavLst>
                                        <p:tav tm="0">
                                          <p:val>
                                            <p:strVal val="ppt_w"/>
                                          </p:val>
                                        </p:tav>
                                        <p:tav tm="100000">
                                          <p:val>
                                            <p:strVal val="ppt_w*0.70"/>
                                          </p:val>
                                        </p:tav>
                                      </p:tavLst>
                                    </p:anim>
                                    <p:anim calcmode="lin" valueType="num">
                                      <p:cBhvr>
                                        <p:cTn id="17" dur="1000"/>
                                        <p:tgtEl>
                                          <p:spTgt spid="25"/>
                                        </p:tgtEl>
                                        <p:attrNameLst>
                                          <p:attrName>ppt_h</p:attrName>
                                        </p:attrNameLst>
                                      </p:cBhvr>
                                      <p:tavLst>
                                        <p:tav tm="0">
                                          <p:val>
                                            <p:strVal val="ppt_h"/>
                                          </p:val>
                                        </p:tav>
                                        <p:tav tm="100000">
                                          <p:val>
                                            <p:strVal val="ppt_h"/>
                                          </p:val>
                                        </p:tav>
                                      </p:tavLst>
                                    </p:anim>
                                    <p:animEffect transition="out" filter="fade">
                                      <p:cBhvr>
                                        <p:cTn id="18" dur="1000"/>
                                        <p:tgtEl>
                                          <p:spTgt spid="25"/>
                                        </p:tgtEl>
                                      </p:cBhvr>
                                    </p:animEffect>
                                    <p:set>
                                      <p:cBhvr>
                                        <p:cTn id="19" dur="1" fill="hold">
                                          <p:stCondLst>
                                            <p:cond delay="999"/>
                                          </p:stCondLst>
                                        </p:cTn>
                                        <p:tgtEl>
                                          <p:spTgt spid="25"/>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23EEBA2D-3EBA-41F2-89F1-862EE6E94B66}" type="slidenum">
              <a:rPr lang="en-US" smtClean="0"/>
              <a:pPr>
                <a:defRPr/>
              </a:pPr>
              <a:t>73</a:t>
            </a:fld>
            <a:endParaRPr lang="en-US" dirty="0"/>
          </a:p>
        </p:txBody>
      </p:sp>
      <p:sp>
        <p:nvSpPr>
          <p:cNvPr id="4" name="Rectangle 3"/>
          <p:cNvSpPr/>
          <p:nvPr/>
        </p:nvSpPr>
        <p:spPr>
          <a:xfrm>
            <a:off x="1115616" y="195486"/>
            <a:ext cx="6553200" cy="685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t>Edge </a:t>
            </a:r>
            <a:r>
              <a:rPr lang="en-US" sz="3200" dirty="0" err="1"/>
              <a:t>vs</a:t>
            </a:r>
            <a:r>
              <a:rPr lang="en-US" sz="3200" dirty="0"/>
              <a:t> Boundary</a:t>
            </a:r>
          </a:p>
        </p:txBody>
      </p:sp>
      <p:sp>
        <p:nvSpPr>
          <p:cNvPr id="5" name="Oval 4"/>
          <p:cNvSpPr/>
          <p:nvPr/>
        </p:nvSpPr>
        <p:spPr>
          <a:xfrm>
            <a:off x="533400" y="1371600"/>
            <a:ext cx="4800600" cy="13144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tx1"/>
                </a:solidFill>
              </a:rPr>
              <a:t>Boundary of a region forms a closed path</a:t>
            </a:r>
          </a:p>
          <a:p>
            <a:pPr algn="ctr"/>
            <a:r>
              <a:rPr lang="en-US" sz="2400" dirty="0">
                <a:solidFill>
                  <a:schemeClr val="tx1"/>
                </a:solidFill>
                <a:effectLst>
                  <a:glow rad="228600">
                    <a:schemeClr val="accent6">
                      <a:satMod val="175000"/>
                      <a:alpha val="40000"/>
                    </a:schemeClr>
                  </a:glow>
                </a:effectLst>
              </a:rPr>
              <a:t>“Global Concept”</a:t>
            </a:r>
          </a:p>
        </p:txBody>
      </p:sp>
      <p:sp>
        <p:nvSpPr>
          <p:cNvPr id="6" name="TextBox 5"/>
          <p:cNvSpPr txBox="1"/>
          <p:nvPr/>
        </p:nvSpPr>
        <p:spPr>
          <a:xfrm>
            <a:off x="971600" y="3291830"/>
            <a:ext cx="7162800" cy="1569660"/>
          </a:xfrm>
          <a:prstGeom prst="rect">
            <a:avLst/>
          </a:prstGeom>
          <a:solidFill>
            <a:schemeClr val="tx2">
              <a:lumMod val="75000"/>
            </a:schemeClr>
          </a:solidFill>
        </p:spPr>
        <p:txBody>
          <a:bodyPr wrap="square" rtlCol="0">
            <a:spAutoFit/>
          </a:bodyPr>
          <a:lstStyle/>
          <a:p>
            <a:pPr algn="ct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Edges are formed from pixels with derivative values that exceed a preset threshold. It is thus a   local concept that is based on a measure of intensity-level discontinuity at a point.</a:t>
            </a:r>
          </a:p>
        </p:txBody>
      </p:sp>
      <p:pic>
        <p:nvPicPr>
          <p:cNvPr id="1026" name="Picture 2" descr="C:\Program Files\Microsoft Office\MEDIA\CAGCAT10\j0251301.wmf"/>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172200" y="1143000"/>
            <a:ext cx="1892300" cy="119708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edge">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73323"/>
            <a:ext cx="2002464" cy="170177"/>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12"/>
          </p:nvPr>
        </p:nvSpPr>
        <p:spPr/>
        <p:txBody>
          <a:bodyPr/>
          <a:lstStyle/>
          <a:p>
            <a:pPr>
              <a:defRPr/>
            </a:pPr>
            <a:fld id="{230EDD82-5C54-435E-A65C-03B719A034AC}" type="slidenum">
              <a:rPr lang="en-US" smtClean="0"/>
              <a:pPr>
                <a:defRPr/>
              </a:pPr>
              <a:t>74</a:t>
            </a:fld>
            <a:endParaRPr lang="en-US" dirty="0"/>
          </a:p>
        </p:txBody>
      </p:sp>
      <p:sp>
        <p:nvSpPr>
          <p:cNvPr id="4" name="Rectangle 3"/>
          <p:cNvSpPr/>
          <p:nvPr/>
        </p:nvSpPr>
        <p:spPr>
          <a:xfrm>
            <a:off x="1115616" y="0"/>
            <a:ext cx="4176143" cy="584775"/>
          </a:xfrm>
          <a:prstGeom prst="rect">
            <a:avLst/>
          </a:prstGeom>
          <a:noFill/>
        </p:spPr>
        <p:txBody>
          <a:bodyPr wrap="none">
            <a:spAutoFit/>
          </a:bodyPr>
          <a:lstStyle/>
          <a:p>
            <a:pPr algn="ctr">
              <a:defRPr/>
            </a:pPr>
            <a:r>
              <a:rPr lang="en-US" sz="3200" b="1" dirty="0">
                <a:ln w="18000">
                  <a:solidFill>
                    <a:srgbClr val="00B050"/>
                  </a:solidFill>
                  <a:prstDash val="solid"/>
                  <a:miter lim="800000"/>
                </a:ln>
                <a:solidFill>
                  <a:schemeClr val="accent4">
                    <a:lumMod val="40000"/>
                    <a:lumOff val="60000"/>
                  </a:schemeClr>
                </a:solidFill>
                <a:effectLst>
                  <a:outerShdw blurRad="25500" dist="23000" dir="7020000" algn="tl">
                    <a:srgbClr val="000000">
                      <a:alpha val="50000"/>
                    </a:srgbClr>
                  </a:outerShdw>
                </a:effectLst>
                <a:latin typeface="+mn-lt"/>
              </a:rPr>
              <a:t>Distance Measures</a:t>
            </a:r>
          </a:p>
        </p:txBody>
      </p:sp>
      <p:graphicFrame>
        <p:nvGraphicFramePr>
          <p:cNvPr id="5" name="Table 4"/>
          <p:cNvGraphicFramePr>
            <a:graphicFrameLocks noGrp="1"/>
          </p:cNvGraphicFramePr>
          <p:nvPr/>
        </p:nvGraphicFramePr>
        <p:xfrm>
          <a:off x="6732241" y="-1"/>
          <a:ext cx="2411760" cy="1296195"/>
        </p:xfrm>
        <a:graphic>
          <a:graphicData uri="http://schemas.openxmlformats.org/drawingml/2006/table">
            <a:tbl>
              <a:tblPr firstRow="1" bandRow="1">
                <a:tableStyleId>{85BE263C-DBD7-4A20-BB59-AAB30ACAA65A}</a:tableStyleId>
              </a:tblPr>
              <a:tblGrid>
                <a:gridCol w="833547">
                  <a:extLst>
                    <a:ext uri="{9D8B030D-6E8A-4147-A177-3AD203B41FA5}">
                      <a16:colId xmlns:a16="http://schemas.microsoft.com/office/drawing/2014/main" val="20000"/>
                    </a:ext>
                  </a:extLst>
                </a:gridCol>
                <a:gridCol w="1578213">
                  <a:extLst>
                    <a:ext uri="{9D8B030D-6E8A-4147-A177-3AD203B41FA5}">
                      <a16:colId xmlns:a16="http://schemas.microsoft.com/office/drawing/2014/main" val="20001"/>
                    </a:ext>
                  </a:extLst>
                </a:gridCol>
              </a:tblGrid>
              <a:tr h="432065">
                <a:tc>
                  <a:txBody>
                    <a:bodyPr/>
                    <a:lstStyle/>
                    <a:p>
                      <a:pPr algn="ctr"/>
                      <a:r>
                        <a:rPr lang="en-US" sz="1800" b="0" dirty="0"/>
                        <a:t>Pixel</a:t>
                      </a:r>
                      <a:endParaRPr lang="en-GB" sz="1800" b="0" dirty="0"/>
                    </a:p>
                  </a:txBody>
                  <a:tcPr marT="34290" marB="34290"/>
                </a:tc>
                <a:tc>
                  <a:txBody>
                    <a:bodyPr/>
                    <a:lstStyle/>
                    <a:p>
                      <a:pPr algn="ctr"/>
                      <a:r>
                        <a:rPr lang="en-US" sz="1800" b="0" dirty="0"/>
                        <a:t>Coordinate</a:t>
                      </a:r>
                      <a:endParaRPr lang="en-GB" sz="1800" b="0" dirty="0"/>
                    </a:p>
                  </a:txBody>
                  <a:tcPr marT="34290" marB="34290"/>
                </a:tc>
                <a:extLst>
                  <a:ext uri="{0D108BD9-81ED-4DB2-BD59-A6C34878D82A}">
                    <a16:rowId xmlns:a16="http://schemas.microsoft.com/office/drawing/2014/main" val="10000"/>
                  </a:ext>
                </a:extLst>
              </a:tr>
              <a:tr h="432065">
                <a:tc>
                  <a:txBody>
                    <a:bodyPr/>
                    <a:lstStyle/>
                    <a:p>
                      <a:pPr algn="ctr"/>
                      <a:r>
                        <a:rPr lang="en-US" sz="2000" dirty="0"/>
                        <a:t>p</a:t>
                      </a:r>
                      <a:endParaRPr lang="en-GB" sz="2000" dirty="0"/>
                    </a:p>
                  </a:txBody>
                  <a:tcPr marT="34290" marB="34290"/>
                </a:tc>
                <a:tc>
                  <a:txBody>
                    <a:bodyPr/>
                    <a:lstStyle/>
                    <a:p>
                      <a:pPr algn="ctr"/>
                      <a:r>
                        <a:rPr lang="en-US" sz="2000" dirty="0"/>
                        <a:t>(x,</a:t>
                      </a:r>
                      <a:r>
                        <a:rPr lang="en-US" sz="2000" baseline="0" dirty="0"/>
                        <a:t> y)</a:t>
                      </a:r>
                      <a:endParaRPr lang="en-GB" sz="2000" dirty="0"/>
                    </a:p>
                  </a:txBody>
                  <a:tcPr marT="34290" marB="34290"/>
                </a:tc>
                <a:extLst>
                  <a:ext uri="{0D108BD9-81ED-4DB2-BD59-A6C34878D82A}">
                    <a16:rowId xmlns:a16="http://schemas.microsoft.com/office/drawing/2014/main" val="10001"/>
                  </a:ext>
                </a:extLst>
              </a:tr>
              <a:tr h="432065">
                <a:tc>
                  <a:txBody>
                    <a:bodyPr/>
                    <a:lstStyle/>
                    <a:p>
                      <a:pPr algn="ctr"/>
                      <a:r>
                        <a:rPr lang="en-US" sz="2000" dirty="0"/>
                        <a:t>q</a:t>
                      </a:r>
                      <a:endParaRPr lang="en-GB" sz="2000" dirty="0"/>
                    </a:p>
                  </a:txBody>
                  <a:tcPr marT="34290" marB="34290"/>
                </a:tc>
                <a:tc>
                  <a:txBody>
                    <a:bodyPr/>
                    <a:lstStyle/>
                    <a:p>
                      <a:pPr algn="ctr"/>
                      <a:r>
                        <a:rPr lang="en-US" sz="2000" dirty="0"/>
                        <a:t>(s, t)</a:t>
                      </a:r>
                      <a:endParaRPr lang="en-GB" sz="2000" dirty="0"/>
                    </a:p>
                  </a:txBody>
                  <a:tcPr marT="34290" marB="34290"/>
                </a:tc>
                <a:extLst>
                  <a:ext uri="{0D108BD9-81ED-4DB2-BD59-A6C34878D82A}">
                    <a16:rowId xmlns:a16="http://schemas.microsoft.com/office/drawing/2014/main" val="10002"/>
                  </a:ext>
                </a:extLst>
              </a:tr>
            </a:tbl>
          </a:graphicData>
        </a:graphic>
      </p:graphicFrame>
      <p:sp>
        <p:nvSpPr>
          <p:cNvPr id="6" name="TextBox 5"/>
          <p:cNvSpPr txBox="1"/>
          <p:nvPr/>
        </p:nvSpPr>
        <p:spPr>
          <a:xfrm>
            <a:off x="251520" y="1370841"/>
            <a:ext cx="7086600" cy="984885"/>
          </a:xfrm>
          <a:prstGeom prst="rect">
            <a:avLst/>
          </a:prstGeom>
          <a:solidFill>
            <a:schemeClr val="accent4">
              <a:lumMod val="40000"/>
              <a:lumOff val="60000"/>
            </a:schemeClr>
          </a:solidFill>
          <a:ln>
            <a:solidFill>
              <a:schemeClr val="tx1"/>
            </a:solidFill>
          </a:ln>
        </p:spPr>
        <p:txBody>
          <a:bodyPr>
            <a:spAutoFit/>
          </a:bodyPr>
          <a:lstStyle/>
          <a:p>
            <a:pPr algn="ctr">
              <a:spcAft>
                <a:spcPts val="1200"/>
              </a:spcAft>
              <a:defRPr/>
            </a:pPr>
            <a:r>
              <a:rPr lang="en-US" sz="2400" b="1" dirty="0">
                <a:latin typeface="+mn-lt"/>
              </a:rPr>
              <a:t>Euclidean distance </a:t>
            </a:r>
            <a:r>
              <a:rPr lang="en-US" sz="2400" dirty="0">
                <a:latin typeface="+mn-lt"/>
              </a:rPr>
              <a:t>between p &amp; q</a:t>
            </a:r>
          </a:p>
          <a:p>
            <a:pPr algn="ctr">
              <a:spcAft>
                <a:spcPts val="1200"/>
              </a:spcAft>
              <a:defRPr/>
            </a:pPr>
            <a:r>
              <a:rPr lang="en-US" sz="2400" dirty="0">
                <a:solidFill>
                  <a:srgbClr val="C00000"/>
                </a:solidFill>
                <a:latin typeface="+mn-lt"/>
              </a:rPr>
              <a:t>D</a:t>
            </a:r>
            <a:r>
              <a:rPr lang="en-US" sz="2400" baseline="-25000" dirty="0">
                <a:solidFill>
                  <a:srgbClr val="C00000"/>
                </a:solidFill>
                <a:latin typeface="+mn-lt"/>
              </a:rPr>
              <a:t>e</a:t>
            </a:r>
            <a:r>
              <a:rPr lang="en-US" sz="2400" dirty="0">
                <a:solidFill>
                  <a:srgbClr val="C00000"/>
                </a:solidFill>
                <a:latin typeface="+mn-lt"/>
              </a:rPr>
              <a:t>(p, q) = [ (x – s)</a:t>
            </a:r>
            <a:r>
              <a:rPr lang="en-US" sz="2400" baseline="30000" dirty="0">
                <a:solidFill>
                  <a:srgbClr val="C00000"/>
                </a:solidFill>
                <a:latin typeface="+mn-lt"/>
              </a:rPr>
              <a:t>2</a:t>
            </a:r>
            <a:r>
              <a:rPr lang="en-US" sz="2400" dirty="0">
                <a:solidFill>
                  <a:srgbClr val="C00000"/>
                </a:solidFill>
                <a:latin typeface="+mn-lt"/>
              </a:rPr>
              <a:t> + (y – t)</a:t>
            </a:r>
            <a:r>
              <a:rPr lang="en-US" sz="2400" baseline="30000" dirty="0">
                <a:solidFill>
                  <a:srgbClr val="C00000"/>
                </a:solidFill>
                <a:latin typeface="+mn-lt"/>
              </a:rPr>
              <a:t>2</a:t>
            </a:r>
            <a:r>
              <a:rPr lang="en-US" sz="2400" dirty="0">
                <a:solidFill>
                  <a:srgbClr val="C00000"/>
                </a:solidFill>
                <a:latin typeface="+mn-lt"/>
              </a:rPr>
              <a:t>]</a:t>
            </a:r>
            <a:r>
              <a:rPr lang="en-US" sz="2400" baseline="30000" dirty="0">
                <a:solidFill>
                  <a:srgbClr val="C00000"/>
                </a:solidFill>
                <a:latin typeface="+mn-lt"/>
              </a:rPr>
              <a:t>1/2</a:t>
            </a:r>
            <a:endParaRPr lang="en-GB" sz="2400" dirty="0">
              <a:solidFill>
                <a:srgbClr val="C00000"/>
              </a:solidFill>
              <a:latin typeface="+mn-lt"/>
            </a:endParaRPr>
          </a:p>
        </p:txBody>
      </p:sp>
      <p:sp>
        <p:nvSpPr>
          <p:cNvPr id="7" name="TextBox 6"/>
          <p:cNvSpPr txBox="1"/>
          <p:nvPr/>
        </p:nvSpPr>
        <p:spPr>
          <a:xfrm>
            <a:off x="755576" y="2643758"/>
            <a:ext cx="7086600" cy="984885"/>
          </a:xfrm>
          <a:prstGeom prst="rect">
            <a:avLst/>
          </a:prstGeom>
          <a:solidFill>
            <a:schemeClr val="accent4">
              <a:lumMod val="40000"/>
              <a:lumOff val="60000"/>
            </a:schemeClr>
          </a:solidFill>
          <a:ln>
            <a:solidFill>
              <a:schemeClr val="tx1"/>
            </a:solidFill>
          </a:ln>
        </p:spPr>
        <p:txBody>
          <a:bodyPr>
            <a:spAutoFit/>
          </a:bodyPr>
          <a:lstStyle/>
          <a:p>
            <a:pPr algn="ctr">
              <a:spcAft>
                <a:spcPts val="1200"/>
              </a:spcAft>
              <a:defRPr/>
            </a:pPr>
            <a:r>
              <a:rPr lang="en-US" sz="2400" b="1" dirty="0">
                <a:latin typeface="+mn-lt"/>
              </a:rPr>
              <a:t>City-block distance </a:t>
            </a:r>
            <a:r>
              <a:rPr lang="en-US" sz="2400" dirty="0">
                <a:latin typeface="+mn-lt"/>
              </a:rPr>
              <a:t>between p &amp; q</a:t>
            </a:r>
          </a:p>
          <a:p>
            <a:pPr algn="ctr">
              <a:spcAft>
                <a:spcPts val="1200"/>
              </a:spcAft>
              <a:defRPr/>
            </a:pPr>
            <a:r>
              <a:rPr lang="en-US" sz="2400" dirty="0">
                <a:solidFill>
                  <a:srgbClr val="C00000"/>
                </a:solidFill>
                <a:latin typeface="+mn-lt"/>
              </a:rPr>
              <a:t>D</a:t>
            </a:r>
            <a:r>
              <a:rPr lang="en-US" sz="2400" baseline="-25000" dirty="0">
                <a:solidFill>
                  <a:srgbClr val="C00000"/>
                </a:solidFill>
                <a:latin typeface="+mn-lt"/>
              </a:rPr>
              <a:t>4</a:t>
            </a:r>
            <a:r>
              <a:rPr lang="en-US" sz="2400" dirty="0">
                <a:solidFill>
                  <a:srgbClr val="C00000"/>
                </a:solidFill>
                <a:latin typeface="+mn-lt"/>
              </a:rPr>
              <a:t>(p, q) = |x – s| + |y – t|</a:t>
            </a:r>
            <a:endParaRPr lang="en-GB" sz="2400" dirty="0">
              <a:solidFill>
                <a:srgbClr val="C00000"/>
              </a:solidFill>
              <a:latin typeface="+mn-lt"/>
            </a:endParaRPr>
          </a:p>
        </p:txBody>
      </p:sp>
      <p:sp>
        <p:nvSpPr>
          <p:cNvPr id="8" name="TextBox 7"/>
          <p:cNvSpPr txBox="1"/>
          <p:nvPr/>
        </p:nvSpPr>
        <p:spPr>
          <a:xfrm>
            <a:off x="1331640" y="3939902"/>
            <a:ext cx="7086600" cy="984885"/>
          </a:xfrm>
          <a:prstGeom prst="rect">
            <a:avLst/>
          </a:prstGeom>
          <a:solidFill>
            <a:schemeClr val="accent4">
              <a:lumMod val="40000"/>
              <a:lumOff val="60000"/>
            </a:schemeClr>
          </a:solidFill>
          <a:ln>
            <a:solidFill>
              <a:schemeClr val="tx1"/>
            </a:solidFill>
          </a:ln>
        </p:spPr>
        <p:txBody>
          <a:bodyPr>
            <a:spAutoFit/>
          </a:bodyPr>
          <a:lstStyle/>
          <a:p>
            <a:pPr algn="ctr">
              <a:spcAft>
                <a:spcPts val="1200"/>
              </a:spcAft>
              <a:defRPr/>
            </a:pPr>
            <a:r>
              <a:rPr lang="en-US" sz="2400" b="1" dirty="0">
                <a:latin typeface="+mn-lt"/>
              </a:rPr>
              <a:t>Chessboard distance </a:t>
            </a:r>
            <a:r>
              <a:rPr lang="en-US" sz="2400" dirty="0">
                <a:latin typeface="+mn-lt"/>
              </a:rPr>
              <a:t>between p &amp; q</a:t>
            </a:r>
          </a:p>
          <a:p>
            <a:pPr algn="ctr">
              <a:spcAft>
                <a:spcPts val="1200"/>
              </a:spcAft>
              <a:defRPr/>
            </a:pPr>
            <a:r>
              <a:rPr lang="en-US" sz="2400" dirty="0">
                <a:solidFill>
                  <a:srgbClr val="C00000"/>
                </a:solidFill>
                <a:latin typeface="+mn-lt"/>
              </a:rPr>
              <a:t>D</a:t>
            </a:r>
            <a:r>
              <a:rPr lang="en-US" sz="2400" baseline="-25000" dirty="0">
                <a:solidFill>
                  <a:srgbClr val="C00000"/>
                </a:solidFill>
                <a:latin typeface="+mn-lt"/>
              </a:rPr>
              <a:t>8</a:t>
            </a:r>
            <a:r>
              <a:rPr lang="en-US" sz="2400" dirty="0">
                <a:solidFill>
                  <a:srgbClr val="C00000"/>
                </a:solidFill>
                <a:latin typeface="+mn-lt"/>
              </a:rPr>
              <a:t>(p, q) = max(|x – s| , |y – t|)</a:t>
            </a:r>
            <a:endParaRPr lang="en-GB" sz="2400" dirty="0">
              <a:solidFill>
                <a:srgbClr val="C00000"/>
              </a:solidFill>
              <a:latin typeface="+mn-l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4" name="Google Shape;434;p36"/>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75</a:t>
            </a:fld>
            <a:endParaRPr/>
          </a:p>
        </p:txBody>
      </p:sp>
      <p:sp>
        <p:nvSpPr>
          <p:cNvPr id="8" name="Round Diagonal Corner Rectangle 7"/>
          <p:cNvSpPr/>
          <p:nvPr/>
        </p:nvSpPr>
        <p:spPr>
          <a:xfrm>
            <a:off x="827584" y="0"/>
            <a:ext cx="7416824" cy="2139702"/>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200" dirty="0"/>
              <a:t>What will be the shape of the figure which consists of all pixels which are at a distance of </a:t>
            </a:r>
            <a:r>
              <a:rPr lang="en-US" sz="2200" b="1" dirty="0">
                <a:solidFill>
                  <a:srgbClr val="C00000"/>
                </a:solidFill>
              </a:rPr>
              <a:t>≤ 3</a:t>
            </a:r>
            <a:r>
              <a:rPr lang="en-US" sz="2200" dirty="0"/>
              <a:t> from pixel </a:t>
            </a:r>
            <a:br>
              <a:rPr lang="en-US" sz="2200" dirty="0"/>
            </a:br>
            <a:r>
              <a:rPr lang="en-US" sz="2200" dirty="0"/>
              <a:t>(3, 3), when the distance measure is</a:t>
            </a:r>
          </a:p>
          <a:p>
            <a:pPr marL="350838" indent="-350838">
              <a:buFont typeface="Arial" pitchFamily="34" charset="0"/>
              <a:buChar char="•"/>
            </a:pPr>
            <a:r>
              <a:rPr lang="en-US" sz="2200" dirty="0"/>
              <a:t>Euclidean ?</a:t>
            </a:r>
          </a:p>
          <a:p>
            <a:pPr marL="350838" indent="-350838">
              <a:buFont typeface="Arial" pitchFamily="34" charset="0"/>
              <a:buChar char="•"/>
            </a:pPr>
            <a:r>
              <a:rPr lang="en-US" sz="2200" dirty="0"/>
              <a:t>City block ? </a:t>
            </a:r>
          </a:p>
          <a:p>
            <a:pPr marL="350838" indent="-350838">
              <a:buFont typeface="Arial" pitchFamily="34" charset="0"/>
              <a:buChar char="•"/>
            </a:pPr>
            <a:r>
              <a:rPr lang="en-US" sz="2200" dirty="0"/>
              <a:t>Chessboard  ?</a:t>
            </a:r>
          </a:p>
        </p:txBody>
      </p:sp>
      <p:graphicFrame>
        <p:nvGraphicFramePr>
          <p:cNvPr id="10" name="Table 9"/>
          <p:cNvGraphicFramePr>
            <a:graphicFrameLocks noGrp="1"/>
          </p:cNvGraphicFramePr>
          <p:nvPr/>
        </p:nvGraphicFramePr>
        <p:xfrm>
          <a:off x="2051720" y="2369820"/>
          <a:ext cx="5544616" cy="277368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792088">
                  <a:extLst>
                    <a:ext uri="{9D8B030D-6E8A-4147-A177-3AD203B41FA5}">
                      <a16:colId xmlns:a16="http://schemas.microsoft.com/office/drawing/2014/main" val="20003"/>
                    </a:ext>
                  </a:extLst>
                </a:gridCol>
                <a:gridCol w="792088">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792088">
                  <a:extLst>
                    <a:ext uri="{9D8B030D-6E8A-4147-A177-3AD203B41FA5}">
                      <a16:colId xmlns:a16="http://schemas.microsoft.com/office/drawing/2014/main" val="20006"/>
                    </a:ext>
                  </a:extLst>
                </a:gridCol>
              </a:tblGrid>
              <a:tr h="272004">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0"/>
                  </a:ext>
                </a:extLst>
              </a:tr>
              <a:tr h="272004">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1"/>
                  </a:ext>
                </a:extLst>
              </a:tr>
              <a:tr h="351984">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18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2"/>
                  </a:ext>
                </a:extLst>
              </a:tr>
              <a:tr h="272004">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r>
                        <a:rPr lang="en-US" sz="2000" dirty="0"/>
                        <a:t>(3,3)</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3"/>
                  </a:ext>
                </a:extLst>
              </a:tr>
              <a:tr h="272004">
                <a:tc>
                  <a:txBody>
                    <a:bodyPr/>
                    <a:lstStyle/>
                    <a:p>
                      <a:pPr algn="ctr"/>
                      <a:endParaRPr lang="en-US" sz="2000"/>
                    </a:p>
                  </a:txBody>
                  <a:tcPr anchor="ctr"/>
                </a:tc>
                <a:tc>
                  <a:txBody>
                    <a:bodyPr/>
                    <a:lstStyle/>
                    <a:p>
                      <a:pPr algn="ctr"/>
                      <a:endParaRPr lang="en-US" sz="200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4"/>
                  </a:ext>
                </a:extLst>
              </a:tr>
              <a:tr h="272004">
                <a:tc>
                  <a:txBody>
                    <a:bodyPr/>
                    <a:lstStyle/>
                    <a:p>
                      <a:pPr algn="ctr"/>
                      <a:endParaRPr lang="en-US" sz="2000"/>
                    </a:p>
                  </a:txBody>
                  <a:tcPr anchor="ctr"/>
                </a:tc>
                <a:tc>
                  <a:txBody>
                    <a:bodyPr/>
                    <a:lstStyle/>
                    <a:p>
                      <a:pPr algn="ctr"/>
                      <a:endParaRPr lang="en-US" sz="200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5"/>
                  </a:ext>
                </a:extLst>
              </a:tr>
              <a:tr h="272004">
                <a:tc>
                  <a:txBody>
                    <a:bodyPr/>
                    <a:lstStyle/>
                    <a:p>
                      <a:pPr algn="ctr"/>
                      <a:endParaRPr lang="en-US" sz="2000"/>
                    </a:p>
                  </a:txBody>
                  <a:tcPr anchor="ctr"/>
                </a:tc>
                <a:tc>
                  <a:txBody>
                    <a:bodyPr/>
                    <a:lstStyle/>
                    <a:p>
                      <a:pPr algn="ctr"/>
                      <a:endParaRPr lang="en-US" sz="200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4" name="Google Shape;434;p36"/>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76</a:t>
            </a:fld>
            <a:endParaRPr/>
          </a:p>
        </p:txBody>
      </p:sp>
      <p:graphicFrame>
        <p:nvGraphicFramePr>
          <p:cNvPr id="10" name="Table 9"/>
          <p:cNvGraphicFramePr>
            <a:graphicFrameLocks noGrp="1"/>
          </p:cNvGraphicFramePr>
          <p:nvPr/>
        </p:nvGraphicFramePr>
        <p:xfrm>
          <a:off x="1691680" y="915566"/>
          <a:ext cx="6552000" cy="3718560"/>
        </p:xfrm>
        <a:graphic>
          <a:graphicData uri="http://schemas.openxmlformats.org/drawingml/2006/table">
            <a:tbl>
              <a:tblPr firstRow="1" bandRow="1">
                <a:tableStyleId>{5940675A-B579-460E-94D1-54222C63F5DA}</a:tableStyleId>
              </a:tblPr>
              <a:tblGrid>
                <a:gridCol w="819000">
                  <a:extLst>
                    <a:ext uri="{9D8B030D-6E8A-4147-A177-3AD203B41FA5}">
                      <a16:colId xmlns:a16="http://schemas.microsoft.com/office/drawing/2014/main" val="20000"/>
                    </a:ext>
                  </a:extLst>
                </a:gridCol>
                <a:gridCol w="819000">
                  <a:extLst>
                    <a:ext uri="{9D8B030D-6E8A-4147-A177-3AD203B41FA5}">
                      <a16:colId xmlns:a16="http://schemas.microsoft.com/office/drawing/2014/main" val="20001"/>
                    </a:ext>
                  </a:extLst>
                </a:gridCol>
                <a:gridCol w="819000">
                  <a:extLst>
                    <a:ext uri="{9D8B030D-6E8A-4147-A177-3AD203B41FA5}">
                      <a16:colId xmlns:a16="http://schemas.microsoft.com/office/drawing/2014/main" val="20002"/>
                    </a:ext>
                  </a:extLst>
                </a:gridCol>
                <a:gridCol w="819000">
                  <a:extLst>
                    <a:ext uri="{9D8B030D-6E8A-4147-A177-3AD203B41FA5}">
                      <a16:colId xmlns:a16="http://schemas.microsoft.com/office/drawing/2014/main" val="20003"/>
                    </a:ext>
                  </a:extLst>
                </a:gridCol>
                <a:gridCol w="819000">
                  <a:extLst>
                    <a:ext uri="{9D8B030D-6E8A-4147-A177-3AD203B41FA5}">
                      <a16:colId xmlns:a16="http://schemas.microsoft.com/office/drawing/2014/main" val="20004"/>
                    </a:ext>
                  </a:extLst>
                </a:gridCol>
                <a:gridCol w="819000">
                  <a:extLst>
                    <a:ext uri="{9D8B030D-6E8A-4147-A177-3AD203B41FA5}">
                      <a16:colId xmlns:a16="http://schemas.microsoft.com/office/drawing/2014/main" val="20005"/>
                    </a:ext>
                  </a:extLst>
                </a:gridCol>
                <a:gridCol w="819000">
                  <a:extLst>
                    <a:ext uri="{9D8B030D-6E8A-4147-A177-3AD203B41FA5}">
                      <a16:colId xmlns:a16="http://schemas.microsoft.com/office/drawing/2014/main" val="20006"/>
                    </a:ext>
                  </a:extLst>
                </a:gridCol>
                <a:gridCol w="819000">
                  <a:extLst>
                    <a:ext uri="{9D8B030D-6E8A-4147-A177-3AD203B41FA5}">
                      <a16:colId xmlns:a16="http://schemas.microsoft.com/office/drawing/2014/main" val="20007"/>
                    </a:ext>
                  </a:extLst>
                </a:gridCol>
              </a:tblGrid>
              <a:tr h="272004">
                <a:tc>
                  <a:txBody>
                    <a:bodyPr/>
                    <a:lstStyle/>
                    <a:p>
                      <a:pPr algn="ctr"/>
                      <a:endParaRPr lang="en-US" sz="2800" b="1" dirty="0">
                        <a:solidFill>
                          <a:srgbClr val="FF0000"/>
                        </a:solidFill>
                      </a:endParaRPr>
                    </a:p>
                  </a:txBody>
                  <a:tcPr anchor="ctr">
                    <a:lnL w="12700" cmpd="sng">
                      <a:noFill/>
                    </a:lnL>
                    <a:lnT w="12700" cmpd="sng">
                      <a:noFill/>
                    </a:lnT>
                  </a:tcPr>
                </a:tc>
                <a:tc>
                  <a:txBody>
                    <a:bodyPr/>
                    <a:lstStyle/>
                    <a:p>
                      <a:pPr algn="ctr"/>
                      <a:r>
                        <a:rPr lang="en-US" sz="2400" b="1" dirty="0">
                          <a:solidFill>
                            <a:srgbClr val="FF0000"/>
                          </a:solidFill>
                        </a:rPr>
                        <a:t>0</a:t>
                      </a:r>
                    </a:p>
                  </a:txBody>
                  <a:tcPr anchor="ctr"/>
                </a:tc>
                <a:tc>
                  <a:txBody>
                    <a:bodyPr/>
                    <a:lstStyle/>
                    <a:p>
                      <a:pPr algn="ctr"/>
                      <a:r>
                        <a:rPr lang="en-US" sz="2400" b="1" dirty="0">
                          <a:solidFill>
                            <a:srgbClr val="FF0000"/>
                          </a:solidFill>
                        </a:rPr>
                        <a:t>1</a:t>
                      </a:r>
                    </a:p>
                  </a:txBody>
                  <a:tcPr anchor="ctr"/>
                </a:tc>
                <a:tc>
                  <a:txBody>
                    <a:bodyPr/>
                    <a:lstStyle/>
                    <a:p>
                      <a:pPr algn="ctr"/>
                      <a:r>
                        <a:rPr lang="en-US" sz="2400" b="1" dirty="0">
                          <a:solidFill>
                            <a:srgbClr val="FF0000"/>
                          </a:solidFill>
                        </a:rPr>
                        <a:t>2</a:t>
                      </a:r>
                    </a:p>
                  </a:txBody>
                  <a:tcPr anchor="ctr"/>
                </a:tc>
                <a:tc>
                  <a:txBody>
                    <a:bodyPr/>
                    <a:lstStyle/>
                    <a:p>
                      <a:pPr algn="ctr"/>
                      <a:r>
                        <a:rPr lang="en-US" sz="2400" b="1" dirty="0">
                          <a:solidFill>
                            <a:srgbClr val="FF0000"/>
                          </a:solidFill>
                        </a:rPr>
                        <a:t>3</a:t>
                      </a:r>
                    </a:p>
                  </a:txBody>
                  <a:tcPr anchor="ctr"/>
                </a:tc>
                <a:tc>
                  <a:txBody>
                    <a:bodyPr/>
                    <a:lstStyle/>
                    <a:p>
                      <a:pPr algn="ctr"/>
                      <a:r>
                        <a:rPr lang="en-US" sz="2400" b="1" dirty="0">
                          <a:solidFill>
                            <a:srgbClr val="FF0000"/>
                          </a:solidFill>
                        </a:rPr>
                        <a:t>4</a:t>
                      </a:r>
                    </a:p>
                  </a:txBody>
                  <a:tcPr anchor="ctr"/>
                </a:tc>
                <a:tc>
                  <a:txBody>
                    <a:bodyPr/>
                    <a:lstStyle/>
                    <a:p>
                      <a:pPr algn="ctr"/>
                      <a:r>
                        <a:rPr lang="en-US" sz="2400" b="1" dirty="0">
                          <a:solidFill>
                            <a:srgbClr val="FF0000"/>
                          </a:solidFill>
                        </a:rPr>
                        <a:t>5</a:t>
                      </a:r>
                    </a:p>
                  </a:txBody>
                  <a:tcPr anchor="ctr"/>
                </a:tc>
                <a:tc>
                  <a:txBody>
                    <a:bodyPr/>
                    <a:lstStyle/>
                    <a:p>
                      <a:pPr algn="ctr"/>
                      <a:r>
                        <a:rPr lang="en-US" sz="2400" b="1" dirty="0">
                          <a:solidFill>
                            <a:srgbClr val="FF0000"/>
                          </a:solidFill>
                        </a:rPr>
                        <a:t>6</a:t>
                      </a:r>
                    </a:p>
                  </a:txBody>
                  <a:tcPr anchor="ctr"/>
                </a:tc>
                <a:extLst>
                  <a:ext uri="{0D108BD9-81ED-4DB2-BD59-A6C34878D82A}">
                    <a16:rowId xmlns:a16="http://schemas.microsoft.com/office/drawing/2014/main" val="10000"/>
                  </a:ext>
                </a:extLst>
              </a:tr>
              <a:tr h="272004">
                <a:tc>
                  <a:txBody>
                    <a:bodyPr/>
                    <a:lstStyle/>
                    <a:p>
                      <a:pPr algn="ctr"/>
                      <a:r>
                        <a:rPr lang="en-US" sz="2400" b="1" dirty="0">
                          <a:solidFill>
                            <a:srgbClr val="FF0000"/>
                          </a:solidFill>
                        </a:rPr>
                        <a:t>0</a:t>
                      </a:r>
                    </a:p>
                  </a:txBody>
                  <a:tcPr anchor="ctr"/>
                </a:tc>
                <a:tc>
                  <a:txBody>
                    <a:bodyPr/>
                    <a:lstStyle/>
                    <a:p>
                      <a:pPr algn="ctr"/>
                      <a:r>
                        <a:rPr lang="en-US" sz="2000" dirty="0"/>
                        <a:t>(0, 0)</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1"/>
                  </a:ext>
                </a:extLst>
              </a:tr>
              <a:tr h="272004">
                <a:tc>
                  <a:txBody>
                    <a:bodyPr/>
                    <a:lstStyle/>
                    <a:p>
                      <a:pPr algn="ctr"/>
                      <a:r>
                        <a:rPr lang="en-US" sz="2400" b="1" dirty="0">
                          <a:solidFill>
                            <a:srgbClr val="FF0000"/>
                          </a:solidFill>
                        </a:rPr>
                        <a:t>1</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2"/>
                  </a:ext>
                </a:extLst>
              </a:tr>
              <a:tr h="351984">
                <a:tc>
                  <a:txBody>
                    <a:bodyPr/>
                    <a:lstStyle/>
                    <a:p>
                      <a:pPr algn="ctr"/>
                      <a:r>
                        <a:rPr lang="en-US" sz="2400" b="1" dirty="0">
                          <a:solidFill>
                            <a:srgbClr val="FF0000"/>
                          </a:solidFill>
                        </a:rPr>
                        <a:t>2</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b="0" i="0" u="none" strike="noStrike" cap="none" dirty="0">
                        <a:solidFill>
                          <a:schemeClr val="tx1"/>
                        </a:solidFill>
                        <a:latin typeface="+mn-lt"/>
                        <a:ea typeface="+mn-ea"/>
                        <a:cs typeface="+mn-cs"/>
                        <a:sym typeface="Arial"/>
                      </a:endParaRP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3"/>
                  </a:ext>
                </a:extLst>
              </a:tr>
              <a:tr h="272004">
                <a:tc>
                  <a:txBody>
                    <a:bodyPr/>
                    <a:lstStyle/>
                    <a:p>
                      <a:pPr algn="ctr"/>
                      <a:r>
                        <a:rPr lang="en-US" sz="2400" b="1" dirty="0">
                          <a:solidFill>
                            <a:srgbClr val="FF0000"/>
                          </a:solidFill>
                        </a:rPr>
                        <a:t>3</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r>
                        <a:rPr lang="en-US" sz="2000" dirty="0">
                          <a:solidFill>
                            <a:srgbClr val="C00000"/>
                          </a:solidFill>
                        </a:rPr>
                        <a:t>(3,3)</a:t>
                      </a:r>
                    </a:p>
                  </a:txBody>
                  <a:tcPr anchor="ctr">
                    <a:solidFill>
                      <a:schemeClr val="accent3">
                        <a:lumMod val="60000"/>
                        <a:lumOff val="40000"/>
                      </a:schemeClr>
                    </a:solidFill>
                  </a:tcP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4"/>
                  </a:ext>
                </a:extLst>
              </a:tr>
              <a:tr h="272004">
                <a:tc>
                  <a:txBody>
                    <a:bodyPr/>
                    <a:lstStyle/>
                    <a:p>
                      <a:pPr algn="ctr"/>
                      <a:r>
                        <a:rPr lang="en-US" sz="2400" b="1" dirty="0">
                          <a:solidFill>
                            <a:srgbClr val="FF0000"/>
                          </a:solidFill>
                        </a:rPr>
                        <a:t>4</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5"/>
                  </a:ext>
                </a:extLst>
              </a:tr>
              <a:tr h="272004">
                <a:tc>
                  <a:txBody>
                    <a:bodyPr/>
                    <a:lstStyle/>
                    <a:p>
                      <a:pPr algn="ctr"/>
                      <a:r>
                        <a:rPr lang="en-US" sz="2400" b="1" dirty="0">
                          <a:solidFill>
                            <a:srgbClr val="FF0000"/>
                          </a:solidFill>
                        </a:rPr>
                        <a:t>5</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6"/>
                  </a:ext>
                </a:extLst>
              </a:tr>
              <a:tr h="272004">
                <a:tc>
                  <a:txBody>
                    <a:bodyPr/>
                    <a:lstStyle/>
                    <a:p>
                      <a:pPr algn="ctr"/>
                      <a:r>
                        <a:rPr lang="en-US" sz="2400" b="1" dirty="0">
                          <a:solidFill>
                            <a:srgbClr val="FF0000"/>
                          </a:solidFill>
                        </a:rPr>
                        <a:t>6</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77</a:t>
            </a:fld>
            <a:endParaRPr lang="en"/>
          </a:p>
        </p:txBody>
      </p:sp>
      <p:graphicFrame>
        <p:nvGraphicFramePr>
          <p:cNvPr id="5" name="Table 4"/>
          <p:cNvGraphicFramePr>
            <a:graphicFrameLocks noGrp="1"/>
          </p:cNvGraphicFramePr>
          <p:nvPr/>
        </p:nvGraphicFramePr>
        <p:xfrm>
          <a:off x="2771800" y="627534"/>
          <a:ext cx="4941909" cy="2600297"/>
        </p:xfrm>
        <a:graphic>
          <a:graphicData uri="http://schemas.openxmlformats.org/drawingml/2006/table">
            <a:tbl>
              <a:tblPr/>
              <a:tblGrid>
                <a:gridCol w="705987">
                  <a:extLst>
                    <a:ext uri="{9D8B030D-6E8A-4147-A177-3AD203B41FA5}">
                      <a16:colId xmlns:a16="http://schemas.microsoft.com/office/drawing/2014/main" val="20000"/>
                    </a:ext>
                  </a:extLst>
                </a:gridCol>
                <a:gridCol w="705987">
                  <a:extLst>
                    <a:ext uri="{9D8B030D-6E8A-4147-A177-3AD203B41FA5}">
                      <a16:colId xmlns:a16="http://schemas.microsoft.com/office/drawing/2014/main" val="20001"/>
                    </a:ext>
                  </a:extLst>
                </a:gridCol>
                <a:gridCol w="705987">
                  <a:extLst>
                    <a:ext uri="{9D8B030D-6E8A-4147-A177-3AD203B41FA5}">
                      <a16:colId xmlns:a16="http://schemas.microsoft.com/office/drawing/2014/main" val="20002"/>
                    </a:ext>
                  </a:extLst>
                </a:gridCol>
                <a:gridCol w="705987">
                  <a:extLst>
                    <a:ext uri="{9D8B030D-6E8A-4147-A177-3AD203B41FA5}">
                      <a16:colId xmlns:a16="http://schemas.microsoft.com/office/drawing/2014/main" val="20003"/>
                    </a:ext>
                  </a:extLst>
                </a:gridCol>
                <a:gridCol w="705987">
                  <a:extLst>
                    <a:ext uri="{9D8B030D-6E8A-4147-A177-3AD203B41FA5}">
                      <a16:colId xmlns:a16="http://schemas.microsoft.com/office/drawing/2014/main" val="20004"/>
                    </a:ext>
                  </a:extLst>
                </a:gridCol>
                <a:gridCol w="705987">
                  <a:extLst>
                    <a:ext uri="{9D8B030D-6E8A-4147-A177-3AD203B41FA5}">
                      <a16:colId xmlns:a16="http://schemas.microsoft.com/office/drawing/2014/main" val="20005"/>
                    </a:ext>
                  </a:extLst>
                </a:gridCol>
                <a:gridCol w="705987">
                  <a:extLst>
                    <a:ext uri="{9D8B030D-6E8A-4147-A177-3AD203B41FA5}">
                      <a16:colId xmlns:a16="http://schemas.microsoft.com/office/drawing/2014/main" val="20006"/>
                    </a:ext>
                  </a:extLst>
                </a:gridCol>
              </a:tblGrid>
              <a:tr h="371471">
                <a:tc>
                  <a:txBody>
                    <a:bodyPr/>
                    <a:lstStyle/>
                    <a:p>
                      <a:pPr algn="ctr" fontAlgn="ctr"/>
                      <a:r>
                        <a:rPr lang="en-IN" sz="2000" b="0" i="0" u="none" strike="noStrike" dirty="0">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1471">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1" i="0" u="none" strike="noStrike" dirty="0">
                          <a:solidFill>
                            <a:srgbClr val="C00000"/>
                          </a:solidFill>
                          <a:latin typeface="Cambria"/>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147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dirty="0">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5"/>
          <p:cNvSpPr txBox="1"/>
          <p:nvPr/>
        </p:nvSpPr>
        <p:spPr>
          <a:xfrm>
            <a:off x="3347864" y="3651870"/>
            <a:ext cx="3600400" cy="830997"/>
          </a:xfrm>
          <a:prstGeom prst="rect">
            <a:avLst/>
          </a:prstGeom>
          <a:noFill/>
        </p:spPr>
        <p:txBody>
          <a:bodyPr wrap="square" rtlCol="0">
            <a:spAutoFit/>
          </a:bodyPr>
          <a:lstStyle/>
          <a:p>
            <a:pPr algn="ctr"/>
            <a:r>
              <a:rPr lang="en-IN" sz="2400" dirty="0">
                <a:solidFill>
                  <a:srgbClr val="C00000"/>
                </a:solidFill>
                <a:latin typeface="+mn-lt"/>
              </a:rPr>
              <a:t>Euclidean Distance</a:t>
            </a:r>
          </a:p>
          <a:p>
            <a:pPr algn="ctr"/>
            <a:r>
              <a:rPr lang="en-IN" sz="2400" dirty="0">
                <a:solidFill>
                  <a:srgbClr val="C00000"/>
                </a:solidFill>
                <a:latin typeface="+mn-lt"/>
              </a:rPr>
              <a:t>Disk shape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78</a:t>
            </a:fld>
            <a:endParaRPr lang="en"/>
          </a:p>
        </p:txBody>
      </p:sp>
      <p:graphicFrame>
        <p:nvGraphicFramePr>
          <p:cNvPr id="5" name="Table 4"/>
          <p:cNvGraphicFramePr>
            <a:graphicFrameLocks noGrp="1"/>
          </p:cNvGraphicFramePr>
          <p:nvPr/>
        </p:nvGraphicFramePr>
        <p:xfrm>
          <a:off x="2627784" y="915566"/>
          <a:ext cx="5229945" cy="2384277"/>
        </p:xfrm>
        <a:graphic>
          <a:graphicData uri="http://schemas.openxmlformats.org/drawingml/2006/table">
            <a:tbl>
              <a:tblPr/>
              <a:tblGrid>
                <a:gridCol w="747135">
                  <a:extLst>
                    <a:ext uri="{9D8B030D-6E8A-4147-A177-3AD203B41FA5}">
                      <a16:colId xmlns:a16="http://schemas.microsoft.com/office/drawing/2014/main" val="20000"/>
                    </a:ext>
                  </a:extLst>
                </a:gridCol>
                <a:gridCol w="747135">
                  <a:extLst>
                    <a:ext uri="{9D8B030D-6E8A-4147-A177-3AD203B41FA5}">
                      <a16:colId xmlns:a16="http://schemas.microsoft.com/office/drawing/2014/main" val="20001"/>
                    </a:ext>
                  </a:extLst>
                </a:gridCol>
                <a:gridCol w="747135">
                  <a:extLst>
                    <a:ext uri="{9D8B030D-6E8A-4147-A177-3AD203B41FA5}">
                      <a16:colId xmlns:a16="http://schemas.microsoft.com/office/drawing/2014/main" val="20002"/>
                    </a:ext>
                  </a:extLst>
                </a:gridCol>
                <a:gridCol w="747135">
                  <a:extLst>
                    <a:ext uri="{9D8B030D-6E8A-4147-A177-3AD203B41FA5}">
                      <a16:colId xmlns:a16="http://schemas.microsoft.com/office/drawing/2014/main" val="20003"/>
                    </a:ext>
                  </a:extLst>
                </a:gridCol>
                <a:gridCol w="747135">
                  <a:extLst>
                    <a:ext uri="{9D8B030D-6E8A-4147-A177-3AD203B41FA5}">
                      <a16:colId xmlns:a16="http://schemas.microsoft.com/office/drawing/2014/main" val="20004"/>
                    </a:ext>
                  </a:extLst>
                </a:gridCol>
                <a:gridCol w="747135">
                  <a:extLst>
                    <a:ext uri="{9D8B030D-6E8A-4147-A177-3AD203B41FA5}">
                      <a16:colId xmlns:a16="http://schemas.microsoft.com/office/drawing/2014/main" val="20005"/>
                    </a:ext>
                  </a:extLst>
                </a:gridCol>
                <a:gridCol w="747135">
                  <a:extLst>
                    <a:ext uri="{9D8B030D-6E8A-4147-A177-3AD203B41FA5}">
                      <a16:colId xmlns:a16="http://schemas.microsoft.com/office/drawing/2014/main" val="20006"/>
                    </a:ext>
                  </a:extLst>
                </a:gridCol>
              </a:tblGrid>
              <a:tr h="340611">
                <a:tc>
                  <a:txBody>
                    <a:bodyPr/>
                    <a:lstStyle/>
                    <a:p>
                      <a:pPr algn="ctr" fontAlgn="ctr"/>
                      <a:r>
                        <a:rPr lang="en-IN" sz="2000" b="0" i="0" u="none" strike="noStrike" dirty="0">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0611">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1" i="0" u="none" strike="noStrike" dirty="0">
                          <a:solidFill>
                            <a:srgbClr val="C00000"/>
                          </a:solidFill>
                          <a:latin typeface="Cambria"/>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0611">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dirty="0">
                          <a:solidFill>
                            <a:srgbClr val="000000"/>
                          </a:solidFill>
                          <a:latin typeface="Cambria"/>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5"/>
          <p:cNvSpPr txBox="1"/>
          <p:nvPr/>
        </p:nvSpPr>
        <p:spPr>
          <a:xfrm>
            <a:off x="3347864" y="3651870"/>
            <a:ext cx="3600400" cy="830997"/>
          </a:xfrm>
          <a:prstGeom prst="rect">
            <a:avLst/>
          </a:prstGeom>
          <a:noFill/>
        </p:spPr>
        <p:txBody>
          <a:bodyPr wrap="square" rtlCol="0">
            <a:spAutoFit/>
          </a:bodyPr>
          <a:lstStyle/>
          <a:p>
            <a:pPr algn="ctr"/>
            <a:r>
              <a:rPr lang="en-IN" sz="2400" dirty="0">
                <a:solidFill>
                  <a:srgbClr val="C00000"/>
                </a:solidFill>
                <a:latin typeface="+mn-lt"/>
              </a:rPr>
              <a:t>City-block Distance</a:t>
            </a:r>
          </a:p>
          <a:p>
            <a:pPr algn="ctr"/>
            <a:r>
              <a:rPr lang="en-IN" sz="2400" dirty="0">
                <a:solidFill>
                  <a:srgbClr val="C00000"/>
                </a:solidFill>
                <a:latin typeface="+mn-lt"/>
              </a:rPr>
              <a:t>Diamond shape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79</a:t>
            </a:fld>
            <a:endParaRPr lang="en"/>
          </a:p>
        </p:txBody>
      </p:sp>
      <p:graphicFrame>
        <p:nvGraphicFramePr>
          <p:cNvPr id="3" name="Table 2"/>
          <p:cNvGraphicFramePr>
            <a:graphicFrameLocks noGrp="1"/>
          </p:cNvGraphicFramePr>
          <p:nvPr/>
        </p:nvGraphicFramePr>
        <p:xfrm>
          <a:off x="2438400" y="483517"/>
          <a:ext cx="5085927" cy="2888333"/>
        </p:xfrm>
        <a:graphic>
          <a:graphicData uri="http://schemas.openxmlformats.org/drawingml/2006/table">
            <a:tbl>
              <a:tblPr/>
              <a:tblGrid>
                <a:gridCol w="726561">
                  <a:extLst>
                    <a:ext uri="{9D8B030D-6E8A-4147-A177-3AD203B41FA5}">
                      <a16:colId xmlns:a16="http://schemas.microsoft.com/office/drawing/2014/main" val="20000"/>
                    </a:ext>
                  </a:extLst>
                </a:gridCol>
                <a:gridCol w="726561">
                  <a:extLst>
                    <a:ext uri="{9D8B030D-6E8A-4147-A177-3AD203B41FA5}">
                      <a16:colId xmlns:a16="http://schemas.microsoft.com/office/drawing/2014/main" val="20001"/>
                    </a:ext>
                  </a:extLst>
                </a:gridCol>
                <a:gridCol w="726561">
                  <a:extLst>
                    <a:ext uri="{9D8B030D-6E8A-4147-A177-3AD203B41FA5}">
                      <a16:colId xmlns:a16="http://schemas.microsoft.com/office/drawing/2014/main" val="20002"/>
                    </a:ext>
                  </a:extLst>
                </a:gridCol>
                <a:gridCol w="726561">
                  <a:extLst>
                    <a:ext uri="{9D8B030D-6E8A-4147-A177-3AD203B41FA5}">
                      <a16:colId xmlns:a16="http://schemas.microsoft.com/office/drawing/2014/main" val="20003"/>
                    </a:ext>
                  </a:extLst>
                </a:gridCol>
                <a:gridCol w="726561">
                  <a:extLst>
                    <a:ext uri="{9D8B030D-6E8A-4147-A177-3AD203B41FA5}">
                      <a16:colId xmlns:a16="http://schemas.microsoft.com/office/drawing/2014/main" val="20004"/>
                    </a:ext>
                  </a:extLst>
                </a:gridCol>
                <a:gridCol w="726561">
                  <a:extLst>
                    <a:ext uri="{9D8B030D-6E8A-4147-A177-3AD203B41FA5}">
                      <a16:colId xmlns:a16="http://schemas.microsoft.com/office/drawing/2014/main" val="20005"/>
                    </a:ext>
                  </a:extLst>
                </a:gridCol>
                <a:gridCol w="726561">
                  <a:extLst>
                    <a:ext uri="{9D8B030D-6E8A-4147-A177-3AD203B41FA5}">
                      <a16:colId xmlns:a16="http://schemas.microsoft.com/office/drawing/2014/main" val="20006"/>
                    </a:ext>
                  </a:extLst>
                </a:gridCol>
              </a:tblGrid>
              <a:tr h="412619">
                <a:tc>
                  <a:txBody>
                    <a:bodyPr/>
                    <a:lstStyle/>
                    <a:p>
                      <a:pPr algn="ctr" fontAlgn="ctr"/>
                      <a:r>
                        <a:rPr lang="en-IN" sz="2000" b="0" i="0" u="none" strike="noStrike" dirty="0">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1" i="0" u="none" strike="noStrike" dirty="0">
                          <a:solidFill>
                            <a:srgbClr val="C00000"/>
                          </a:solidFill>
                          <a:latin typeface="Cambria"/>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2619">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dirty="0">
                          <a:solidFill>
                            <a:srgbClr val="000000"/>
                          </a:solidFill>
                          <a:latin typeface="Cambria"/>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extBox 4"/>
          <p:cNvSpPr txBox="1"/>
          <p:nvPr/>
        </p:nvSpPr>
        <p:spPr>
          <a:xfrm>
            <a:off x="3347864" y="3651870"/>
            <a:ext cx="3600400" cy="830997"/>
          </a:xfrm>
          <a:prstGeom prst="rect">
            <a:avLst/>
          </a:prstGeom>
          <a:noFill/>
        </p:spPr>
        <p:txBody>
          <a:bodyPr wrap="square" rtlCol="0">
            <a:spAutoFit/>
          </a:bodyPr>
          <a:lstStyle/>
          <a:p>
            <a:pPr algn="ctr"/>
            <a:r>
              <a:rPr lang="en-IN" sz="2400" dirty="0">
                <a:solidFill>
                  <a:srgbClr val="C00000"/>
                </a:solidFill>
                <a:latin typeface="+mn-lt"/>
              </a:rPr>
              <a:t>Chessboard Distance</a:t>
            </a:r>
          </a:p>
          <a:p>
            <a:pPr algn="ctr"/>
            <a:r>
              <a:rPr lang="en-IN" sz="2400" dirty="0">
                <a:solidFill>
                  <a:srgbClr val="C00000"/>
                </a:solidFill>
                <a:latin typeface="+mn-lt"/>
              </a:rPr>
              <a:t>Square shape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1"/>
          <p:cNvSpPr>
            <a:spLocks noGrp="1"/>
          </p:cNvSpPr>
          <p:nvPr>
            <p:ph type="dt" sz="half" idx="4294967295"/>
          </p:nvPr>
        </p:nvSpPr>
        <p:spPr>
          <a:xfrm>
            <a:off x="0" y="4973323"/>
            <a:ext cx="2002464" cy="170177"/>
          </a:xfrm>
          <a:prstGeom prst="rect">
            <a:avLst/>
          </a:prstGeom>
        </p:spPr>
        <p:txBody>
          <a:bodyPr/>
          <a:lstStyle/>
          <a:p>
            <a:r>
              <a:rPr lang="en-US"/>
              <a:t>Jan 10, 2022</a:t>
            </a:r>
          </a:p>
        </p:txBody>
      </p:sp>
      <p:sp>
        <p:nvSpPr>
          <p:cNvPr id="12" name="Slide Number Placeholder 3"/>
          <p:cNvSpPr>
            <a:spLocks noGrp="1"/>
          </p:cNvSpPr>
          <p:nvPr>
            <p:ph type="sldNum" sz="quarter" idx="12"/>
          </p:nvPr>
        </p:nvSpPr>
        <p:spPr/>
        <p:txBody>
          <a:bodyPr/>
          <a:lstStyle/>
          <a:p>
            <a:fld id="{4C9BE0DA-DCE7-4E77-900F-0B7BED5AAE33}" type="slidenum">
              <a:rPr lang="en-US"/>
              <a:pPr/>
              <a:t>8</a:t>
            </a:fld>
            <a:endParaRPr lang="en-US"/>
          </a:p>
        </p:txBody>
      </p:sp>
      <p:sp>
        <p:nvSpPr>
          <p:cNvPr id="11268" name="Rectangle 4"/>
          <p:cNvSpPr>
            <a:spLocks noChangeArrowheads="1"/>
          </p:cNvSpPr>
          <p:nvPr/>
        </p:nvSpPr>
        <p:spPr bwMode="auto">
          <a:xfrm>
            <a:off x="457200" y="228600"/>
            <a:ext cx="7931224" cy="485775"/>
          </a:xfrm>
          <a:prstGeom prst="rect">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flatTx/>
          </a:bodyPr>
          <a:lstStyle/>
          <a:p>
            <a:pPr algn="ctr"/>
            <a:r>
              <a:rPr lang="en-US" sz="2800" dirty="0">
                <a:solidFill>
                  <a:schemeClr val="accent6">
                    <a:lumMod val="75000"/>
                  </a:schemeClr>
                </a:solidFill>
              </a:rPr>
              <a:t>DIP has a broad spectrum of applications</a:t>
            </a:r>
          </a:p>
        </p:txBody>
      </p:sp>
      <p:sp>
        <p:nvSpPr>
          <p:cNvPr id="11269" name="Oval 5"/>
          <p:cNvSpPr>
            <a:spLocks noChangeArrowheads="1"/>
          </p:cNvSpPr>
          <p:nvPr/>
        </p:nvSpPr>
        <p:spPr bwMode="auto">
          <a:xfrm rot="-1235132">
            <a:off x="128898" y="1058256"/>
            <a:ext cx="3891279" cy="1079897"/>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dirty="0">
                <a:latin typeface="+mn-lt"/>
              </a:rPr>
              <a:t>Remote sensing via satellites &amp; other spacecrafts</a:t>
            </a:r>
          </a:p>
        </p:txBody>
      </p:sp>
      <p:sp>
        <p:nvSpPr>
          <p:cNvPr id="11270" name="Oval 6"/>
          <p:cNvSpPr>
            <a:spLocks noChangeArrowheads="1"/>
          </p:cNvSpPr>
          <p:nvPr/>
        </p:nvSpPr>
        <p:spPr bwMode="auto">
          <a:xfrm rot="-1235132">
            <a:off x="1518736" y="3438237"/>
            <a:ext cx="3793893" cy="1391274"/>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dirty="0">
                <a:latin typeface="+mn-lt"/>
              </a:rPr>
              <a:t>Image transmission &amp; storage for business applications</a:t>
            </a:r>
          </a:p>
        </p:txBody>
      </p:sp>
      <p:sp>
        <p:nvSpPr>
          <p:cNvPr id="11271" name="Oval 7"/>
          <p:cNvSpPr>
            <a:spLocks noChangeArrowheads="1"/>
          </p:cNvSpPr>
          <p:nvPr/>
        </p:nvSpPr>
        <p:spPr bwMode="auto">
          <a:xfrm rot="-1235132">
            <a:off x="1848288" y="2234701"/>
            <a:ext cx="2544763" cy="1079897"/>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a:latin typeface="+mn-lt"/>
              </a:rPr>
              <a:t>Medical processing</a:t>
            </a:r>
          </a:p>
        </p:txBody>
      </p:sp>
      <p:sp>
        <p:nvSpPr>
          <p:cNvPr id="11272" name="Oval 8"/>
          <p:cNvSpPr>
            <a:spLocks noChangeArrowheads="1"/>
          </p:cNvSpPr>
          <p:nvPr/>
        </p:nvSpPr>
        <p:spPr bwMode="auto">
          <a:xfrm rot="-1235132">
            <a:off x="5292725" y="1535977"/>
            <a:ext cx="3457575" cy="1079897"/>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a:latin typeface="+mn-lt"/>
              </a:rPr>
              <a:t>Radar, sonar &amp; acoustic image processing</a:t>
            </a:r>
          </a:p>
        </p:txBody>
      </p:sp>
      <p:sp>
        <p:nvSpPr>
          <p:cNvPr id="11273" name="Oval 9"/>
          <p:cNvSpPr>
            <a:spLocks noChangeArrowheads="1"/>
          </p:cNvSpPr>
          <p:nvPr/>
        </p:nvSpPr>
        <p:spPr bwMode="auto">
          <a:xfrm rot="-1235132">
            <a:off x="5686425" y="3480267"/>
            <a:ext cx="3457575" cy="1079897"/>
          </a:xfrm>
          <a:prstGeom prst="ellipse">
            <a:avLst/>
          </a:prstGeom>
          <a:solidFill>
            <a:schemeClr val="accent2">
              <a:lumMod val="60000"/>
              <a:lumOff val="40000"/>
            </a:schemeClr>
          </a:solidFill>
          <a:ln w="9525">
            <a:solidFill>
              <a:schemeClr val="tx1"/>
            </a:solidFill>
            <a:round/>
            <a:headEnd/>
            <a:tailEnd/>
          </a:ln>
          <a:effectLst/>
        </p:spPr>
        <p:txBody>
          <a:bodyPr anchor="ctr"/>
          <a:lstStyle/>
          <a:p>
            <a:pPr algn="ctr"/>
            <a:r>
              <a:rPr lang="en-US" sz="2000">
                <a:latin typeface="+mn-lt"/>
              </a:rPr>
              <a:t>Automated inspection of industrial parts</a:t>
            </a:r>
          </a:p>
        </p:txBody>
      </p:sp>
      <p:pic>
        <p:nvPicPr>
          <p:cNvPr id="11274" name="Picture 10" descr="j0296929"/>
          <p:cNvPicPr>
            <a:picLocks noChangeAspect="1" noChangeArrowheads="1" noCrop="1"/>
          </p:cNvPicPr>
          <p:nvPr/>
        </p:nvPicPr>
        <p:blipFill>
          <a:blip r:embed="rId3" cstate="print"/>
          <a:srcRect/>
          <a:stretch>
            <a:fillRect/>
          </a:stretch>
        </p:blipFill>
        <p:spPr bwMode="auto">
          <a:xfrm>
            <a:off x="4572000" y="1059657"/>
            <a:ext cx="1295400" cy="716756"/>
          </a:xfrm>
          <a:prstGeom prst="rect">
            <a:avLst/>
          </a:prstGeom>
          <a:noFill/>
        </p:spPr>
      </p:pic>
      <p:pic>
        <p:nvPicPr>
          <p:cNvPr id="11275" name="Picture 11" descr="j0339194"/>
          <p:cNvPicPr>
            <a:picLocks noChangeAspect="1" noChangeArrowheads="1"/>
          </p:cNvPicPr>
          <p:nvPr/>
        </p:nvPicPr>
        <p:blipFill>
          <a:blip r:embed="rId4" cstate="print"/>
          <a:srcRect/>
          <a:stretch>
            <a:fillRect/>
          </a:stretch>
        </p:blipFill>
        <p:spPr bwMode="auto">
          <a:xfrm>
            <a:off x="1042989" y="3274219"/>
            <a:ext cx="904875" cy="678656"/>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80</a:t>
            </a:fld>
            <a:endParaRPr lang="en"/>
          </a:p>
        </p:txBody>
      </p:sp>
      <p:sp>
        <p:nvSpPr>
          <p:cNvPr id="3" name="Rectangle 2"/>
          <p:cNvSpPr/>
          <p:nvPr/>
        </p:nvSpPr>
        <p:spPr>
          <a:xfrm>
            <a:off x="467544" y="0"/>
            <a:ext cx="5760640" cy="4939814"/>
          </a:xfrm>
          <a:prstGeom prst="rect">
            <a:avLst/>
          </a:prstGeom>
        </p:spPr>
        <p:txBody>
          <a:bodyPr wrap="square">
            <a:spAutoFit/>
          </a:bodyPr>
          <a:lstStyle/>
          <a:p>
            <a:pPr marL="355600" indent="-355600">
              <a:spcAft>
                <a:spcPts val="600"/>
              </a:spcAft>
              <a:buClr>
                <a:srgbClr val="C00000"/>
              </a:buClr>
              <a:buFont typeface="Book Antiqua" pitchFamily="18" charset="0"/>
              <a:buChar char="♦"/>
            </a:pPr>
            <a:r>
              <a:rPr lang="en-US" sz="2000" dirty="0">
                <a:latin typeface="+mn-lt"/>
              </a:rPr>
              <a:t>The </a:t>
            </a:r>
            <a:r>
              <a:rPr lang="en-US" sz="2000" i="1" dirty="0">
                <a:solidFill>
                  <a:srgbClr val="FF0000"/>
                </a:solidFill>
                <a:latin typeface="+mn-lt"/>
              </a:rPr>
              <a:t>D</a:t>
            </a:r>
            <a:r>
              <a:rPr lang="en-US" sz="2000" i="1" baseline="-25000" dirty="0">
                <a:solidFill>
                  <a:srgbClr val="FF0000"/>
                </a:solidFill>
                <a:latin typeface="+mn-lt"/>
              </a:rPr>
              <a:t>4</a:t>
            </a:r>
            <a:r>
              <a:rPr lang="en-US" sz="2000" i="1" dirty="0">
                <a:solidFill>
                  <a:srgbClr val="FF0000"/>
                </a:solidFill>
                <a:latin typeface="+mn-lt"/>
              </a:rPr>
              <a:t> and D</a:t>
            </a:r>
            <a:r>
              <a:rPr lang="en-US" sz="2000" i="1" baseline="-25000" dirty="0">
                <a:solidFill>
                  <a:srgbClr val="FF0000"/>
                </a:solidFill>
                <a:latin typeface="+mn-lt"/>
              </a:rPr>
              <a:t>8</a:t>
            </a:r>
            <a:r>
              <a:rPr lang="en-US" sz="2000" i="1" dirty="0">
                <a:solidFill>
                  <a:srgbClr val="FF0000"/>
                </a:solidFill>
                <a:latin typeface="+mn-lt"/>
              </a:rPr>
              <a:t> distances </a:t>
            </a:r>
            <a:r>
              <a:rPr lang="en-US" sz="2000" i="1" dirty="0">
                <a:latin typeface="+mn-lt"/>
              </a:rPr>
              <a:t>between p and q are </a:t>
            </a:r>
            <a:r>
              <a:rPr lang="en-US" sz="2000" i="1" dirty="0">
                <a:solidFill>
                  <a:srgbClr val="FF0000"/>
                </a:solidFill>
                <a:latin typeface="+mn-lt"/>
              </a:rPr>
              <a:t>independent of any paths </a:t>
            </a:r>
            <a:r>
              <a:rPr lang="en-US" sz="2000" dirty="0">
                <a:latin typeface="+mn-lt"/>
              </a:rPr>
              <a:t>that might exist between these points because these distances involve only the coordinates of the points. </a:t>
            </a:r>
          </a:p>
          <a:p>
            <a:pPr marL="355600" indent="-355600">
              <a:spcAft>
                <a:spcPts val="600"/>
              </a:spcAft>
              <a:buClr>
                <a:srgbClr val="C00000"/>
              </a:buClr>
              <a:buFont typeface="Book Antiqua" pitchFamily="18" charset="0"/>
              <a:buChar char="♦"/>
            </a:pPr>
            <a:r>
              <a:rPr lang="en-US" sz="2000" dirty="0">
                <a:latin typeface="+mn-lt"/>
              </a:rPr>
              <a:t>In the case of </a:t>
            </a:r>
            <a:r>
              <a:rPr lang="en-US" sz="2000" i="1" dirty="0">
                <a:solidFill>
                  <a:srgbClr val="FF0000"/>
                </a:solidFill>
                <a:latin typeface="+mn-lt"/>
              </a:rPr>
              <a:t>m-adjacency</a:t>
            </a:r>
            <a:r>
              <a:rPr lang="en-US" sz="2000" i="1" dirty="0">
                <a:latin typeface="+mn-lt"/>
              </a:rPr>
              <a:t>, however, the D</a:t>
            </a:r>
            <a:r>
              <a:rPr lang="en-US" sz="2000" i="1" baseline="-25000" dirty="0">
                <a:latin typeface="+mn-lt"/>
              </a:rPr>
              <a:t>m</a:t>
            </a:r>
            <a:r>
              <a:rPr lang="en-US" sz="2000" i="1" dirty="0">
                <a:latin typeface="+mn-lt"/>
              </a:rPr>
              <a:t> distance between </a:t>
            </a:r>
            <a:r>
              <a:rPr lang="en-US" sz="2000" dirty="0">
                <a:latin typeface="+mn-lt"/>
              </a:rPr>
              <a:t>two points is defined as the </a:t>
            </a:r>
            <a:r>
              <a:rPr lang="en-US" sz="2000" dirty="0">
                <a:solidFill>
                  <a:srgbClr val="FF0000"/>
                </a:solidFill>
                <a:latin typeface="+mn-lt"/>
              </a:rPr>
              <a:t>shortest </a:t>
            </a:r>
            <a:r>
              <a:rPr lang="en-US" sz="2000" i="1" dirty="0">
                <a:solidFill>
                  <a:srgbClr val="FF0000"/>
                </a:solidFill>
                <a:latin typeface="+mn-lt"/>
              </a:rPr>
              <a:t>m-path between the points</a:t>
            </a:r>
            <a:r>
              <a:rPr lang="en-US" sz="2000" i="1" dirty="0">
                <a:latin typeface="+mn-lt"/>
              </a:rPr>
              <a:t>. </a:t>
            </a:r>
          </a:p>
          <a:p>
            <a:pPr marL="355600" indent="-355600">
              <a:spcAft>
                <a:spcPts val="600"/>
              </a:spcAft>
              <a:buClr>
                <a:srgbClr val="C00000"/>
              </a:buClr>
              <a:buFont typeface="Book Antiqua" pitchFamily="18" charset="0"/>
              <a:buChar char="♦"/>
            </a:pPr>
            <a:r>
              <a:rPr lang="en-US" sz="2000" i="1" dirty="0">
                <a:latin typeface="+mn-lt"/>
              </a:rPr>
              <a:t>In this case, the </a:t>
            </a:r>
            <a:r>
              <a:rPr lang="en-US" sz="2000" dirty="0">
                <a:latin typeface="+mn-lt"/>
              </a:rPr>
              <a:t>distance between two pixels will depend on the </a:t>
            </a:r>
            <a:r>
              <a:rPr lang="en-US" sz="2000" dirty="0">
                <a:solidFill>
                  <a:srgbClr val="FF0000"/>
                </a:solidFill>
                <a:latin typeface="+mn-lt"/>
              </a:rPr>
              <a:t>values of the pixels </a:t>
            </a:r>
            <a:r>
              <a:rPr lang="en-US" sz="2000" dirty="0">
                <a:latin typeface="+mn-lt"/>
              </a:rPr>
              <a:t>along the path, as well as the </a:t>
            </a:r>
            <a:r>
              <a:rPr lang="en-US" sz="2000" dirty="0">
                <a:solidFill>
                  <a:srgbClr val="FF0000"/>
                </a:solidFill>
                <a:latin typeface="+mn-lt"/>
              </a:rPr>
              <a:t>values of their neighbors</a:t>
            </a:r>
            <a:r>
              <a:rPr lang="en-US" sz="2000" dirty="0">
                <a:latin typeface="+mn-lt"/>
              </a:rPr>
              <a:t>. </a:t>
            </a:r>
          </a:p>
          <a:p>
            <a:pPr marL="355600" indent="-355600">
              <a:spcAft>
                <a:spcPts val="600"/>
              </a:spcAft>
              <a:buClr>
                <a:srgbClr val="C00000"/>
              </a:buClr>
              <a:buFont typeface="Book Antiqua" pitchFamily="18" charset="0"/>
              <a:buChar char="♦"/>
            </a:pPr>
            <a:r>
              <a:rPr lang="en-US" sz="2000" dirty="0">
                <a:latin typeface="+mn-lt"/>
              </a:rPr>
              <a:t>For instance, consider the following arrangement of pixels and assume that </a:t>
            </a:r>
            <a:r>
              <a:rPr lang="en-US" sz="2000" i="1" dirty="0">
                <a:solidFill>
                  <a:srgbClr val="C00000"/>
                </a:solidFill>
                <a:latin typeface="+mn-lt"/>
              </a:rPr>
              <a:t>p, p2 , and p4 have a value of 1, and that p1 and p3 </a:t>
            </a:r>
            <a:r>
              <a:rPr lang="en-US" sz="2000" dirty="0">
                <a:solidFill>
                  <a:srgbClr val="C00000"/>
                </a:solidFill>
                <a:latin typeface="+mn-lt"/>
              </a:rPr>
              <a:t>are 0 </a:t>
            </a:r>
            <a:endParaRPr lang="en-IN" sz="2000" dirty="0">
              <a:solidFill>
                <a:srgbClr val="C00000"/>
              </a:solidFill>
              <a:latin typeface="+mn-lt"/>
            </a:endParaRPr>
          </a:p>
        </p:txBody>
      </p:sp>
      <p:pic>
        <p:nvPicPr>
          <p:cNvPr id="176130" name="Picture 2"/>
          <p:cNvPicPr>
            <a:picLocks noChangeAspect="1" noChangeArrowheads="1"/>
          </p:cNvPicPr>
          <p:nvPr/>
        </p:nvPicPr>
        <p:blipFill>
          <a:blip r:embed="rId3"/>
          <a:srcRect/>
          <a:stretch>
            <a:fillRect/>
          </a:stretch>
        </p:blipFill>
        <p:spPr bwMode="auto">
          <a:xfrm>
            <a:off x="7020272" y="1275606"/>
            <a:ext cx="1582441" cy="1368152"/>
          </a:xfrm>
          <a:prstGeom prst="rect">
            <a:avLst/>
          </a:prstGeom>
          <a:noFill/>
          <a:ln w="9525">
            <a:noFill/>
            <a:miter lim="800000"/>
            <a:headEnd/>
            <a:tailEnd/>
          </a:ln>
        </p:spPr>
      </p:pic>
      <p:sp>
        <p:nvSpPr>
          <p:cNvPr id="5" name="TextBox 4"/>
          <p:cNvSpPr txBox="1"/>
          <p:nvPr/>
        </p:nvSpPr>
        <p:spPr>
          <a:xfrm>
            <a:off x="6300192" y="2859782"/>
            <a:ext cx="2843808" cy="1323439"/>
          </a:xfrm>
          <a:prstGeom prst="rect">
            <a:avLst/>
          </a:prstGeom>
          <a:noFill/>
        </p:spPr>
        <p:txBody>
          <a:bodyPr wrap="square" rtlCol="0">
            <a:spAutoFit/>
          </a:bodyPr>
          <a:lstStyle/>
          <a:p>
            <a:pPr>
              <a:spcAft>
                <a:spcPts val="1200"/>
              </a:spcAft>
            </a:pPr>
            <a:r>
              <a:rPr lang="en-IN" sz="2000" dirty="0">
                <a:latin typeface="+mn-lt"/>
              </a:rPr>
              <a:t>D</a:t>
            </a:r>
            <a:r>
              <a:rPr lang="en-IN" sz="2000" baseline="-25000" dirty="0">
                <a:latin typeface="+mn-lt"/>
              </a:rPr>
              <a:t>m</a:t>
            </a:r>
            <a:r>
              <a:rPr lang="en-IN" sz="2000" dirty="0">
                <a:latin typeface="+mn-lt"/>
              </a:rPr>
              <a:t>(p, p</a:t>
            </a:r>
            <a:r>
              <a:rPr lang="en-IN" sz="2000" baseline="-25000" dirty="0">
                <a:latin typeface="+mn-lt"/>
              </a:rPr>
              <a:t>4</a:t>
            </a:r>
            <a:r>
              <a:rPr lang="en-IN" sz="2000" dirty="0">
                <a:latin typeface="+mn-lt"/>
              </a:rPr>
              <a:t>) = ?</a:t>
            </a:r>
          </a:p>
          <a:p>
            <a:pPr>
              <a:spcAft>
                <a:spcPts val="1200"/>
              </a:spcAft>
            </a:pPr>
            <a:r>
              <a:rPr lang="en-IN" sz="2000" dirty="0">
                <a:solidFill>
                  <a:srgbClr val="C00000"/>
                </a:solidFill>
                <a:latin typeface="+mn-lt"/>
              </a:rPr>
              <a:t>If  value of p</a:t>
            </a:r>
            <a:r>
              <a:rPr lang="en-IN" sz="2000" baseline="-25000" dirty="0">
                <a:solidFill>
                  <a:srgbClr val="C00000"/>
                </a:solidFill>
                <a:latin typeface="+mn-lt"/>
              </a:rPr>
              <a:t>1</a:t>
            </a:r>
            <a:r>
              <a:rPr lang="en-IN" sz="2000" dirty="0">
                <a:solidFill>
                  <a:srgbClr val="C00000"/>
                </a:solidFill>
                <a:latin typeface="+mn-lt"/>
              </a:rPr>
              <a:t> = 1</a:t>
            </a:r>
          </a:p>
          <a:p>
            <a:pPr lvl="0">
              <a:spcAft>
                <a:spcPts val="1200"/>
              </a:spcAft>
            </a:pPr>
            <a:r>
              <a:rPr lang="en-IN" sz="2000" dirty="0">
                <a:latin typeface="Georgia"/>
              </a:rPr>
              <a:t>D</a:t>
            </a:r>
            <a:r>
              <a:rPr lang="en-IN" sz="2000" baseline="-25000" dirty="0">
                <a:latin typeface="Georgia"/>
              </a:rPr>
              <a:t>m</a:t>
            </a:r>
            <a:r>
              <a:rPr lang="en-IN" sz="2000" dirty="0">
                <a:latin typeface="Georgia"/>
              </a:rPr>
              <a:t>(p, p</a:t>
            </a:r>
            <a:r>
              <a:rPr lang="en-IN" sz="2000" baseline="-25000" dirty="0">
                <a:latin typeface="Georgia"/>
              </a:rPr>
              <a:t>4</a:t>
            </a:r>
            <a:r>
              <a:rPr lang="en-IN" sz="2000" dirty="0">
                <a:latin typeface="Georgia"/>
              </a:rPr>
              <a:t>) = ?</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1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4283968" y="987574"/>
            <a:ext cx="4860032" cy="2786100"/>
          </a:xfrm>
        </p:spPr>
        <p:txBody>
          <a:bodyPr/>
          <a:lstStyle/>
          <a:p>
            <a:pPr marL="0" indent="0">
              <a:buNone/>
            </a:pPr>
            <a:r>
              <a:rPr lang="en-US" sz="4000" b="1" dirty="0">
                <a:solidFill>
                  <a:schemeClr val="accent6">
                    <a:lumMod val="75000"/>
                  </a:schemeClr>
                </a:solidFill>
                <a:latin typeface="Georgia"/>
                <a:ea typeface="Arial"/>
                <a:cs typeface="Arial"/>
                <a:sym typeface="Arial"/>
              </a:rPr>
              <a:t>Intensity Transformations and Spatial Filtering</a:t>
            </a:r>
            <a:endParaRPr lang="en-IN" sz="4000" b="1" dirty="0">
              <a:solidFill>
                <a:schemeClr val="accent6">
                  <a:lumMod val="75000"/>
                </a:schemeClr>
              </a:solidFill>
              <a:latin typeface="Georgia"/>
              <a:ea typeface="Arial"/>
              <a:cs typeface="Arial"/>
              <a:sym typeface="Arial"/>
            </a:endParaRPr>
          </a:p>
        </p:txBody>
      </p:sp>
      <p:sp>
        <p:nvSpPr>
          <p:cNvPr id="4" name="Slide Number Placeholder 3"/>
          <p:cNvSpPr>
            <a:spLocks noGrp="1"/>
          </p:cNvSpPr>
          <p:nvPr>
            <p:ph type="sldNum" idx="12"/>
          </p:nvPr>
        </p:nvSpPr>
        <p:spPr/>
        <p:txBody>
          <a:bodyPr/>
          <a:lstStyle/>
          <a:p>
            <a:fld id="{00000000-1234-1234-1234-123412341234}" type="slidenum">
              <a:rPr lang="en" smtClean="0"/>
              <a:pPr/>
              <a:t>81</a:t>
            </a:fld>
            <a:endParaRPr lang="e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82</a:t>
            </a:fld>
            <a:endParaRPr lang="en" dirty="0"/>
          </a:p>
        </p:txBody>
      </p:sp>
      <p:sp>
        <p:nvSpPr>
          <p:cNvPr id="4" name="TextBox 3"/>
          <p:cNvSpPr txBox="1"/>
          <p:nvPr/>
        </p:nvSpPr>
        <p:spPr>
          <a:xfrm>
            <a:off x="1979712" y="843558"/>
            <a:ext cx="5904656" cy="2154436"/>
          </a:xfrm>
          <a:prstGeom prst="rect">
            <a:avLst/>
          </a:prstGeom>
          <a:noFill/>
        </p:spPr>
        <p:txBody>
          <a:bodyPr wrap="square" rtlCol="0">
            <a:spAutoFit/>
          </a:bodyPr>
          <a:lstStyle/>
          <a:p>
            <a:pPr algn="just"/>
            <a:r>
              <a:rPr lang="en-IN" sz="2400" dirty="0">
                <a:latin typeface="+mn-lt"/>
              </a:rPr>
              <a:t>We will now see some Image Processing Techniques implemented in </a:t>
            </a:r>
            <a:r>
              <a:rPr lang="en-IN" sz="2400" b="1" dirty="0">
                <a:latin typeface="+mn-lt"/>
              </a:rPr>
              <a:t>Spatial Domain</a:t>
            </a:r>
            <a:r>
              <a:rPr lang="en-IN" sz="2400" dirty="0">
                <a:latin typeface="+mn-lt"/>
              </a:rPr>
              <a:t> (the plane containing the pixels of an image)</a:t>
            </a:r>
          </a:p>
          <a:p>
            <a:pPr algn="ctr">
              <a:spcBef>
                <a:spcPts val="1200"/>
              </a:spcBef>
            </a:pPr>
            <a:r>
              <a:rPr lang="en-IN" sz="2800" b="1" dirty="0">
                <a:solidFill>
                  <a:srgbClr val="FF0066"/>
                </a:solidFill>
                <a:latin typeface="+mn-lt"/>
              </a:rPr>
              <a:t>g(x, y) = T[ f (x, y)]</a:t>
            </a:r>
          </a:p>
        </p:txBody>
      </p:sp>
      <p:sp>
        <p:nvSpPr>
          <p:cNvPr id="5" name="Line Callout 3 4"/>
          <p:cNvSpPr/>
          <p:nvPr/>
        </p:nvSpPr>
        <p:spPr>
          <a:xfrm>
            <a:off x="971600" y="3651870"/>
            <a:ext cx="2304256" cy="576064"/>
          </a:xfrm>
          <a:prstGeom prst="borderCallout3">
            <a:avLst>
              <a:gd name="adj1" fmla="val -16828"/>
              <a:gd name="adj2" fmla="val 71033"/>
              <a:gd name="adj3" fmla="val -19564"/>
              <a:gd name="adj4" fmla="val 81857"/>
              <a:gd name="adj5" fmla="val -66943"/>
              <a:gd name="adj6" fmla="val 83909"/>
              <a:gd name="adj7" fmla="val -108715"/>
              <a:gd name="adj8" fmla="val 11276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t>Output Image</a:t>
            </a:r>
          </a:p>
        </p:txBody>
      </p:sp>
      <p:sp>
        <p:nvSpPr>
          <p:cNvPr id="6" name="Line Callout 3 5"/>
          <p:cNvSpPr/>
          <p:nvPr/>
        </p:nvSpPr>
        <p:spPr>
          <a:xfrm>
            <a:off x="6588224" y="3579862"/>
            <a:ext cx="2304256" cy="576064"/>
          </a:xfrm>
          <a:prstGeom prst="borderCallout3">
            <a:avLst>
              <a:gd name="adj1" fmla="val -16828"/>
              <a:gd name="adj2" fmla="val 33403"/>
              <a:gd name="adj3" fmla="val -19563"/>
              <a:gd name="adj4" fmla="val 18227"/>
              <a:gd name="adj5" fmla="val -50523"/>
              <a:gd name="adj6" fmla="val -27614"/>
              <a:gd name="adj7" fmla="val -100506"/>
              <a:gd name="adj8" fmla="val -288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t>Input Image</a:t>
            </a:r>
          </a:p>
        </p:txBody>
      </p:sp>
      <p:sp>
        <p:nvSpPr>
          <p:cNvPr id="7" name="Line Callout 3 6"/>
          <p:cNvSpPr/>
          <p:nvPr/>
        </p:nvSpPr>
        <p:spPr>
          <a:xfrm>
            <a:off x="3851920" y="3651870"/>
            <a:ext cx="2304256" cy="1296144"/>
          </a:xfrm>
          <a:prstGeom prst="borderCallout3">
            <a:avLst>
              <a:gd name="adj1" fmla="val -7097"/>
              <a:gd name="adj2" fmla="val 74454"/>
              <a:gd name="adj3" fmla="val -6184"/>
              <a:gd name="adj4" fmla="val 57910"/>
              <a:gd name="adj5" fmla="val -22243"/>
              <a:gd name="adj6" fmla="val 45594"/>
              <a:gd name="adj7" fmla="val -54284"/>
              <a:gd name="adj8" fmla="val 450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t>Operator on f defined over a neighbourhood of point (x, y)</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83</a:t>
            </a:fld>
            <a:endParaRPr lang="en" dirty="0"/>
          </a:p>
        </p:txBody>
      </p:sp>
      <p:pic>
        <p:nvPicPr>
          <p:cNvPr id="177154" name="Picture 2"/>
          <p:cNvPicPr>
            <a:picLocks noChangeAspect="1" noChangeArrowheads="1"/>
          </p:cNvPicPr>
          <p:nvPr/>
        </p:nvPicPr>
        <p:blipFill>
          <a:blip r:embed="rId3"/>
          <a:srcRect/>
          <a:stretch>
            <a:fillRect/>
          </a:stretch>
        </p:blipFill>
        <p:spPr bwMode="auto">
          <a:xfrm>
            <a:off x="683568" y="195486"/>
            <a:ext cx="3193937" cy="2880147"/>
          </a:xfrm>
          <a:prstGeom prst="rect">
            <a:avLst/>
          </a:prstGeom>
          <a:noFill/>
          <a:ln w="9525">
            <a:noFill/>
            <a:miter lim="800000"/>
            <a:headEnd/>
            <a:tailEnd/>
          </a:ln>
        </p:spPr>
      </p:pic>
      <p:sp>
        <p:nvSpPr>
          <p:cNvPr id="5" name="TextBox 4"/>
          <p:cNvSpPr txBox="1"/>
          <p:nvPr/>
        </p:nvSpPr>
        <p:spPr>
          <a:xfrm>
            <a:off x="3851920" y="339502"/>
            <a:ext cx="4968552" cy="4093428"/>
          </a:xfrm>
          <a:prstGeom prst="rect">
            <a:avLst/>
          </a:prstGeom>
          <a:noFill/>
        </p:spPr>
        <p:txBody>
          <a:bodyPr wrap="square" rtlCol="0">
            <a:spAutoFit/>
          </a:bodyPr>
          <a:lstStyle/>
          <a:p>
            <a:pPr marL="361950" indent="-361950">
              <a:spcAft>
                <a:spcPts val="1200"/>
              </a:spcAft>
              <a:buClr>
                <a:srgbClr val="FF0066"/>
              </a:buClr>
              <a:buFont typeface="Wingdings" pitchFamily="2" charset="2"/>
              <a:buChar char=""/>
            </a:pPr>
            <a:r>
              <a:rPr lang="en-US" sz="2000" dirty="0">
                <a:latin typeface="+mn-lt"/>
              </a:rPr>
              <a:t>The small region shown is a </a:t>
            </a:r>
            <a:r>
              <a:rPr lang="en-US" sz="2000" i="1" dirty="0">
                <a:latin typeface="+mn-lt"/>
              </a:rPr>
              <a:t>neighborhood of (x</a:t>
            </a:r>
            <a:r>
              <a:rPr lang="en-US" sz="1050" i="1" dirty="0">
                <a:latin typeface="+mn-lt"/>
              </a:rPr>
              <a:t>0 </a:t>
            </a:r>
            <a:r>
              <a:rPr lang="en-US" sz="2000" i="1" dirty="0">
                <a:latin typeface="+mn-lt"/>
              </a:rPr>
              <a:t>, y</a:t>
            </a:r>
            <a:r>
              <a:rPr lang="en-US" sz="1050" i="1" dirty="0">
                <a:latin typeface="+mn-lt"/>
              </a:rPr>
              <a:t>0 </a:t>
            </a:r>
            <a:r>
              <a:rPr lang="en-US" sz="2000" i="1" dirty="0">
                <a:latin typeface="+mn-lt"/>
              </a:rPr>
              <a:t>)</a:t>
            </a:r>
            <a:r>
              <a:rPr lang="en-US" sz="2000" dirty="0">
                <a:latin typeface="+mn-lt"/>
              </a:rPr>
              <a:t>. </a:t>
            </a:r>
          </a:p>
          <a:p>
            <a:pPr marL="361950" indent="-361950">
              <a:spcAft>
                <a:spcPts val="1200"/>
              </a:spcAft>
              <a:buClr>
                <a:srgbClr val="FF0066"/>
              </a:buClr>
              <a:buFont typeface="Wingdings" pitchFamily="2" charset="2"/>
              <a:buChar char=""/>
            </a:pPr>
            <a:r>
              <a:rPr lang="en-US" sz="2000" dirty="0">
                <a:latin typeface="+mn-lt"/>
              </a:rPr>
              <a:t>Move the center of the neighborhood </a:t>
            </a:r>
            <a:r>
              <a:rPr lang="en-US" sz="2000" i="1" dirty="0">
                <a:latin typeface="Georgia"/>
              </a:rPr>
              <a:t>(x</a:t>
            </a:r>
            <a:r>
              <a:rPr lang="en-US" sz="1050" i="1" dirty="0">
                <a:latin typeface="Georgia"/>
              </a:rPr>
              <a:t>0 </a:t>
            </a:r>
            <a:r>
              <a:rPr lang="en-US" sz="2000" i="1" dirty="0">
                <a:latin typeface="Georgia"/>
              </a:rPr>
              <a:t>, y</a:t>
            </a:r>
            <a:r>
              <a:rPr lang="en-US" sz="1050" i="1" dirty="0">
                <a:latin typeface="Georgia"/>
              </a:rPr>
              <a:t>0 </a:t>
            </a:r>
            <a:r>
              <a:rPr lang="en-US" sz="2000" i="1" dirty="0">
                <a:latin typeface="Georgia"/>
              </a:rPr>
              <a:t>)</a:t>
            </a:r>
            <a:r>
              <a:rPr lang="en-US" sz="2000" dirty="0">
                <a:latin typeface="Georgia"/>
              </a:rPr>
              <a:t>, </a:t>
            </a:r>
            <a:r>
              <a:rPr lang="en-US" sz="2000" dirty="0">
                <a:latin typeface="+mn-lt"/>
              </a:rPr>
              <a:t>from pixel to pixel, and apply the operator </a:t>
            </a:r>
            <a:r>
              <a:rPr lang="en-US" sz="2000" i="1" dirty="0">
                <a:latin typeface="+mn-lt"/>
              </a:rPr>
              <a:t>T to the pixels in the neighborhood </a:t>
            </a:r>
            <a:r>
              <a:rPr lang="en-US" sz="2000" dirty="0">
                <a:latin typeface="+mn-lt"/>
              </a:rPr>
              <a:t>to yield an output value at that location. </a:t>
            </a:r>
          </a:p>
          <a:p>
            <a:pPr marL="361950" indent="-361950">
              <a:spcAft>
                <a:spcPts val="1200"/>
              </a:spcAft>
              <a:buClr>
                <a:srgbClr val="FF0066"/>
              </a:buClr>
              <a:buFont typeface="Wingdings" pitchFamily="2" charset="2"/>
              <a:buChar char=""/>
            </a:pPr>
            <a:r>
              <a:rPr lang="en-US" sz="2000" dirty="0">
                <a:latin typeface="+mn-lt"/>
              </a:rPr>
              <a:t>For any specific location (</a:t>
            </a:r>
            <a:r>
              <a:rPr lang="en-US" sz="2000" i="1" dirty="0">
                <a:latin typeface="+mn-lt"/>
              </a:rPr>
              <a:t>x</a:t>
            </a:r>
            <a:r>
              <a:rPr lang="en-US" sz="1050" i="1" dirty="0">
                <a:latin typeface="+mn-lt"/>
              </a:rPr>
              <a:t>0 </a:t>
            </a:r>
            <a:r>
              <a:rPr lang="en-US" sz="2000" i="1" dirty="0">
                <a:latin typeface="+mn-lt"/>
              </a:rPr>
              <a:t>, y</a:t>
            </a:r>
            <a:r>
              <a:rPr lang="en-US" sz="1050" i="1" dirty="0">
                <a:latin typeface="+mn-lt"/>
              </a:rPr>
              <a:t>0 </a:t>
            </a:r>
            <a:r>
              <a:rPr lang="en-US" sz="2000" i="1" dirty="0">
                <a:latin typeface="+mn-lt"/>
              </a:rPr>
              <a:t>), </a:t>
            </a:r>
            <a:r>
              <a:rPr lang="en-US" sz="2000" dirty="0">
                <a:latin typeface="+mn-lt"/>
              </a:rPr>
              <a:t>the value of the output image </a:t>
            </a:r>
            <a:r>
              <a:rPr lang="en-US" sz="2000" i="1" dirty="0">
                <a:latin typeface="+mn-lt"/>
              </a:rPr>
              <a:t>g </a:t>
            </a:r>
            <a:r>
              <a:rPr lang="en-US" sz="2000" dirty="0">
                <a:latin typeface="+mn-lt"/>
              </a:rPr>
              <a:t>at those coordinates is equal to the result of applying T to the neighborhood with origin at (x</a:t>
            </a:r>
            <a:r>
              <a:rPr lang="en-US" sz="2000" baseline="-25000" dirty="0">
                <a:latin typeface="+mn-lt"/>
              </a:rPr>
              <a:t>0</a:t>
            </a:r>
            <a:r>
              <a:rPr lang="en-US" sz="2000" dirty="0">
                <a:latin typeface="+mn-lt"/>
              </a:rPr>
              <a:t> , y</a:t>
            </a:r>
            <a:r>
              <a:rPr lang="en-US" sz="2000" baseline="-25000" dirty="0">
                <a:latin typeface="+mn-lt"/>
              </a:rPr>
              <a:t>0</a:t>
            </a:r>
            <a:r>
              <a:rPr lang="en-US" sz="2000" dirty="0">
                <a:latin typeface="+mn-lt"/>
              </a:rPr>
              <a:t> ) in f.</a:t>
            </a:r>
            <a:endParaRPr lang="en-IN" sz="2000" dirty="0">
              <a:latin typeface="+mn-lt"/>
            </a:endParaRPr>
          </a:p>
        </p:txBody>
      </p:sp>
      <p:sp>
        <p:nvSpPr>
          <p:cNvPr id="6" name="Rectangle 5"/>
          <p:cNvSpPr/>
          <p:nvPr/>
        </p:nvSpPr>
        <p:spPr>
          <a:xfrm>
            <a:off x="1187624" y="3075806"/>
            <a:ext cx="2286000" cy="1323439"/>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lvl="0" algn="ctr"/>
            <a:r>
              <a:rPr lang="en-US" sz="2000" dirty="0">
                <a:latin typeface="Georgia"/>
              </a:rPr>
              <a:t>The point (</a:t>
            </a:r>
            <a:r>
              <a:rPr lang="en-US" sz="2000" i="1" dirty="0">
                <a:latin typeface="Georgia"/>
              </a:rPr>
              <a:t>x</a:t>
            </a:r>
            <a:r>
              <a:rPr lang="en-US" sz="1050" i="1" dirty="0">
                <a:latin typeface="Georgia"/>
              </a:rPr>
              <a:t>0 </a:t>
            </a:r>
            <a:r>
              <a:rPr lang="en-US" sz="2000" i="1" dirty="0">
                <a:latin typeface="Georgia"/>
              </a:rPr>
              <a:t>, y</a:t>
            </a:r>
            <a:r>
              <a:rPr lang="en-US" sz="1050" i="1" dirty="0">
                <a:latin typeface="Georgia"/>
              </a:rPr>
              <a:t>0 </a:t>
            </a:r>
            <a:r>
              <a:rPr lang="en-US" sz="2000" i="1" dirty="0">
                <a:latin typeface="Georgia"/>
              </a:rPr>
              <a:t>) is an arbitrary location in the </a:t>
            </a:r>
            <a:r>
              <a:rPr lang="en-US" sz="2000" dirty="0">
                <a:latin typeface="Georgia"/>
              </a:rPr>
              <a:t>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84</a:t>
            </a:fld>
            <a:endParaRPr lang="en"/>
          </a:p>
        </p:txBody>
      </p:sp>
      <p:graphicFrame>
        <p:nvGraphicFramePr>
          <p:cNvPr id="3" name="Table 2"/>
          <p:cNvGraphicFramePr>
            <a:graphicFrameLocks noGrp="1"/>
          </p:cNvGraphicFramePr>
          <p:nvPr/>
        </p:nvGraphicFramePr>
        <p:xfrm>
          <a:off x="4283968" y="267494"/>
          <a:ext cx="3684240" cy="1724200"/>
        </p:xfrm>
        <a:graphic>
          <a:graphicData uri="http://schemas.openxmlformats.org/drawingml/2006/table">
            <a:tbl>
              <a:tblPr/>
              <a:tblGrid>
                <a:gridCol w="736848">
                  <a:extLst>
                    <a:ext uri="{9D8B030D-6E8A-4147-A177-3AD203B41FA5}">
                      <a16:colId xmlns:a16="http://schemas.microsoft.com/office/drawing/2014/main" val="20000"/>
                    </a:ext>
                  </a:extLst>
                </a:gridCol>
                <a:gridCol w="736848">
                  <a:extLst>
                    <a:ext uri="{9D8B030D-6E8A-4147-A177-3AD203B41FA5}">
                      <a16:colId xmlns:a16="http://schemas.microsoft.com/office/drawing/2014/main" val="20001"/>
                    </a:ext>
                  </a:extLst>
                </a:gridCol>
                <a:gridCol w="736848">
                  <a:extLst>
                    <a:ext uri="{9D8B030D-6E8A-4147-A177-3AD203B41FA5}">
                      <a16:colId xmlns:a16="http://schemas.microsoft.com/office/drawing/2014/main" val="20002"/>
                    </a:ext>
                  </a:extLst>
                </a:gridCol>
                <a:gridCol w="736848">
                  <a:extLst>
                    <a:ext uri="{9D8B030D-6E8A-4147-A177-3AD203B41FA5}">
                      <a16:colId xmlns:a16="http://schemas.microsoft.com/office/drawing/2014/main" val="20003"/>
                    </a:ext>
                  </a:extLst>
                </a:gridCol>
                <a:gridCol w="736848">
                  <a:extLst>
                    <a:ext uri="{9D8B030D-6E8A-4147-A177-3AD203B41FA5}">
                      <a16:colId xmlns:a16="http://schemas.microsoft.com/office/drawing/2014/main" val="20004"/>
                    </a:ext>
                  </a:extLst>
                </a:gridCol>
              </a:tblGrid>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1" i="0" u="none" strike="noStrike">
                          <a:solidFill>
                            <a:srgbClr val="FF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4840">
                <a:tc>
                  <a:txBody>
                    <a:bodyPr/>
                    <a:lstStyle/>
                    <a:p>
                      <a:pPr algn="ctr" fontAlgn="ctr"/>
                      <a:r>
                        <a:rPr lang="en-IN" sz="2000" b="0" i="0" u="none" strike="noStrike">
                          <a:solidFill>
                            <a:srgbClr val="000000"/>
                          </a:solidFill>
                          <a:latin typeface="Cambria"/>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2000" b="0" i="0" u="none" strike="noStrike" dirty="0">
                          <a:solidFill>
                            <a:srgbClr val="000000"/>
                          </a:solidFill>
                          <a:latin typeface="Cambria"/>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3"/>
          <p:cNvSpPr txBox="1"/>
          <p:nvPr/>
        </p:nvSpPr>
        <p:spPr>
          <a:xfrm>
            <a:off x="539552" y="411510"/>
            <a:ext cx="3600400" cy="3724096"/>
          </a:xfrm>
          <a:prstGeom prst="rect">
            <a:avLst/>
          </a:prstGeom>
          <a:noFill/>
        </p:spPr>
        <p:txBody>
          <a:bodyPr wrap="square" rtlCol="0">
            <a:spAutoFit/>
          </a:bodyPr>
          <a:lstStyle/>
          <a:p>
            <a:pPr marL="361950" indent="-361950">
              <a:spcAft>
                <a:spcPts val="1200"/>
              </a:spcAft>
              <a:buClr>
                <a:srgbClr val="0070C0"/>
              </a:buClr>
              <a:buFont typeface="Wingdings" pitchFamily="2" charset="2"/>
              <a:buChar char="£"/>
            </a:pPr>
            <a:r>
              <a:rPr lang="en-IN" sz="2400" dirty="0">
                <a:latin typeface="+mn-lt"/>
              </a:rPr>
              <a:t>Suppose that </a:t>
            </a:r>
            <a:r>
              <a:rPr lang="en-US" sz="2400" dirty="0">
                <a:latin typeface="+mn-lt"/>
              </a:rPr>
              <a:t>the neighborhood is a square of size 3 × 3 </a:t>
            </a:r>
          </a:p>
          <a:p>
            <a:pPr marL="361950" indent="-361950">
              <a:spcAft>
                <a:spcPts val="1200"/>
              </a:spcAft>
              <a:buClr>
                <a:srgbClr val="0070C0"/>
              </a:buClr>
              <a:buFont typeface="Wingdings" pitchFamily="2" charset="2"/>
              <a:buChar char="£"/>
            </a:pPr>
            <a:r>
              <a:rPr lang="en-US" sz="2400" dirty="0">
                <a:latin typeface="+mn-lt"/>
              </a:rPr>
              <a:t>Operator </a:t>
            </a:r>
            <a:r>
              <a:rPr lang="en-US" sz="2400" i="1" dirty="0">
                <a:latin typeface="+mn-lt"/>
              </a:rPr>
              <a:t>T is defined as “compute </a:t>
            </a:r>
            <a:r>
              <a:rPr lang="en-US" sz="2400" dirty="0">
                <a:latin typeface="+mn-lt"/>
              </a:rPr>
              <a:t>the average intensity of the pixels in the neighborhood.”</a:t>
            </a:r>
          </a:p>
          <a:p>
            <a:pPr marL="361950" indent="-361950">
              <a:spcAft>
                <a:spcPts val="1200"/>
              </a:spcAft>
              <a:buClr>
                <a:srgbClr val="0070C0"/>
              </a:buClr>
              <a:buFont typeface="Wingdings" pitchFamily="2" charset="2"/>
              <a:buChar char="£"/>
            </a:pPr>
            <a:r>
              <a:rPr lang="en-US" sz="2400" b="1" dirty="0">
                <a:latin typeface="+mn-lt"/>
              </a:rPr>
              <a:t>Find g(2, 2)</a:t>
            </a:r>
            <a:endParaRPr lang="en-IN" sz="2400" b="1" dirty="0">
              <a:latin typeface="+mn-lt"/>
            </a:endParaRPr>
          </a:p>
        </p:txBody>
      </p:sp>
      <p:sp>
        <p:nvSpPr>
          <p:cNvPr id="5" name="TextBox 4"/>
          <p:cNvSpPr txBox="1"/>
          <p:nvPr/>
        </p:nvSpPr>
        <p:spPr>
          <a:xfrm>
            <a:off x="4355976" y="2571750"/>
            <a:ext cx="4248472" cy="1569660"/>
          </a:xfrm>
          <a:prstGeom prst="rect">
            <a:avLst/>
          </a:prstGeom>
          <a:noFill/>
        </p:spPr>
        <p:txBody>
          <a:bodyPr wrap="square" rtlCol="0">
            <a:spAutoFit/>
          </a:bodyPr>
          <a:lstStyle/>
          <a:p>
            <a:pPr marL="1166813" indent="-1166813"/>
            <a:r>
              <a:rPr lang="en-IN" sz="2400" dirty="0">
                <a:latin typeface="+mn-lt"/>
              </a:rPr>
              <a:t>g(2, 2) = (100 + 100 + 200 + 100 + 100 + 200 + 100 + 200 + 200) / 9</a:t>
            </a:r>
          </a:p>
          <a:p>
            <a:pPr marL="993775"/>
            <a:r>
              <a:rPr lang="en-IN" sz="2400" dirty="0">
                <a:latin typeface="+mn-lt"/>
              </a:rPr>
              <a:t>= </a:t>
            </a:r>
            <a:r>
              <a:rPr lang="en-IN" sz="2400" b="1" dirty="0">
                <a:solidFill>
                  <a:schemeClr val="accent6">
                    <a:lumMod val="75000"/>
                  </a:schemeClr>
                </a:solidFill>
                <a:latin typeface="+mn-lt"/>
              </a:rPr>
              <a:t>144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9552" y="1275606"/>
            <a:ext cx="3528392" cy="3384376"/>
            <a:chOff x="323527" y="1851670"/>
            <a:chExt cx="3310703" cy="2952328"/>
          </a:xfrm>
        </p:grpSpPr>
        <p:pic>
          <p:nvPicPr>
            <p:cNvPr id="185346" name="Picture 2"/>
            <p:cNvPicPr>
              <a:picLocks noChangeAspect="1" noChangeArrowheads="1"/>
            </p:cNvPicPr>
            <p:nvPr/>
          </p:nvPicPr>
          <p:blipFill>
            <a:blip r:embed="rId3"/>
            <a:srcRect/>
            <a:stretch>
              <a:fillRect/>
            </a:stretch>
          </p:blipFill>
          <p:spPr bwMode="auto">
            <a:xfrm>
              <a:off x="323527" y="1851670"/>
              <a:ext cx="3310703" cy="2952328"/>
            </a:xfrm>
            <a:prstGeom prst="rect">
              <a:avLst/>
            </a:prstGeom>
            <a:noFill/>
            <a:ln w="9525">
              <a:noFill/>
              <a:miter lim="800000"/>
              <a:headEnd/>
              <a:tailEnd/>
            </a:ln>
          </p:spPr>
        </p:pic>
        <p:cxnSp>
          <p:nvCxnSpPr>
            <p:cNvPr id="7" name="Straight Connector 6"/>
            <p:cNvCxnSpPr/>
            <p:nvPr/>
          </p:nvCxnSpPr>
          <p:spPr>
            <a:xfrm flipV="1">
              <a:off x="1187624" y="2355726"/>
              <a:ext cx="1944216" cy="1944216"/>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grpSp>
      <p:sp>
        <p:nvSpPr>
          <p:cNvPr id="2" name="Text Placeholder 1"/>
          <p:cNvSpPr>
            <a:spLocks noGrp="1"/>
          </p:cNvSpPr>
          <p:nvPr>
            <p:ph type="body" idx="4294967295"/>
          </p:nvPr>
        </p:nvSpPr>
        <p:spPr>
          <a:xfrm>
            <a:off x="827584" y="0"/>
            <a:ext cx="7992888" cy="901414"/>
          </a:xfrm>
        </p:spPr>
        <p:txBody>
          <a:bodyPr/>
          <a:lstStyle/>
          <a:p>
            <a:r>
              <a:rPr lang="en-US" sz="2800" b="1" dirty="0">
                <a:solidFill>
                  <a:schemeClr val="accent6">
                    <a:lumMod val="75000"/>
                  </a:schemeClr>
                </a:solidFill>
                <a:latin typeface="+mn-lt"/>
              </a:rPr>
              <a:t>Intensity Transformation Function</a:t>
            </a:r>
            <a:endParaRPr lang="en-IN" sz="2800" b="1" dirty="0">
              <a:solidFill>
                <a:schemeClr val="accent6">
                  <a:lumMod val="75000"/>
                </a:schemeClr>
              </a:solidFill>
              <a:latin typeface="+mn-lt"/>
            </a:endParaRPr>
          </a:p>
          <a:p>
            <a:r>
              <a:rPr lang="en-US" sz="2400" b="1" dirty="0">
                <a:solidFill>
                  <a:schemeClr val="accent6">
                    <a:lumMod val="75000"/>
                  </a:schemeClr>
                </a:solidFill>
                <a:latin typeface="+mn-lt"/>
              </a:rPr>
              <a:t>(aka called a gray-level, or mapping)</a:t>
            </a:r>
            <a:endParaRPr lang="en-IN" sz="2400" b="1" dirty="0">
              <a:solidFill>
                <a:schemeClr val="accent6">
                  <a:lumMod val="75000"/>
                </a:schemeClr>
              </a:solidFill>
              <a:latin typeface="+mn-lt"/>
            </a:endParaRPr>
          </a:p>
        </p:txBody>
      </p:sp>
      <p:sp>
        <p:nvSpPr>
          <p:cNvPr id="3" name="Slide Number Placeholder 2"/>
          <p:cNvSpPr>
            <a:spLocks noGrp="1"/>
          </p:cNvSpPr>
          <p:nvPr>
            <p:ph type="sldNum" idx="12"/>
          </p:nvPr>
        </p:nvSpPr>
        <p:spPr>
          <a:xfrm>
            <a:off x="7452320" y="4659982"/>
            <a:ext cx="1475656" cy="483518"/>
          </a:xfrm>
        </p:spPr>
        <p:txBody>
          <a:bodyPr/>
          <a:lstStyle/>
          <a:p>
            <a:fld id="{00000000-1234-1234-1234-123412341234}" type="slidenum">
              <a:rPr lang="en" smtClean="0"/>
              <a:pPr/>
              <a:t>85</a:t>
            </a:fld>
            <a:endParaRPr lang="en" dirty="0"/>
          </a:p>
        </p:txBody>
      </p:sp>
      <p:sp>
        <p:nvSpPr>
          <p:cNvPr id="4" name="TextBox 3"/>
          <p:cNvSpPr txBox="1"/>
          <p:nvPr/>
        </p:nvSpPr>
        <p:spPr>
          <a:xfrm>
            <a:off x="3779912" y="1131590"/>
            <a:ext cx="5040560" cy="1938992"/>
          </a:xfrm>
          <a:prstGeom prst="rect">
            <a:avLst/>
          </a:prstGeom>
          <a:noFill/>
        </p:spPr>
        <p:txBody>
          <a:bodyPr wrap="square" rtlCol="0">
            <a:spAutoFit/>
          </a:bodyPr>
          <a:lstStyle/>
          <a:p>
            <a:pPr marL="361950" indent="-361950" algn="just">
              <a:buClr>
                <a:srgbClr val="FF0066"/>
              </a:buClr>
              <a:buFont typeface="Wingdings" pitchFamily="2" charset="2"/>
              <a:buChar char="£"/>
            </a:pPr>
            <a:r>
              <a:rPr lang="en-US" sz="2000" dirty="0">
                <a:latin typeface="+mj-lt"/>
              </a:rPr>
              <a:t>The smallest possible neighborhood is of size 1 × 1. </a:t>
            </a:r>
          </a:p>
          <a:p>
            <a:pPr marL="361950" indent="-361950" algn="just">
              <a:buClr>
                <a:srgbClr val="FF0066"/>
              </a:buClr>
              <a:buFont typeface="Wingdings" pitchFamily="2" charset="2"/>
              <a:buChar char="£"/>
            </a:pPr>
            <a:r>
              <a:rPr lang="en-US" sz="2000" dirty="0">
                <a:latin typeface="+mj-lt"/>
              </a:rPr>
              <a:t>In this case, </a:t>
            </a:r>
            <a:r>
              <a:rPr lang="en-US" sz="2000" i="1" dirty="0">
                <a:latin typeface="+mj-lt"/>
              </a:rPr>
              <a:t>g depends only </a:t>
            </a:r>
            <a:r>
              <a:rPr lang="en-US" sz="2000" dirty="0">
                <a:latin typeface="+mj-lt"/>
              </a:rPr>
              <a:t>on the value of </a:t>
            </a:r>
            <a:r>
              <a:rPr lang="en-US" sz="2000" i="1" dirty="0">
                <a:latin typeface="+mj-lt"/>
              </a:rPr>
              <a:t>f at a single point (x, y) </a:t>
            </a:r>
          </a:p>
          <a:p>
            <a:pPr algn="ctr"/>
            <a:r>
              <a:rPr lang="en-IN" sz="4000" dirty="0">
                <a:latin typeface="+mn-lt"/>
              </a:rPr>
              <a:t>s = T(r)</a:t>
            </a:r>
          </a:p>
        </p:txBody>
      </p:sp>
      <p:sp>
        <p:nvSpPr>
          <p:cNvPr id="10" name="TextBox 9"/>
          <p:cNvSpPr txBox="1"/>
          <p:nvPr/>
        </p:nvSpPr>
        <p:spPr>
          <a:xfrm>
            <a:off x="3779912" y="3435846"/>
            <a:ext cx="5364088" cy="1092607"/>
          </a:xfrm>
          <a:prstGeom prst="rect">
            <a:avLst/>
          </a:prstGeom>
          <a:noFill/>
        </p:spPr>
        <p:txBody>
          <a:bodyPr wrap="square" rtlCol="0">
            <a:spAutoFit/>
          </a:bodyPr>
          <a:lstStyle/>
          <a:p>
            <a:pPr>
              <a:spcAft>
                <a:spcPts val="1800"/>
              </a:spcAft>
            </a:pPr>
            <a:r>
              <a:rPr lang="en-IN" sz="2200" b="1" dirty="0">
                <a:solidFill>
                  <a:srgbClr val="0070C0"/>
                </a:solidFill>
                <a:latin typeface="+mn-lt"/>
              </a:rPr>
              <a:t>What is this transformation doing?</a:t>
            </a:r>
          </a:p>
          <a:p>
            <a:pPr algn="ctr">
              <a:spcAft>
                <a:spcPts val="1800"/>
              </a:spcAft>
            </a:pPr>
            <a:r>
              <a:rPr lang="en-IN" sz="2800" b="1" dirty="0">
                <a:solidFill>
                  <a:srgbClr val="FF0066"/>
                </a:solidFill>
                <a:latin typeface="+mn-lt"/>
              </a:rPr>
              <a:t>Contrast Stretching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00612"/>
            <a:ext cx="1828800" cy="242888"/>
          </a:xfrm>
          <a:prstGeom prst="rect">
            <a:avLst/>
          </a:prstGeom>
        </p:spPr>
        <p:txBody>
          <a:bodyPr/>
          <a:lstStyle/>
          <a:p>
            <a:pPr>
              <a:defRPr/>
            </a:pPr>
            <a:r>
              <a:rPr lang="en-US"/>
              <a:t>Jan 10, 2022</a:t>
            </a:r>
            <a:endParaRPr lang="en-US" dirty="0"/>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6DEFA628-D036-4CEE-BE35-FAA8146E6ADA}" type="slidenum">
              <a:rPr lang="en-US" smtClean="0"/>
              <a:pPr>
                <a:defRPr/>
              </a:pPr>
              <a:t>86</a:t>
            </a:fld>
            <a:endParaRPr lang="en-US" dirty="0"/>
          </a:p>
        </p:txBody>
      </p:sp>
      <p:sp>
        <p:nvSpPr>
          <p:cNvPr id="4" name="TextBox 3"/>
          <p:cNvSpPr txBox="1"/>
          <p:nvPr/>
        </p:nvSpPr>
        <p:spPr>
          <a:xfrm>
            <a:off x="357158" y="375032"/>
            <a:ext cx="8286808" cy="1077218"/>
          </a:xfrm>
          <a:prstGeom prst="rect">
            <a:avLst/>
          </a:prstGeom>
          <a:noFill/>
        </p:spPr>
        <p:txBody>
          <a:bodyPr wrap="square" rtlCol="0">
            <a:spAutoFit/>
          </a:bodyPr>
          <a:lstStyle/>
          <a:p>
            <a:pPr algn="ctr"/>
            <a:r>
              <a:rPr lang="en-US" sz="3200" dirty="0">
                <a:latin typeface="+mn-lt"/>
              </a:rPr>
              <a:t>Intensity transformations &amp; Spatial filtering have a broad range of applications.</a:t>
            </a:r>
          </a:p>
        </p:txBody>
      </p:sp>
      <p:sp>
        <p:nvSpPr>
          <p:cNvPr id="5" name="TextBox 4"/>
          <p:cNvSpPr txBox="1"/>
          <p:nvPr/>
        </p:nvSpPr>
        <p:spPr>
          <a:xfrm>
            <a:off x="1000100" y="1660916"/>
            <a:ext cx="6715172" cy="523220"/>
          </a:xfrm>
          <a:prstGeom prst="rect">
            <a:avLst/>
          </a:prstGeom>
          <a:noFill/>
        </p:spPr>
        <p:txBody>
          <a:bodyPr wrap="square" rtlCol="0">
            <a:spAutoFit/>
          </a:bodyPr>
          <a:lstStyle/>
          <a:p>
            <a:pPr lvl="0" algn="ctr"/>
            <a:r>
              <a:rPr lang="en-US" sz="2800" b="1" dirty="0">
                <a:solidFill>
                  <a:srgbClr val="E2AC00"/>
                </a:solidFill>
                <a:latin typeface="Comic Sans MS"/>
              </a:rPr>
              <a:t>One important application </a:t>
            </a:r>
          </a:p>
        </p:txBody>
      </p:sp>
      <p:sp>
        <p:nvSpPr>
          <p:cNvPr id="6" name="Rectangle 5"/>
          <p:cNvSpPr/>
          <p:nvPr/>
        </p:nvSpPr>
        <p:spPr>
          <a:xfrm>
            <a:off x="1214414" y="2143122"/>
            <a:ext cx="6917278" cy="923330"/>
          </a:xfrm>
          <a:prstGeom prst="rect">
            <a:avLst/>
          </a:prstGeom>
          <a:noFill/>
        </p:spPr>
        <p:txBody>
          <a:bodyPr wrap="none" lIns="91440" tIns="45720" rIns="91440" bIns="45720">
            <a:spAutoFit/>
          </a:bodyPr>
          <a:lstStyle/>
          <a:p>
            <a:pPr algn="ctr"/>
            <a:r>
              <a:rPr lang="en-US" sz="5400" b="1" cap="none" spc="0" dirty="0">
                <a:ln w="17780" cmpd="sng">
                  <a:solidFill>
                    <a:schemeClr val="tx2">
                      <a:lumMod val="50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Image Enhancement</a:t>
            </a:r>
          </a:p>
        </p:txBody>
      </p:sp>
      <p:pic>
        <p:nvPicPr>
          <p:cNvPr id="66566" name="Picture 6" descr="C:\Documents and Settings\Administrator\Local Settings\Temporary Internet Files\Content.IE5\2NZZSQD7\MC900423171[1].wmf"/>
          <p:cNvPicPr>
            <a:picLocks noChangeAspect="1" noChangeArrowheads="1"/>
          </p:cNvPicPr>
          <p:nvPr/>
        </p:nvPicPr>
        <p:blipFill>
          <a:blip r:embed="rId3" cstate="print"/>
          <a:srcRect/>
          <a:stretch>
            <a:fillRect/>
          </a:stretch>
        </p:blipFill>
        <p:spPr bwMode="auto">
          <a:xfrm>
            <a:off x="6429388" y="3214692"/>
            <a:ext cx="1827212" cy="1370410"/>
          </a:xfrm>
          <a:prstGeom prst="rect">
            <a:avLst/>
          </a:prstGeom>
          <a:noFill/>
        </p:spPr>
      </p:pic>
      <p:pic>
        <p:nvPicPr>
          <p:cNvPr id="66567" name="Picture 7" descr="C:\Documents and Settings\Administrator\Local Settings\Temporary Internet Files\Content.IE5\5IHRB1AI\MC900423163[1].wmf"/>
          <p:cNvPicPr>
            <a:picLocks noChangeAspect="1" noChangeArrowheads="1"/>
          </p:cNvPicPr>
          <p:nvPr/>
        </p:nvPicPr>
        <p:blipFill>
          <a:blip r:embed="rId4" cstate="print"/>
          <a:srcRect/>
          <a:stretch>
            <a:fillRect/>
          </a:stretch>
        </p:blipFill>
        <p:spPr bwMode="auto">
          <a:xfrm>
            <a:off x="1000101" y="3214692"/>
            <a:ext cx="1827213" cy="1370409"/>
          </a:xfrm>
          <a:prstGeom prst="rect">
            <a:avLst/>
          </a:prstGeom>
          <a:noFill/>
        </p:spPr>
      </p:pic>
      <p:sp>
        <p:nvSpPr>
          <p:cNvPr id="13" name="Pentagon 12"/>
          <p:cNvSpPr/>
          <p:nvPr/>
        </p:nvSpPr>
        <p:spPr>
          <a:xfrm>
            <a:off x="2928926" y="3482584"/>
            <a:ext cx="3429024" cy="961374"/>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t>Enhanced, but we are not going to do such enhancements!!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4294967295"/>
          </p:nvPr>
        </p:nvSpPr>
        <p:spPr bwMode="auto">
          <a:xfrm>
            <a:off x="0" y="4900612"/>
            <a:ext cx="1828800" cy="242888"/>
          </a:xfrm>
          <a:prstGeom prst="rect">
            <a:avLst/>
          </a:prstGeom>
          <a:ln>
            <a:miter lim="800000"/>
            <a:headEnd/>
            <a:tailEnd/>
          </a:ln>
        </p:spPr>
        <p:txBody>
          <a:bodyPr wrap="square" lIns="91440" tIns="45720" rIns="91440" bIns="45720" numCol="1" compatLnSpc="1">
            <a:prstTxWarp prst="textNoShape">
              <a:avLst/>
            </a:prstTxWarp>
          </a:bodyPr>
          <a:lstStyle/>
          <a:p>
            <a:pPr algn="r" fontAlgn="base">
              <a:spcBef>
                <a:spcPct val="0"/>
              </a:spcBef>
              <a:spcAft>
                <a:spcPct val="0"/>
              </a:spcAft>
              <a:defRPr/>
            </a:pPr>
            <a:r>
              <a:rPr lang="en-US"/>
              <a:t>Jan 10, 2022</a:t>
            </a:r>
            <a:endParaRPr lang="en-GB"/>
          </a:p>
        </p:txBody>
      </p:sp>
      <p:sp>
        <p:nvSpPr>
          <p:cNvPr id="10243" name="Slide Number Placeholder 2"/>
          <p:cNvSpPr>
            <a:spLocks noGrp="1"/>
          </p:cNvSpPr>
          <p:nvPr>
            <p:ph type="sldNum" sz="quarter" idx="4294967295"/>
          </p:nvPr>
        </p:nvSpPr>
        <p:spPr bwMode="auto">
          <a:xfrm>
            <a:off x="8215339" y="4800600"/>
            <a:ext cx="928662" cy="342900"/>
          </a:xfrm>
          <a:prstGeom prst="rect">
            <a:avLst/>
          </a:prstGeom>
          <a:ln>
            <a:miter lim="800000"/>
            <a:headEnd/>
            <a:tailEnd/>
          </a:ln>
        </p:spPr>
        <p:txBody>
          <a:bodyPr wrap="square" lIns="91440" tIns="45720" rIns="91440" bIns="45720" numCol="1" compatLnSpc="1">
            <a:prstTxWarp prst="textNoShape">
              <a:avLst/>
            </a:prstTxWarp>
          </a:bodyPr>
          <a:lstStyle/>
          <a:p>
            <a:pPr fontAlgn="base">
              <a:spcBef>
                <a:spcPct val="0"/>
              </a:spcBef>
              <a:spcAft>
                <a:spcPct val="0"/>
              </a:spcAft>
              <a:defRPr/>
            </a:pPr>
            <a:fld id="{1853572D-1367-49DF-BFD1-BA85AEE997A0}" type="slidenum">
              <a:rPr lang="en-GB" smtClean="0"/>
              <a:pPr fontAlgn="base">
                <a:spcBef>
                  <a:spcPct val="0"/>
                </a:spcBef>
                <a:spcAft>
                  <a:spcPct val="0"/>
                </a:spcAft>
                <a:defRPr/>
              </a:pPr>
              <a:t>87</a:t>
            </a:fld>
            <a:endParaRPr lang="en-GB" dirty="0"/>
          </a:p>
        </p:txBody>
      </p:sp>
      <p:sp>
        <p:nvSpPr>
          <p:cNvPr id="4" name="Rectangle 3"/>
          <p:cNvSpPr/>
          <p:nvPr/>
        </p:nvSpPr>
        <p:spPr>
          <a:xfrm>
            <a:off x="571472" y="0"/>
            <a:ext cx="7538196" cy="1446550"/>
          </a:xfrm>
          <a:prstGeom prst="rect">
            <a:avLst/>
          </a:prstGeom>
          <a:noFill/>
        </p:spPr>
        <p:txBody>
          <a:bodyPr>
            <a:spAutoFit/>
          </a:bodyPr>
          <a:lstStyle/>
          <a:p>
            <a:pPr algn="ctr">
              <a:defRPr/>
            </a:pPr>
            <a:r>
              <a:rPr lang="en-US" sz="4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E2AC00"/>
                </a:solidFill>
                <a:effectLst>
                  <a:outerShdw blurRad="50800" dist="40000" dir="5400000" algn="tl" rotWithShape="0">
                    <a:srgbClr val="000000">
                      <a:shade val="5000"/>
                      <a:satMod val="120000"/>
                      <a:alpha val="33000"/>
                    </a:srgbClr>
                  </a:outerShdw>
                </a:effectLst>
                <a:latin typeface="+mn-lt"/>
              </a:rPr>
              <a:t>Principal Objective Of</a:t>
            </a:r>
          </a:p>
          <a:p>
            <a:pPr algn="ctr">
              <a:defRPr/>
            </a:pPr>
            <a:r>
              <a:rPr lang="en-US" sz="4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E2AC00"/>
                </a:solidFill>
                <a:effectLst>
                  <a:outerShdw blurRad="50800" dist="40000" dir="5400000" algn="tl" rotWithShape="0">
                    <a:srgbClr val="000000">
                      <a:shade val="5000"/>
                      <a:satMod val="120000"/>
                      <a:alpha val="33000"/>
                    </a:srgbClr>
                  </a:outerShdw>
                </a:effectLst>
                <a:latin typeface="+mn-lt"/>
              </a:rPr>
              <a:t>Enhancement</a:t>
            </a:r>
          </a:p>
        </p:txBody>
      </p:sp>
      <p:sp>
        <p:nvSpPr>
          <p:cNvPr id="7" name="TextBox 6"/>
          <p:cNvSpPr txBox="1"/>
          <p:nvPr/>
        </p:nvSpPr>
        <p:spPr>
          <a:xfrm>
            <a:off x="827584" y="1635646"/>
            <a:ext cx="7643866" cy="1384995"/>
          </a:xfrm>
          <a:prstGeom prst="rect">
            <a:avLst/>
          </a:prstGeom>
          <a:solidFill>
            <a:srgbClr val="F27F4C"/>
          </a:solidFill>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a:defRPr/>
            </a:pPr>
            <a:r>
              <a:rPr lang="en-US" sz="2800" dirty="0">
                <a:latin typeface="+mj-lt"/>
              </a:rPr>
              <a:t>To  process an image so that the result is more suitable than the original image for a specific application</a:t>
            </a:r>
            <a:endParaRPr lang="en-GB" sz="2800" dirty="0">
              <a:latin typeface="+mj-lt"/>
            </a:endParaRPr>
          </a:p>
        </p:txBody>
      </p:sp>
      <p:sp>
        <p:nvSpPr>
          <p:cNvPr id="8" name="TextBox 7"/>
          <p:cNvSpPr txBox="1"/>
          <p:nvPr/>
        </p:nvSpPr>
        <p:spPr>
          <a:xfrm>
            <a:off x="827584" y="3219822"/>
            <a:ext cx="7929562" cy="2031325"/>
          </a:xfrm>
          <a:prstGeom prst="rect">
            <a:avLst/>
          </a:prstGeom>
          <a:noFill/>
        </p:spPr>
        <p:txBody>
          <a:bodyPr>
            <a:spAutoFit/>
          </a:bodyPr>
          <a:lstStyle/>
          <a:p>
            <a:pPr marL="361950" indent="-361950" eaLnBrk="0" hangingPunct="0">
              <a:spcAft>
                <a:spcPts val="1200"/>
              </a:spcAft>
              <a:buClr>
                <a:schemeClr val="accent6">
                  <a:lumMod val="75000"/>
                </a:schemeClr>
              </a:buClr>
              <a:buSzPct val="125000"/>
              <a:buFont typeface="Book Antiqua" pitchFamily="18" charset="0"/>
              <a:buChar char="♦"/>
              <a:defRPr/>
            </a:pPr>
            <a:r>
              <a:rPr lang="en-GB" sz="2400" dirty="0">
                <a:solidFill>
                  <a:schemeClr val="tx1"/>
                </a:solidFill>
                <a:latin typeface="+mj-lt"/>
              </a:rPr>
              <a:t>Enhance otherwise hidden information</a:t>
            </a:r>
          </a:p>
          <a:p>
            <a:pPr marL="361950" indent="-361950" eaLnBrk="0" hangingPunct="0">
              <a:spcAft>
                <a:spcPts val="1200"/>
              </a:spcAft>
              <a:buClr>
                <a:schemeClr val="accent6">
                  <a:lumMod val="75000"/>
                </a:schemeClr>
              </a:buClr>
              <a:buSzPct val="125000"/>
              <a:buFont typeface="Book Antiqua" pitchFamily="18" charset="0"/>
              <a:buChar char="♦"/>
              <a:defRPr/>
            </a:pPr>
            <a:r>
              <a:rPr lang="en-GB" sz="2400" dirty="0">
                <a:solidFill>
                  <a:schemeClr val="tx1"/>
                </a:solidFill>
                <a:latin typeface="+mj-lt"/>
              </a:rPr>
              <a:t>Filter important image features</a:t>
            </a:r>
          </a:p>
          <a:p>
            <a:pPr marL="361950" indent="-361950" eaLnBrk="0" hangingPunct="0">
              <a:spcAft>
                <a:spcPts val="1200"/>
              </a:spcAft>
              <a:buClr>
                <a:schemeClr val="accent6">
                  <a:lumMod val="75000"/>
                </a:schemeClr>
              </a:buClr>
              <a:buSzPct val="125000"/>
              <a:buFont typeface="Book Antiqua" pitchFamily="18" charset="0"/>
              <a:buChar char="♦"/>
              <a:defRPr/>
            </a:pPr>
            <a:r>
              <a:rPr lang="en-GB" sz="2400" dirty="0">
                <a:solidFill>
                  <a:schemeClr val="tx1"/>
                </a:solidFill>
                <a:latin typeface="+mj-lt"/>
              </a:rPr>
              <a:t>Discard unimportant image features</a:t>
            </a:r>
          </a:p>
          <a:p>
            <a:pPr>
              <a:defRPr/>
            </a:pPr>
            <a:endParaRPr lang="en-GB" sz="2400" dirty="0">
              <a:solidFill>
                <a:schemeClr val="tx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38195918-1FB8-44F2-8311-989A45ECA854}" type="slidenum">
              <a:rPr lang="en-GB" smtClean="0"/>
              <a:pPr>
                <a:defRPr/>
              </a:pPr>
              <a:t>88</a:t>
            </a:fld>
            <a:endParaRPr lang="en-GB" dirty="0"/>
          </a:p>
        </p:txBody>
      </p:sp>
      <p:sp>
        <p:nvSpPr>
          <p:cNvPr id="4" name="Rectangle 3"/>
          <p:cNvSpPr/>
          <p:nvPr/>
        </p:nvSpPr>
        <p:spPr>
          <a:xfrm>
            <a:off x="714348" y="0"/>
            <a:ext cx="7643866" cy="523220"/>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a:spAutoFit/>
          </a:bodyPr>
          <a:lstStyle/>
          <a:p>
            <a:pPr algn="ctr">
              <a:defRPr/>
            </a:pP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Basic Gray Level Transformations</a:t>
            </a:r>
          </a:p>
        </p:txBody>
      </p:sp>
      <p:sp>
        <p:nvSpPr>
          <p:cNvPr id="5" name="Round Diagonal Corner Rectangle 4"/>
          <p:cNvSpPr/>
          <p:nvPr/>
        </p:nvSpPr>
        <p:spPr>
          <a:xfrm>
            <a:off x="428564" y="699542"/>
            <a:ext cx="8463916" cy="750099"/>
          </a:xfrm>
          <a:prstGeom prst="round2Diag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GB" sz="2400" dirty="0">
                <a:solidFill>
                  <a:sysClr val="windowText" lastClr="000000"/>
                </a:solidFill>
              </a:rPr>
              <a:t>Amongst the simplest of all image enhancement techniques</a:t>
            </a:r>
          </a:p>
          <a:p>
            <a:pPr algn="ctr">
              <a:defRPr/>
            </a:pPr>
            <a:r>
              <a:rPr lang="en-GB" sz="2400" dirty="0">
                <a:solidFill>
                  <a:sysClr val="windowText" lastClr="000000"/>
                </a:solidFill>
                <a:effectLst>
                  <a:glow rad="101600">
                    <a:srgbClr val="C00000">
                      <a:alpha val="60000"/>
                    </a:srgbClr>
                  </a:glow>
                </a:effectLst>
              </a:rPr>
              <a:t>s = T(r)</a:t>
            </a:r>
          </a:p>
        </p:txBody>
      </p:sp>
      <p:sp>
        <p:nvSpPr>
          <p:cNvPr id="13" name="TextBox 12"/>
          <p:cNvSpPr txBox="1"/>
          <p:nvPr/>
        </p:nvSpPr>
        <p:spPr>
          <a:xfrm>
            <a:off x="611560" y="1563638"/>
            <a:ext cx="8143932" cy="3416320"/>
          </a:xfrm>
          <a:prstGeom prst="rect">
            <a:avLst/>
          </a:prstGeom>
          <a:noFill/>
        </p:spPr>
        <p:txBody>
          <a:bodyPr wrap="square" rtlCol="0">
            <a:spAutoFit/>
          </a:bodyPr>
          <a:lstStyle/>
          <a:p>
            <a:pPr marL="457200" indent="-457200">
              <a:buBlip>
                <a:blip r:embed="rId3"/>
              </a:buBlip>
            </a:pPr>
            <a:r>
              <a:rPr lang="en-US" sz="2400" b="1" dirty="0">
                <a:ln w="12700">
                  <a:solidFill>
                    <a:srgbClr val="002060"/>
                  </a:solidFill>
                  <a:prstDash val="solid"/>
                </a:ln>
                <a:solidFill>
                  <a:srgbClr val="C00000"/>
                </a:solidFill>
                <a:effectLst>
                  <a:outerShdw blurRad="41275" dist="20320" dir="1800000" algn="tl" rotWithShape="0">
                    <a:srgbClr val="000000">
                      <a:alpha val="40000"/>
                    </a:srgbClr>
                  </a:outerShdw>
                </a:effectLst>
                <a:latin typeface="+mn-lt"/>
              </a:rPr>
              <a:t>Linear transformations</a:t>
            </a:r>
          </a:p>
          <a:p>
            <a:pPr marL="914400" lvl="1" indent="-457200">
              <a:buClr>
                <a:schemeClr val="tx1"/>
              </a:buClr>
              <a:buFont typeface="Wingdings" pitchFamily="2" charset="2"/>
              <a:buChar char="§"/>
            </a:pPr>
            <a:r>
              <a:rPr lang="en-US" sz="2400" dirty="0">
                <a:latin typeface="+mn-lt"/>
              </a:rPr>
              <a:t>Image negative</a:t>
            </a:r>
          </a:p>
          <a:p>
            <a:pPr marL="457200" indent="-457200">
              <a:buBlip>
                <a:blip r:embed="rId3"/>
              </a:buBlip>
            </a:pPr>
            <a:r>
              <a:rPr lang="en-US" sz="2400" b="1" dirty="0">
                <a:ln w="12700">
                  <a:solidFill>
                    <a:srgbClr val="002060"/>
                  </a:solidFill>
                  <a:prstDash val="solid"/>
                </a:ln>
                <a:solidFill>
                  <a:srgbClr val="C00000"/>
                </a:solidFill>
                <a:effectLst>
                  <a:outerShdw blurRad="41275" dist="20320" dir="1800000" algn="tl" rotWithShape="0">
                    <a:srgbClr val="000000">
                      <a:alpha val="40000"/>
                    </a:srgbClr>
                  </a:outerShdw>
                </a:effectLst>
                <a:latin typeface="+mn-lt"/>
              </a:rPr>
              <a:t>Non-linear transformations</a:t>
            </a:r>
          </a:p>
          <a:p>
            <a:pPr marL="914400" lvl="1" indent="-457200">
              <a:buClr>
                <a:schemeClr val="tx1"/>
              </a:buClr>
              <a:buFont typeface="Wingdings" pitchFamily="2" charset="2"/>
              <a:buChar char="§"/>
            </a:pPr>
            <a:r>
              <a:rPr lang="en-US" sz="2400" dirty="0">
                <a:latin typeface="+mn-lt"/>
              </a:rPr>
              <a:t>Logarithmic transformation</a:t>
            </a:r>
          </a:p>
          <a:p>
            <a:pPr marL="914400" lvl="1" indent="-457200">
              <a:buClr>
                <a:schemeClr val="tx1"/>
              </a:buClr>
              <a:buFont typeface="Wingdings" pitchFamily="2" charset="2"/>
              <a:buChar char="§"/>
            </a:pPr>
            <a:r>
              <a:rPr lang="en-US" sz="2400" dirty="0">
                <a:latin typeface="+mn-lt"/>
              </a:rPr>
              <a:t>Power Law (Exponential) transformation</a:t>
            </a:r>
          </a:p>
          <a:p>
            <a:pPr marL="457200" indent="-457200">
              <a:buBlip>
                <a:blip r:embed="rId3"/>
              </a:buBlip>
            </a:pPr>
            <a:r>
              <a:rPr lang="en-US" sz="2400" b="1" dirty="0">
                <a:ln w="12700">
                  <a:solidFill>
                    <a:srgbClr val="002060"/>
                  </a:solidFill>
                  <a:prstDash val="solid"/>
                </a:ln>
                <a:solidFill>
                  <a:srgbClr val="C00000"/>
                </a:solidFill>
                <a:effectLst>
                  <a:outerShdw blurRad="41275" dist="20320" dir="1800000" algn="tl" rotWithShape="0">
                    <a:srgbClr val="000000">
                      <a:alpha val="40000"/>
                    </a:srgbClr>
                  </a:outerShdw>
                </a:effectLst>
                <a:latin typeface="+mn-lt"/>
              </a:rPr>
              <a:t>Piecewise-linear transformations</a:t>
            </a:r>
          </a:p>
          <a:p>
            <a:pPr marL="914400" indent="-457200">
              <a:buClr>
                <a:schemeClr val="tx1"/>
              </a:buClr>
              <a:buFont typeface="Wingdings" pitchFamily="2" charset="2"/>
              <a:buChar char="§"/>
            </a:pPr>
            <a:r>
              <a:rPr lang="en-US" sz="2400" dirty="0">
                <a:latin typeface="+mn-lt"/>
              </a:rPr>
              <a:t>Contrast stretching</a:t>
            </a:r>
          </a:p>
          <a:p>
            <a:pPr marL="914400" indent="-457200">
              <a:buClr>
                <a:schemeClr val="tx1"/>
              </a:buClr>
              <a:buFont typeface="Wingdings" pitchFamily="2" charset="2"/>
              <a:buChar char="§"/>
            </a:pPr>
            <a:r>
              <a:rPr lang="en-US" sz="2400" dirty="0">
                <a:latin typeface="+mn-lt"/>
              </a:rPr>
              <a:t>Gray-level slicing</a:t>
            </a:r>
          </a:p>
          <a:p>
            <a:pPr marL="914400" indent="-457200">
              <a:buClr>
                <a:schemeClr val="tx1"/>
              </a:buClr>
              <a:buFont typeface="Wingdings" pitchFamily="2" charset="2"/>
              <a:buChar char="§"/>
            </a:pPr>
            <a:r>
              <a:rPr lang="en-US" sz="2400" dirty="0">
                <a:latin typeface="+mn-lt"/>
              </a:rPr>
              <a:t>Bit plane slicing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1000" fill="hold"/>
                                        <p:tgtEl>
                                          <p:spTgt spid="1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3">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p:cTn id="12" dur="1000" fill="hold"/>
                                        <p:tgtEl>
                                          <p:spTgt spid="13">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p:cTn id="19" dur="1000" fill="hold"/>
                                        <p:tgtEl>
                                          <p:spTgt spid="13">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13">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3">
                                            <p:txEl>
                                              <p:pRg st="2" end="2"/>
                                            </p:txEl>
                                          </p:spTgt>
                                        </p:tgtEl>
                                      </p:cBhvr>
                                    </p:animEffect>
                                  </p:childTnLst>
                                </p:cTn>
                              </p:par>
                              <p:par>
                                <p:cTn id="22" presetID="55" presetClass="entr" presetSubtype="0" fill="hold" nodeType="with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p:cTn id="24" dur="1000" fill="hold"/>
                                        <p:tgtEl>
                                          <p:spTgt spid="13">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13">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13">
                                            <p:txEl>
                                              <p:pRg st="3" end="3"/>
                                            </p:txEl>
                                          </p:spTgt>
                                        </p:tgtEl>
                                      </p:cBhvr>
                                    </p:animEffect>
                                  </p:childTnLst>
                                </p:cTn>
                              </p:par>
                              <p:par>
                                <p:cTn id="27" presetID="55" presetClass="entr" presetSubtype="0" fill="hold"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anim calcmode="lin" valueType="num">
                                      <p:cBhvr>
                                        <p:cTn id="29" dur="1000" fill="hold"/>
                                        <p:tgtEl>
                                          <p:spTgt spid="13">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13">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1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p:cTn id="36" dur="1000" fill="hold"/>
                                        <p:tgtEl>
                                          <p:spTgt spid="13">
                                            <p:txEl>
                                              <p:pRg st="5" end="5"/>
                                            </p:txEl>
                                          </p:spTgt>
                                        </p:tgtEl>
                                        <p:attrNameLst>
                                          <p:attrName>ppt_w</p:attrName>
                                        </p:attrNameLst>
                                      </p:cBhvr>
                                      <p:tavLst>
                                        <p:tav tm="0">
                                          <p:val>
                                            <p:strVal val="#ppt_w*0.70"/>
                                          </p:val>
                                        </p:tav>
                                        <p:tav tm="100000">
                                          <p:val>
                                            <p:strVal val="#ppt_w"/>
                                          </p:val>
                                        </p:tav>
                                      </p:tavLst>
                                    </p:anim>
                                    <p:anim calcmode="lin" valueType="num">
                                      <p:cBhvr>
                                        <p:cTn id="37" dur="1000" fill="hold"/>
                                        <p:tgtEl>
                                          <p:spTgt spid="13">
                                            <p:txEl>
                                              <p:pRg st="5" end="5"/>
                                            </p:txEl>
                                          </p:spTgt>
                                        </p:tgtEl>
                                        <p:attrNameLst>
                                          <p:attrName>ppt_h</p:attrName>
                                        </p:attrNameLst>
                                      </p:cBhvr>
                                      <p:tavLst>
                                        <p:tav tm="0">
                                          <p:val>
                                            <p:strVal val="#ppt_h"/>
                                          </p:val>
                                        </p:tav>
                                        <p:tav tm="100000">
                                          <p:val>
                                            <p:strVal val="#ppt_h"/>
                                          </p:val>
                                        </p:tav>
                                      </p:tavLst>
                                    </p:anim>
                                    <p:animEffect transition="in" filter="fade">
                                      <p:cBhvr>
                                        <p:cTn id="38" dur="1000"/>
                                        <p:tgtEl>
                                          <p:spTgt spid="13">
                                            <p:txEl>
                                              <p:pRg st="5" end="5"/>
                                            </p:txEl>
                                          </p:spTgt>
                                        </p:tgtEl>
                                      </p:cBhvr>
                                    </p:animEffect>
                                  </p:childTnLst>
                                </p:cTn>
                              </p:par>
                              <p:par>
                                <p:cTn id="39" presetID="55" presetClass="entr" presetSubtype="0" fill="hold" nodeType="with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anim calcmode="lin" valueType="num">
                                      <p:cBhvr>
                                        <p:cTn id="41" dur="1000" fill="hold"/>
                                        <p:tgtEl>
                                          <p:spTgt spid="13">
                                            <p:txEl>
                                              <p:pRg st="6" end="6"/>
                                            </p:txEl>
                                          </p:spTgt>
                                        </p:tgtEl>
                                        <p:attrNameLst>
                                          <p:attrName>ppt_w</p:attrName>
                                        </p:attrNameLst>
                                      </p:cBhvr>
                                      <p:tavLst>
                                        <p:tav tm="0">
                                          <p:val>
                                            <p:strVal val="#ppt_w*0.70"/>
                                          </p:val>
                                        </p:tav>
                                        <p:tav tm="100000">
                                          <p:val>
                                            <p:strVal val="#ppt_w"/>
                                          </p:val>
                                        </p:tav>
                                      </p:tavLst>
                                    </p:anim>
                                    <p:anim calcmode="lin" valueType="num">
                                      <p:cBhvr>
                                        <p:cTn id="42" dur="1000" fill="hold"/>
                                        <p:tgtEl>
                                          <p:spTgt spid="13">
                                            <p:txEl>
                                              <p:pRg st="6" end="6"/>
                                            </p:txEl>
                                          </p:spTgt>
                                        </p:tgtEl>
                                        <p:attrNameLst>
                                          <p:attrName>ppt_h</p:attrName>
                                        </p:attrNameLst>
                                      </p:cBhvr>
                                      <p:tavLst>
                                        <p:tav tm="0">
                                          <p:val>
                                            <p:strVal val="#ppt_h"/>
                                          </p:val>
                                        </p:tav>
                                        <p:tav tm="100000">
                                          <p:val>
                                            <p:strVal val="#ppt_h"/>
                                          </p:val>
                                        </p:tav>
                                      </p:tavLst>
                                    </p:anim>
                                    <p:animEffect transition="in" filter="fade">
                                      <p:cBhvr>
                                        <p:cTn id="43" dur="1000"/>
                                        <p:tgtEl>
                                          <p:spTgt spid="13">
                                            <p:txEl>
                                              <p:pRg st="6" end="6"/>
                                            </p:txEl>
                                          </p:spTgt>
                                        </p:tgtEl>
                                      </p:cBhvr>
                                    </p:animEffect>
                                  </p:childTnLst>
                                </p:cTn>
                              </p:par>
                              <p:par>
                                <p:cTn id="44" presetID="55" presetClass="entr" presetSubtype="0" fill="hold" nodeType="withEffect">
                                  <p:stCondLst>
                                    <p:cond delay="0"/>
                                  </p:stCondLst>
                                  <p:childTnLst>
                                    <p:set>
                                      <p:cBhvr>
                                        <p:cTn id="45" dur="1" fill="hold">
                                          <p:stCondLst>
                                            <p:cond delay="0"/>
                                          </p:stCondLst>
                                        </p:cTn>
                                        <p:tgtEl>
                                          <p:spTgt spid="13">
                                            <p:txEl>
                                              <p:pRg st="7" end="7"/>
                                            </p:txEl>
                                          </p:spTgt>
                                        </p:tgtEl>
                                        <p:attrNameLst>
                                          <p:attrName>style.visibility</p:attrName>
                                        </p:attrNameLst>
                                      </p:cBhvr>
                                      <p:to>
                                        <p:strVal val="visible"/>
                                      </p:to>
                                    </p:set>
                                    <p:anim calcmode="lin" valueType="num">
                                      <p:cBhvr>
                                        <p:cTn id="46" dur="1000" fill="hold"/>
                                        <p:tgtEl>
                                          <p:spTgt spid="13">
                                            <p:txEl>
                                              <p:pRg st="7" end="7"/>
                                            </p:txEl>
                                          </p:spTgt>
                                        </p:tgtEl>
                                        <p:attrNameLst>
                                          <p:attrName>ppt_w</p:attrName>
                                        </p:attrNameLst>
                                      </p:cBhvr>
                                      <p:tavLst>
                                        <p:tav tm="0">
                                          <p:val>
                                            <p:strVal val="#ppt_w*0.70"/>
                                          </p:val>
                                        </p:tav>
                                        <p:tav tm="100000">
                                          <p:val>
                                            <p:strVal val="#ppt_w"/>
                                          </p:val>
                                        </p:tav>
                                      </p:tavLst>
                                    </p:anim>
                                    <p:anim calcmode="lin" valueType="num">
                                      <p:cBhvr>
                                        <p:cTn id="47" dur="1000" fill="hold"/>
                                        <p:tgtEl>
                                          <p:spTgt spid="13">
                                            <p:txEl>
                                              <p:pRg st="7" end="7"/>
                                            </p:txEl>
                                          </p:spTgt>
                                        </p:tgtEl>
                                        <p:attrNameLst>
                                          <p:attrName>ppt_h</p:attrName>
                                        </p:attrNameLst>
                                      </p:cBhvr>
                                      <p:tavLst>
                                        <p:tav tm="0">
                                          <p:val>
                                            <p:strVal val="#ppt_h"/>
                                          </p:val>
                                        </p:tav>
                                        <p:tav tm="100000">
                                          <p:val>
                                            <p:strVal val="#ppt_h"/>
                                          </p:val>
                                        </p:tav>
                                      </p:tavLst>
                                    </p:anim>
                                    <p:animEffect transition="in" filter="fade">
                                      <p:cBhvr>
                                        <p:cTn id="48" dur="1000"/>
                                        <p:tgtEl>
                                          <p:spTgt spid="13">
                                            <p:txEl>
                                              <p:pRg st="7" end="7"/>
                                            </p:txEl>
                                          </p:spTgt>
                                        </p:tgtEl>
                                      </p:cBhvr>
                                    </p:animEffect>
                                  </p:childTnLst>
                                </p:cTn>
                              </p:par>
                              <p:par>
                                <p:cTn id="49" presetID="55" presetClass="entr" presetSubtype="0" fill="hold" nodeType="withEffect">
                                  <p:stCondLst>
                                    <p:cond delay="0"/>
                                  </p:stCondLst>
                                  <p:childTnLst>
                                    <p:set>
                                      <p:cBhvr>
                                        <p:cTn id="50" dur="1" fill="hold">
                                          <p:stCondLst>
                                            <p:cond delay="0"/>
                                          </p:stCondLst>
                                        </p:cTn>
                                        <p:tgtEl>
                                          <p:spTgt spid="13">
                                            <p:txEl>
                                              <p:pRg st="8" end="8"/>
                                            </p:txEl>
                                          </p:spTgt>
                                        </p:tgtEl>
                                        <p:attrNameLst>
                                          <p:attrName>style.visibility</p:attrName>
                                        </p:attrNameLst>
                                      </p:cBhvr>
                                      <p:to>
                                        <p:strVal val="visible"/>
                                      </p:to>
                                    </p:set>
                                    <p:anim calcmode="lin" valueType="num">
                                      <p:cBhvr>
                                        <p:cTn id="51" dur="1000" fill="hold"/>
                                        <p:tgtEl>
                                          <p:spTgt spid="13">
                                            <p:txEl>
                                              <p:pRg st="8" end="8"/>
                                            </p:txEl>
                                          </p:spTgt>
                                        </p:tgtEl>
                                        <p:attrNameLst>
                                          <p:attrName>ppt_w</p:attrName>
                                        </p:attrNameLst>
                                      </p:cBhvr>
                                      <p:tavLst>
                                        <p:tav tm="0">
                                          <p:val>
                                            <p:strVal val="#ppt_w*0.70"/>
                                          </p:val>
                                        </p:tav>
                                        <p:tav tm="100000">
                                          <p:val>
                                            <p:strVal val="#ppt_w"/>
                                          </p:val>
                                        </p:tav>
                                      </p:tavLst>
                                    </p:anim>
                                    <p:anim calcmode="lin" valueType="num">
                                      <p:cBhvr>
                                        <p:cTn id="52" dur="1000" fill="hold"/>
                                        <p:tgtEl>
                                          <p:spTgt spid="13">
                                            <p:txEl>
                                              <p:pRg st="8" end="8"/>
                                            </p:txEl>
                                          </p:spTgt>
                                        </p:tgtEl>
                                        <p:attrNameLst>
                                          <p:attrName>ppt_h</p:attrName>
                                        </p:attrNameLst>
                                      </p:cBhvr>
                                      <p:tavLst>
                                        <p:tav tm="0">
                                          <p:val>
                                            <p:strVal val="#ppt_h"/>
                                          </p:val>
                                        </p:tav>
                                        <p:tav tm="100000">
                                          <p:val>
                                            <p:strVal val="#ppt_h"/>
                                          </p:val>
                                        </p:tav>
                                      </p:tavLst>
                                    </p:anim>
                                    <p:animEffect transition="in" filter="fade">
                                      <p:cBhvr>
                                        <p:cTn id="53" dur="10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2123728" y="0"/>
            <a:ext cx="4968552" cy="519600"/>
          </a:xfrm>
          <a:solidFill>
            <a:srgbClr val="E2AC00"/>
          </a:solidFill>
        </p:spPr>
        <p:txBody>
          <a:bodyPr anchor="ctr" anchorCtr="0"/>
          <a:lstStyle/>
          <a:p>
            <a:r>
              <a:rPr lang="en-IN" sz="2800" b="1" dirty="0">
                <a:solidFill>
                  <a:srgbClr val="C00000"/>
                </a:solidFill>
                <a:latin typeface="+mn-lt"/>
              </a:rPr>
              <a:t>1. Image Negatives</a:t>
            </a:r>
          </a:p>
        </p:txBody>
      </p:sp>
      <p:sp>
        <p:nvSpPr>
          <p:cNvPr id="3" name="Slide Number Placeholder 2"/>
          <p:cNvSpPr>
            <a:spLocks noGrp="1"/>
          </p:cNvSpPr>
          <p:nvPr>
            <p:ph type="sldNum" idx="12"/>
          </p:nvPr>
        </p:nvSpPr>
        <p:spPr/>
        <p:txBody>
          <a:bodyPr/>
          <a:lstStyle/>
          <a:p>
            <a:fld id="{00000000-1234-1234-1234-123412341234}" type="slidenum">
              <a:rPr lang="en" smtClean="0"/>
              <a:pPr/>
              <a:t>89</a:t>
            </a:fld>
            <a:endParaRPr lang="en"/>
          </a:p>
        </p:txBody>
      </p:sp>
      <p:sp>
        <p:nvSpPr>
          <p:cNvPr id="4" name="TextBox 3"/>
          <p:cNvSpPr txBox="1"/>
          <p:nvPr/>
        </p:nvSpPr>
        <p:spPr>
          <a:xfrm>
            <a:off x="539552" y="771550"/>
            <a:ext cx="8286750" cy="4278094"/>
          </a:xfrm>
          <a:prstGeom prst="rect">
            <a:avLst/>
          </a:prstGeom>
          <a:noFill/>
        </p:spPr>
        <p:txBody>
          <a:bodyPr>
            <a:spAutoFit/>
          </a:bodyPr>
          <a:lstStyle/>
          <a:p>
            <a:pPr marL="441325" indent="-441325">
              <a:spcAft>
                <a:spcPts val="1200"/>
              </a:spcAft>
              <a:buClr>
                <a:schemeClr val="accent6">
                  <a:lumMod val="75000"/>
                </a:schemeClr>
              </a:buClr>
              <a:buFont typeface="Wingdings" pitchFamily="2" charset="2"/>
              <a:buChar char="£"/>
              <a:defRPr/>
            </a:pPr>
            <a:r>
              <a:rPr lang="en-GB" sz="2400" dirty="0">
                <a:latin typeface="+mn-lt"/>
              </a:rPr>
              <a:t>Gray levels of the original image in the range of </a:t>
            </a:r>
            <a:r>
              <a:rPr lang="en-GB" sz="2400" dirty="0">
                <a:solidFill>
                  <a:srgbClr val="0070C0"/>
                </a:solidFill>
                <a:latin typeface="+mn-lt"/>
              </a:rPr>
              <a:t>[0, L-1]</a:t>
            </a:r>
          </a:p>
          <a:p>
            <a:pPr marL="441325" indent="-441325">
              <a:spcAft>
                <a:spcPts val="1200"/>
              </a:spcAft>
              <a:buClr>
                <a:schemeClr val="accent6">
                  <a:lumMod val="75000"/>
                </a:schemeClr>
              </a:buClr>
              <a:buFont typeface="Wingdings" pitchFamily="2" charset="2"/>
              <a:buChar char="£"/>
              <a:defRPr/>
            </a:pPr>
            <a:r>
              <a:rPr lang="en-GB" sz="2400" dirty="0">
                <a:latin typeface="+mn-lt"/>
              </a:rPr>
              <a:t>Then the negative of an image can be obtained by reversing the intensity levels, the expression for which is given as:</a:t>
            </a:r>
          </a:p>
          <a:p>
            <a:pPr marL="441325" indent="-441325" algn="ctr">
              <a:spcAft>
                <a:spcPts val="1200"/>
              </a:spcAft>
              <a:buClr>
                <a:schemeClr val="accent6">
                  <a:lumMod val="75000"/>
                </a:schemeClr>
              </a:buClr>
              <a:defRPr/>
            </a:pPr>
            <a:r>
              <a:rPr lang="en-GB" sz="3200" dirty="0">
                <a:effectLst>
                  <a:glow rad="228600">
                    <a:srgbClr val="FFFF00">
                      <a:alpha val="40000"/>
                    </a:srgbClr>
                  </a:glow>
                  <a:outerShdw blurRad="38100" dist="38100" dir="2700000" algn="tl">
                    <a:srgbClr val="000000">
                      <a:alpha val="43137"/>
                    </a:srgbClr>
                  </a:outerShdw>
                </a:effectLst>
                <a:latin typeface="+mn-lt"/>
              </a:rPr>
              <a:t>s = L – 1 – r</a:t>
            </a:r>
          </a:p>
          <a:p>
            <a:pPr marL="441325" lvl="0" indent="-441325" fontAlgn="base">
              <a:spcBef>
                <a:spcPct val="0"/>
              </a:spcBef>
              <a:spcAft>
                <a:spcPts val="1200"/>
              </a:spcAft>
              <a:buClr>
                <a:schemeClr val="accent6">
                  <a:lumMod val="75000"/>
                </a:schemeClr>
              </a:buClr>
              <a:buFont typeface="Wingdings" pitchFamily="2" charset="2"/>
              <a:buChar char="£"/>
              <a:defRPr/>
            </a:pPr>
            <a:r>
              <a:rPr lang="en-GB" sz="2400" kern="1200" dirty="0">
                <a:solidFill>
                  <a:sysClr val="windowText" lastClr="000000"/>
                </a:solidFill>
                <a:latin typeface="+mn-lt"/>
                <a:ea typeface="+mn-ea"/>
              </a:rPr>
              <a:t>This type of processing is </a:t>
            </a:r>
            <a:r>
              <a:rPr lang="en-GB" sz="2400" kern="1200" dirty="0">
                <a:solidFill>
                  <a:srgbClr val="0070C0"/>
                </a:solidFill>
                <a:latin typeface="+mn-lt"/>
                <a:ea typeface="+mn-ea"/>
              </a:rPr>
              <a:t>suited for enhancing white or gray detail embedded in dark regions of an image</a:t>
            </a:r>
            <a:r>
              <a:rPr lang="en-GB" sz="2400" kern="1200" dirty="0">
                <a:solidFill>
                  <a:sysClr val="windowText" lastClr="000000"/>
                </a:solidFill>
                <a:latin typeface="+mn-lt"/>
                <a:ea typeface="+mn-ea"/>
              </a:rPr>
              <a:t>, especially when black areas are dominant.</a:t>
            </a:r>
          </a:p>
          <a:p>
            <a:pPr algn="ctr">
              <a:spcAft>
                <a:spcPts val="1200"/>
              </a:spcAft>
              <a:defRPr/>
            </a:pPr>
            <a:endParaRPr lang="en-GB" sz="3200" dirty="0">
              <a:effectLst>
                <a:glow rad="228600">
                  <a:srgbClr val="FFFF00">
                    <a:alpha val="40000"/>
                  </a:srgbClr>
                </a:glow>
                <a:outerShdw blurRad="38100" dist="38100" dir="2700000" algn="tl">
                  <a:srgbClr val="000000">
                    <a:alpha val="43137"/>
                  </a:srgbClr>
                </a:outerShdw>
              </a:effectLst>
              <a:latin typeface="+mn-lt"/>
            </a:endParaRPr>
          </a:p>
        </p:txBody>
      </p:sp>
      <p:sp>
        <p:nvSpPr>
          <p:cNvPr id="5" name="Rectangle 4"/>
          <p:cNvSpPr/>
          <p:nvPr/>
        </p:nvSpPr>
        <p:spPr>
          <a:xfrm>
            <a:off x="935088" y="3507854"/>
            <a:ext cx="8208912" cy="461665"/>
          </a:xfrm>
          <a:prstGeom prst="rect">
            <a:avLst/>
          </a:prstGeom>
        </p:spPr>
        <p:txBody>
          <a:bodyPr wrap="square">
            <a:spAutoFit/>
          </a:bodyPr>
          <a:lstStyle/>
          <a:p>
            <a:pPr lvl="0" algn="ctr" fontAlgn="base">
              <a:spcBef>
                <a:spcPct val="0"/>
              </a:spcBef>
              <a:spcAft>
                <a:spcPct val="0"/>
              </a:spcAft>
              <a:buClrTx/>
              <a:defRPr/>
            </a:pPr>
            <a:endParaRPr lang="en-GB" sz="2400" kern="1200" dirty="0">
              <a:solidFill>
                <a:sysClr val="windowText" lastClr="000000"/>
              </a:solidFill>
              <a:latin typeface="Comic Sans MS"/>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0" y="4973323"/>
            <a:ext cx="2002464" cy="170177"/>
          </a:xfrm>
          <a:prstGeom prst="rect">
            <a:avLst/>
          </a:prstGeom>
        </p:spPr>
        <p:txBody>
          <a:bodyPr/>
          <a:lstStyle/>
          <a:p>
            <a:r>
              <a:rPr lang="en-US"/>
              <a:t>Jan 10, 2022</a:t>
            </a:r>
          </a:p>
        </p:txBody>
      </p:sp>
      <p:sp>
        <p:nvSpPr>
          <p:cNvPr id="3" name="Slide Number Placeholder 2"/>
          <p:cNvSpPr>
            <a:spLocks noGrp="1"/>
          </p:cNvSpPr>
          <p:nvPr>
            <p:ph type="sldNum" sz="quarter" idx="12"/>
          </p:nvPr>
        </p:nvSpPr>
        <p:spPr/>
        <p:txBody>
          <a:bodyPr/>
          <a:lstStyle/>
          <a:p>
            <a:fld id="{0E8E64BD-F8D0-4D8D-9B52-86420B576CCE}" type="slidenum">
              <a:rPr lang="en-US" smtClean="0"/>
              <a:pPr/>
              <a:t>9</a:t>
            </a:fld>
            <a:endParaRPr lang="en-US"/>
          </a:p>
        </p:txBody>
      </p:sp>
      <p:sp>
        <p:nvSpPr>
          <p:cNvPr id="4" name="Rectangle 2"/>
          <p:cNvSpPr txBox="1">
            <a:spLocks noChangeArrowheads="1"/>
          </p:cNvSpPr>
          <p:nvPr/>
        </p:nvSpPr>
        <p:spPr>
          <a:xfrm>
            <a:off x="638176" y="285750"/>
            <a:ext cx="8505825" cy="6381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8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rPr>
              <a:t>The Hubble Telescope</a:t>
            </a:r>
            <a:endParaRPr kumimoji="0" lang="en-US" sz="38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
        <p:nvSpPr>
          <p:cNvPr id="5" name="Rectangle 3"/>
          <p:cNvSpPr txBox="1">
            <a:spLocks noChangeArrowheads="1"/>
          </p:cNvSpPr>
          <p:nvPr/>
        </p:nvSpPr>
        <p:spPr>
          <a:xfrm>
            <a:off x="228600" y="1000125"/>
            <a:ext cx="4419600" cy="4143375"/>
          </a:xfrm>
          <a:prstGeom prst="rect">
            <a:avLst/>
          </a:prstGeom>
        </p:spPr>
        <p:txBody>
          <a:bodyPr/>
          <a:lstStyle/>
          <a:p>
            <a:pPr marL="355600" marR="0" lvl="0" indent="-35560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a:ln>
                  <a:noFill/>
                </a:ln>
                <a:solidFill>
                  <a:schemeClr val="tx1"/>
                </a:solidFill>
                <a:effectLst/>
                <a:uLnTx/>
                <a:uFillTx/>
                <a:latin typeface="+mn-lt"/>
                <a:ea typeface="+mn-ea"/>
                <a:cs typeface="+mn-cs"/>
              </a:rPr>
              <a:t>Launched in 1990 the Hubble telescope can take images of very distant objects</a:t>
            </a:r>
          </a:p>
          <a:p>
            <a:pPr marL="355600" marR="0" lvl="0" indent="-35560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a:ln>
                  <a:noFill/>
                </a:ln>
                <a:solidFill>
                  <a:schemeClr val="tx1"/>
                </a:solidFill>
                <a:effectLst/>
                <a:uLnTx/>
                <a:uFillTx/>
                <a:latin typeface="+mn-lt"/>
                <a:ea typeface="+mn-ea"/>
                <a:cs typeface="+mn-cs"/>
              </a:rPr>
              <a:t>However, an incorrect mirror made many of Hubble’s images useless</a:t>
            </a:r>
          </a:p>
          <a:p>
            <a:pPr marL="355600" marR="0" lvl="0" indent="-35560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IE" sz="2400" b="0" i="0" u="none" strike="noStrike" kern="1200" cap="none" spc="0" normalizeH="0" baseline="0" noProof="0" dirty="0">
                <a:ln>
                  <a:noFill/>
                </a:ln>
                <a:solidFill>
                  <a:schemeClr val="tx1"/>
                </a:solidFill>
                <a:effectLst/>
                <a:uLnTx/>
                <a:uFillTx/>
                <a:latin typeface="+mn-lt"/>
                <a:ea typeface="+mn-ea"/>
                <a:cs typeface="+mn-cs"/>
              </a:rPr>
              <a:t>Image processing </a:t>
            </a:r>
            <a:br>
              <a:rPr kumimoji="0" lang="en-IE" sz="2400" b="0" i="0" u="none" strike="noStrike" kern="1200" cap="none" spc="0" normalizeH="0" baseline="0" noProof="0" dirty="0">
                <a:ln>
                  <a:noFill/>
                </a:ln>
                <a:solidFill>
                  <a:schemeClr val="tx1"/>
                </a:solidFill>
                <a:effectLst/>
                <a:uLnTx/>
                <a:uFillTx/>
                <a:latin typeface="+mn-lt"/>
                <a:ea typeface="+mn-ea"/>
                <a:cs typeface="+mn-cs"/>
              </a:rPr>
            </a:br>
            <a:r>
              <a:rPr kumimoji="0" lang="en-IE" sz="2400" b="0" i="0" u="none" strike="noStrike" kern="1200" cap="none" spc="0" normalizeH="0" baseline="0" noProof="0" dirty="0">
                <a:ln>
                  <a:noFill/>
                </a:ln>
                <a:solidFill>
                  <a:schemeClr val="tx1"/>
                </a:solidFill>
                <a:effectLst/>
                <a:uLnTx/>
                <a:uFillTx/>
                <a:latin typeface="+mn-lt"/>
                <a:ea typeface="+mn-ea"/>
                <a:cs typeface="+mn-cs"/>
              </a:rPr>
              <a:t>techniques were </a:t>
            </a:r>
            <a:br>
              <a:rPr kumimoji="0" lang="en-IE" sz="2400" b="0" i="0" u="none" strike="noStrike" kern="1200" cap="none" spc="0" normalizeH="0" baseline="0" noProof="0" dirty="0">
                <a:ln>
                  <a:noFill/>
                </a:ln>
                <a:solidFill>
                  <a:schemeClr val="tx1"/>
                </a:solidFill>
                <a:effectLst/>
                <a:uLnTx/>
                <a:uFillTx/>
                <a:latin typeface="+mn-lt"/>
                <a:ea typeface="+mn-ea"/>
                <a:cs typeface="+mn-cs"/>
              </a:rPr>
            </a:br>
            <a:r>
              <a:rPr kumimoji="0" lang="en-IE" sz="2400" b="0" i="0" u="none" strike="noStrike" kern="1200" cap="none" spc="0" normalizeH="0" baseline="0" noProof="0" dirty="0">
                <a:ln>
                  <a:noFill/>
                </a:ln>
                <a:solidFill>
                  <a:schemeClr val="tx1"/>
                </a:solidFill>
                <a:effectLst/>
                <a:uLnTx/>
                <a:uFillTx/>
                <a:latin typeface="+mn-lt"/>
                <a:ea typeface="+mn-ea"/>
                <a:cs typeface="+mn-cs"/>
              </a:rPr>
              <a:t>used to fix this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descr="The Hubble Space Telescope">
            <a:hlinkClick r:id="rId2" tooltip="The Hubble Space Telescope"/>
          </p:cNvPr>
          <p:cNvPicPr>
            <a:picLocks noChangeAspect="1" noChangeArrowheads="1"/>
          </p:cNvPicPr>
          <p:nvPr/>
        </p:nvPicPr>
        <p:blipFill>
          <a:blip r:embed="rId3" cstate="print"/>
          <a:srcRect/>
          <a:stretch>
            <a:fillRect/>
          </a:stretch>
        </p:blipFill>
        <p:spPr bwMode="auto">
          <a:xfrm>
            <a:off x="5105400" y="914400"/>
            <a:ext cx="2909888" cy="1768078"/>
          </a:xfrm>
          <a:prstGeom prst="rect">
            <a:avLst/>
          </a:prstGeom>
          <a:noFill/>
          <a:ln w="9525">
            <a:noFill/>
            <a:miter lim="800000"/>
            <a:headEnd/>
            <a:tailEnd/>
          </a:ln>
        </p:spPr>
      </p:pic>
      <p:grpSp>
        <p:nvGrpSpPr>
          <p:cNvPr id="9" name="Group 8"/>
          <p:cNvGrpSpPr/>
          <p:nvPr/>
        </p:nvGrpSpPr>
        <p:grpSpPr>
          <a:xfrm>
            <a:off x="3884614" y="2903935"/>
            <a:ext cx="5081587" cy="2041922"/>
            <a:chOff x="3884613" y="3871913"/>
            <a:chExt cx="5081587" cy="2722562"/>
          </a:xfrm>
        </p:grpSpPr>
        <p:pic>
          <p:nvPicPr>
            <p:cNvPr id="7" name="Picture 7" descr="GPN-2002-000064"/>
            <p:cNvPicPr>
              <a:picLocks noChangeAspect="1" noChangeArrowheads="1"/>
            </p:cNvPicPr>
            <p:nvPr/>
          </p:nvPicPr>
          <p:blipFill>
            <a:blip r:embed="rId4" cstate="print"/>
            <a:srcRect/>
            <a:stretch>
              <a:fillRect/>
            </a:stretch>
          </p:blipFill>
          <p:spPr bwMode="auto">
            <a:xfrm>
              <a:off x="3884613" y="3871913"/>
              <a:ext cx="5081587" cy="2722562"/>
            </a:xfrm>
            <a:prstGeom prst="rect">
              <a:avLst/>
            </a:prstGeom>
            <a:noFill/>
            <a:ln w="9525">
              <a:noFill/>
              <a:miter lim="800000"/>
              <a:headEnd/>
              <a:tailEnd/>
            </a:ln>
          </p:spPr>
        </p:pic>
        <p:sp>
          <p:nvSpPr>
            <p:cNvPr id="8" name="Right Arrow 7"/>
            <p:cNvSpPr/>
            <p:nvPr/>
          </p:nvSpPr>
          <p:spPr>
            <a:xfrm>
              <a:off x="5943600" y="5867400"/>
              <a:ext cx="838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DC18A4FD-EEE1-4A1E-834B-8501669BE1E0}" type="slidenum">
              <a:rPr lang="en-GB" smtClean="0"/>
              <a:pPr>
                <a:defRPr/>
              </a:pPr>
              <a:t>90</a:t>
            </a:fld>
            <a:endParaRPr lang="en-GB" dirty="0"/>
          </a:p>
        </p:txBody>
      </p:sp>
      <p:sp>
        <p:nvSpPr>
          <p:cNvPr id="2054" name="Line 10"/>
          <p:cNvSpPr>
            <a:spLocks noChangeShapeType="1"/>
          </p:cNvSpPr>
          <p:nvPr/>
        </p:nvSpPr>
        <p:spPr bwMode="auto">
          <a:xfrm>
            <a:off x="1458913" y="1977629"/>
            <a:ext cx="0" cy="2686050"/>
          </a:xfrm>
          <a:prstGeom prst="line">
            <a:avLst/>
          </a:prstGeom>
          <a:noFill/>
          <a:ln w="76200">
            <a:solidFill>
              <a:schemeClr val="accent1"/>
            </a:solidFill>
            <a:round/>
            <a:headEnd type="arrow" w="med" len="med"/>
            <a:tailEnd/>
          </a:ln>
        </p:spPr>
        <p:txBody>
          <a:bodyPr wrap="none" anchor="ctr"/>
          <a:lstStyle/>
          <a:p>
            <a:endParaRPr lang="en-US"/>
          </a:p>
        </p:txBody>
      </p:sp>
      <p:sp>
        <p:nvSpPr>
          <p:cNvPr id="2055" name="Line 11"/>
          <p:cNvSpPr>
            <a:spLocks noChangeShapeType="1"/>
          </p:cNvSpPr>
          <p:nvPr/>
        </p:nvSpPr>
        <p:spPr bwMode="auto">
          <a:xfrm>
            <a:off x="1306513" y="4549379"/>
            <a:ext cx="3810000" cy="0"/>
          </a:xfrm>
          <a:prstGeom prst="line">
            <a:avLst/>
          </a:prstGeom>
          <a:noFill/>
          <a:ln w="76200">
            <a:solidFill>
              <a:schemeClr val="accent1"/>
            </a:solidFill>
            <a:round/>
            <a:headEnd/>
            <a:tailEnd type="triangle" w="med" len="med"/>
          </a:ln>
        </p:spPr>
        <p:txBody>
          <a:bodyPr wrap="none" anchor="ctr"/>
          <a:lstStyle/>
          <a:p>
            <a:endParaRPr lang="en-US"/>
          </a:p>
        </p:txBody>
      </p:sp>
      <p:sp>
        <p:nvSpPr>
          <p:cNvPr id="2056" name="Line 12"/>
          <p:cNvSpPr>
            <a:spLocks noChangeShapeType="1"/>
          </p:cNvSpPr>
          <p:nvPr/>
        </p:nvSpPr>
        <p:spPr bwMode="auto">
          <a:xfrm>
            <a:off x="1535113" y="2034779"/>
            <a:ext cx="3276600" cy="2457450"/>
          </a:xfrm>
          <a:prstGeom prst="line">
            <a:avLst/>
          </a:prstGeom>
          <a:noFill/>
          <a:ln w="76200">
            <a:solidFill>
              <a:srgbClr val="FF3300"/>
            </a:solidFill>
            <a:round/>
            <a:headEnd/>
            <a:tailEnd/>
          </a:ln>
        </p:spPr>
        <p:txBody>
          <a:bodyPr wrap="none" anchor="ctr"/>
          <a:lstStyle/>
          <a:p>
            <a:endParaRPr lang="en-US"/>
          </a:p>
        </p:txBody>
      </p:sp>
      <p:sp>
        <p:nvSpPr>
          <p:cNvPr id="2057" name="Text Box 13"/>
          <p:cNvSpPr txBox="1">
            <a:spLocks noChangeArrowheads="1"/>
          </p:cNvSpPr>
          <p:nvPr/>
        </p:nvSpPr>
        <p:spPr bwMode="auto">
          <a:xfrm>
            <a:off x="1835696" y="4681835"/>
            <a:ext cx="2310248" cy="461665"/>
          </a:xfrm>
          <a:prstGeom prst="rect">
            <a:avLst/>
          </a:prstGeom>
          <a:noFill/>
          <a:ln w="76200">
            <a:noFill/>
            <a:miter lim="800000"/>
            <a:headEnd/>
            <a:tailEnd/>
          </a:ln>
        </p:spPr>
        <p:txBody>
          <a:bodyPr wrap="none">
            <a:spAutoFit/>
          </a:bodyPr>
          <a:lstStyle/>
          <a:p>
            <a:r>
              <a:rPr lang="en-US" sz="2400" dirty="0">
                <a:solidFill>
                  <a:sysClr val="windowText" lastClr="000000"/>
                </a:solidFill>
                <a:latin typeface="+mn-lt"/>
              </a:rPr>
              <a:t>Input gray level</a:t>
            </a:r>
          </a:p>
        </p:txBody>
      </p:sp>
      <p:sp>
        <p:nvSpPr>
          <p:cNvPr id="2058" name="Text Box 15"/>
          <p:cNvSpPr txBox="1">
            <a:spLocks noChangeArrowheads="1"/>
          </p:cNvSpPr>
          <p:nvPr/>
        </p:nvSpPr>
        <p:spPr bwMode="auto">
          <a:xfrm rot="-5400000">
            <a:off x="39093" y="2712870"/>
            <a:ext cx="2077640" cy="830997"/>
          </a:xfrm>
          <a:prstGeom prst="rect">
            <a:avLst/>
          </a:prstGeom>
          <a:noFill/>
          <a:ln w="76200">
            <a:noFill/>
            <a:miter lim="800000"/>
            <a:headEnd/>
            <a:tailEnd/>
          </a:ln>
        </p:spPr>
        <p:txBody>
          <a:bodyPr>
            <a:spAutoFit/>
          </a:bodyPr>
          <a:lstStyle/>
          <a:p>
            <a:r>
              <a:rPr lang="en-US" sz="2400" dirty="0">
                <a:solidFill>
                  <a:sysClr val="windowText" lastClr="000000"/>
                </a:solidFill>
                <a:latin typeface="+mn-lt"/>
              </a:rPr>
              <a:t>Output gray level</a:t>
            </a:r>
          </a:p>
        </p:txBody>
      </p:sp>
      <p:graphicFrame>
        <p:nvGraphicFramePr>
          <p:cNvPr id="2050" name="Object 2"/>
          <p:cNvGraphicFramePr>
            <a:graphicFrameLocks noChangeAspect="1"/>
          </p:cNvGraphicFramePr>
          <p:nvPr/>
        </p:nvGraphicFramePr>
        <p:xfrm>
          <a:off x="3357563" y="750094"/>
          <a:ext cx="3105150" cy="1743075"/>
        </p:xfrm>
        <a:graphic>
          <a:graphicData uri="http://schemas.openxmlformats.org/presentationml/2006/ole">
            <mc:AlternateContent xmlns:mc="http://schemas.openxmlformats.org/markup-compatibility/2006">
              <mc:Choice xmlns:v="urn:schemas-microsoft-com:vml" Requires="v">
                <p:oleObj spid="_x0000_s186388" name="Picture Publisher Bild" r:id="rId4" imgW="3105000" imgH="2324160" progId="">
                  <p:embed/>
                </p:oleObj>
              </mc:Choice>
              <mc:Fallback>
                <p:oleObj name="Picture Publisher Bild" r:id="rId4" imgW="3105000" imgH="232416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563" y="750094"/>
                        <a:ext cx="31051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5857875" y="2571750"/>
          <a:ext cx="3105150" cy="1743075"/>
        </p:xfrm>
        <a:graphic>
          <a:graphicData uri="http://schemas.openxmlformats.org/presentationml/2006/ole">
            <mc:AlternateContent xmlns:mc="http://schemas.openxmlformats.org/markup-compatibility/2006">
              <mc:Choice xmlns:v="urn:schemas-microsoft-com:vml" Requires="v">
                <p:oleObj spid="_x0000_s186389" name="Picture Publisher Bild" r:id="rId6" imgW="3105000" imgH="2324160" progId="">
                  <p:embed/>
                </p:oleObj>
              </mc:Choice>
              <mc:Fallback>
                <p:oleObj name="Picture Publisher Bild" r:id="rId6" imgW="3105000" imgH="232416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75" y="2571750"/>
                        <a:ext cx="31051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1043608" y="267891"/>
            <a:ext cx="3599831" cy="461665"/>
          </a:xfrm>
          <a:prstGeom prst="rect">
            <a:avLst/>
          </a:prstGeom>
          <a:noFill/>
        </p:spPr>
        <p:txBody>
          <a:bodyPr wrap="square">
            <a:spAutoFit/>
          </a:bodyPr>
          <a:lstStyle/>
          <a:p>
            <a:pPr>
              <a:defRPr/>
            </a:pPr>
            <a:r>
              <a:rPr lang="en-GB" sz="2400" dirty="0">
                <a:latin typeface="+mj-lt"/>
              </a:rPr>
              <a:t>Image Negatives</a:t>
            </a:r>
          </a:p>
        </p:txBody>
      </p:sp>
      <p:sp>
        <p:nvSpPr>
          <p:cNvPr id="12" name="TextBox 11"/>
          <p:cNvSpPr txBox="1"/>
          <p:nvPr/>
        </p:nvSpPr>
        <p:spPr>
          <a:xfrm>
            <a:off x="4644008" y="4774168"/>
            <a:ext cx="648072" cy="369332"/>
          </a:xfrm>
          <a:prstGeom prst="rect">
            <a:avLst/>
          </a:prstGeom>
          <a:noFill/>
        </p:spPr>
        <p:txBody>
          <a:bodyPr wrap="square" rtlCol="0">
            <a:spAutoFit/>
          </a:bodyPr>
          <a:lstStyle/>
          <a:p>
            <a:pPr algn="ctr"/>
            <a:r>
              <a:rPr lang="en-IN" sz="1800" b="1" dirty="0">
                <a:solidFill>
                  <a:schemeClr val="accent6">
                    <a:lumMod val="75000"/>
                  </a:schemeClr>
                </a:solidFill>
                <a:latin typeface="Cambria" pitchFamily="18" charset="0"/>
              </a:rPr>
              <a:t>L-1</a:t>
            </a:r>
          </a:p>
        </p:txBody>
      </p:sp>
      <p:sp>
        <p:nvSpPr>
          <p:cNvPr id="13" name="TextBox 12"/>
          <p:cNvSpPr txBox="1"/>
          <p:nvPr/>
        </p:nvSpPr>
        <p:spPr>
          <a:xfrm>
            <a:off x="683568" y="1923678"/>
            <a:ext cx="648072" cy="369332"/>
          </a:xfrm>
          <a:prstGeom prst="rect">
            <a:avLst/>
          </a:prstGeom>
          <a:noFill/>
        </p:spPr>
        <p:txBody>
          <a:bodyPr wrap="square" rtlCol="0">
            <a:spAutoFit/>
          </a:bodyPr>
          <a:lstStyle/>
          <a:p>
            <a:pPr algn="ctr"/>
            <a:r>
              <a:rPr lang="en-IN" sz="1800" b="1" dirty="0">
                <a:solidFill>
                  <a:schemeClr val="accent6">
                    <a:lumMod val="75000"/>
                  </a:schemeClr>
                </a:solidFill>
                <a:latin typeface="Cambria" pitchFamily="18" charset="0"/>
              </a:rPr>
              <a:t>L-1</a:t>
            </a:r>
          </a:p>
        </p:txBody>
      </p:sp>
      <p:sp>
        <p:nvSpPr>
          <p:cNvPr id="14" name="TextBox 13"/>
          <p:cNvSpPr txBox="1"/>
          <p:nvPr/>
        </p:nvSpPr>
        <p:spPr>
          <a:xfrm>
            <a:off x="1115616" y="4587974"/>
            <a:ext cx="648072" cy="369332"/>
          </a:xfrm>
          <a:prstGeom prst="rect">
            <a:avLst/>
          </a:prstGeom>
          <a:noFill/>
        </p:spPr>
        <p:txBody>
          <a:bodyPr wrap="square" rtlCol="0">
            <a:spAutoFit/>
          </a:bodyPr>
          <a:lstStyle/>
          <a:p>
            <a:pPr algn="ctr"/>
            <a:r>
              <a:rPr lang="en-IN" sz="1800" b="1" dirty="0">
                <a:solidFill>
                  <a:schemeClr val="accent6">
                    <a:lumMod val="75000"/>
                  </a:schemeClr>
                </a:solidFill>
                <a:latin typeface="Cambria" pitchFamily="18" charset="0"/>
              </a:rPr>
              <a:t>0</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91</a:t>
            </a:fld>
            <a:endParaRPr lang="en"/>
          </a:p>
        </p:txBody>
      </p:sp>
      <p:sp>
        <p:nvSpPr>
          <p:cNvPr id="4" name="Text Placeholder 1"/>
          <p:cNvSpPr txBox="1">
            <a:spLocks/>
          </p:cNvSpPr>
          <p:nvPr/>
        </p:nvSpPr>
        <p:spPr>
          <a:xfrm>
            <a:off x="2123728" y="0"/>
            <a:ext cx="4968552" cy="519600"/>
          </a:xfrm>
          <a:prstGeom prst="rect">
            <a:avLst/>
          </a:prstGeom>
          <a:solidFill>
            <a:srgbClr val="E2AC00"/>
          </a:solidFill>
          <a:ln>
            <a:noFill/>
          </a:ln>
        </p:spPr>
        <p:txBody>
          <a:bodyPr spcFirstLastPara="1" wrap="square" lIns="91425" tIns="91425" rIns="91425" bIns="91425" anchor="ctr" anchorCtr="0">
            <a:noAutofit/>
          </a:bodyPr>
          <a:lstStyle/>
          <a:p>
            <a:pPr marL="457200" marR="0" lvl="0" indent="-228600" algn="ctr" defTabSz="914400" rtl="0" eaLnBrk="1" fontAlgn="auto" latinLnBrk="0" hangingPunct="1">
              <a:lnSpc>
                <a:spcPct val="100000"/>
              </a:lnSpc>
              <a:spcBef>
                <a:spcPts val="360"/>
              </a:spcBef>
              <a:spcAft>
                <a:spcPts val="0"/>
              </a:spcAft>
              <a:buClr>
                <a:srgbClr val="A1BECC"/>
              </a:buClr>
              <a:buSzPts val="1600"/>
              <a:buFont typeface="Varela Round"/>
              <a:buNone/>
              <a:tabLst/>
              <a:defRPr/>
            </a:pPr>
            <a:r>
              <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rPr>
              <a:t>2. Log Transformations</a:t>
            </a:r>
          </a:p>
        </p:txBody>
      </p:sp>
      <p:sp>
        <p:nvSpPr>
          <p:cNvPr id="5" name="TextBox 4"/>
          <p:cNvSpPr txBox="1"/>
          <p:nvPr/>
        </p:nvSpPr>
        <p:spPr>
          <a:xfrm>
            <a:off x="2123728" y="555526"/>
            <a:ext cx="4968552" cy="1200329"/>
          </a:xfrm>
          <a:prstGeom prst="rect">
            <a:avLst/>
          </a:prstGeom>
          <a:noFill/>
        </p:spPr>
        <p:txBody>
          <a:bodyPr wrap="square">
            <a:spAutoFit/>
          </a:bodyPr>
          <a:lstStyle/>
          <a:p>
            <a:pPr>
              <a:defRPr/>
            </a:pPr>
            <a:r>
              <a:rPr lang="en-GB" sz="2400" dirty="0">
                <a:latin typeface="+mn-lt"/>
              </a:rPr>
              <a:t>General form:</a:t>
            </a:r>
          </a:p>
          <a:p>
            <a:pPr algn="ctr">
              <a:defRPr/>
            </a:pPr>
            <a:r>
              <a:rPr lang="en-GB" sz="2400" dirty="0">
                <a:effectLst>
                  <a:glow rad="228600">
                    <a:srgbClr val="FFFF00">
                      <a:alpha val="40000"/>
                    </a:srgbClr>
                  </a:glow>
                  <a:outerShdw blurRad="38100" dist="38100" dir="2700000" algn="tl">
                    <a:srgbClr val="000000">
                      <a:alpha val="43137"/>
                    </a:srgbClr>
                  </a:outerShdw>
                </a:effectLst>
                <a:latin typeface="+mn-lt"/>
              </a:rPr>
              <a:t>s = c log (1 + r)</a:t>
            </a:r>
          </a:p>
          <a:p>
            <a:pPr>
              <a:defRPr/>
            </a:pPr>
            <a:r>
              <a:rPr lang="en-GB" sz="2400" dirty="0">
                <a:latin typeface="+mn-lt"/>
              </a:rPr>
              <a:t>where c is a constant &amp; r ≥ 0.</a:t>
            </a:r>
          </a:p>
        </p:txBody>
      </p:sp>
      <p:sp>
        <p:nvSpPr>
          <p:cNvPr id="6" name="TextBox 6"/>
          <p:cNvSpPr txBox="1">
            <a:spLocks noChangeArrowheads="1"/>
          </p:cNvSpPr>
          <p:nvPr/>
        </p:nvSpPr>
        <p:spPr bwMode="auto">
          <a:xfrm>
            <a:off x="74858" y="1899285"/>
            <a:ext cx="4929190" cy="240065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marL="442913" indent="-442913">
              <a:spcAft>
                <a:spcPts val="3600"/>
              </a:spcAft>
              <a:buFont typeface="Wingdings" pitchFamily="2" charset="2"/>
              <a:buChar char="ü"/>
            </a:pPr>
            <a:r>
              <a:rPr lang="en-GB" sz="2400" dirty="0"/>
              <a:t> Maps a narrow range of low gray levels in the </a:t>
            </a:r>
            <a:r>
              <a:rPr lang="en-GB" sz="2400" dirty="0" err="1"/>
              <a:t>i</a:t>
            </a:r>
            <a:r>
              <a:rPr lang="en-GB" sz="2400" dirty="0"/>
              <a:t>/p image into wider range of o/p levels.</a:t>
            </a:r>
          </a:p>
          <a:p>
            <a:pPr marL="442913" indent="-442913">
              <a:spcAft>
                <a:spcPts val="3600"/>
              </a:spcAft>
              <a:buFont typeface="Wingdings" pitchFamily="2" charset="2"/>
              <a:buChar char="ü"/>
            </a:pPr>
            <a:r>
              <a:rPr lang="en-GB" sz="2400" dirty="0"/>
              <a:t>Opposite is true at higher values of </a:t>
            </a:r>
            <a:r>
              <a:rPr lang="en-GB" sz="2400" dirty="0" err="1"/>
              <a:t>i</a:t>
            </a:r>
            <a:r>
              <a:rPr lang="en-GB" sz="2400" dirty="0"/>
              <a:t>/p levels.</a:t>
            </a:r>
          </a:p>
        </p:txBody>
      </p:sp>
      <p:graphicFrame>
        <p:nvGraphicFramePr>
          <p:cNvPr id="9" name="Chart 8"/>
          <p:cNvGraphicFramePr/>
          <p:nvPr/>
        </p:nvGraphicFramePr>
        <p:xfrm>
          <a:off x="4572000" y="1779662"/>
          <a:ext cx="4572000" cy="33638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defRPr/>
            </a:pPr>
            <a:fld id="{2D720F34-8085-4081-8146-358F63B83AD2}" type="slidenum">
              <a:rPr lang="en-GB" smtClean="0"/>
              <a:pPr>
                <a:defRPr/>
              </a:pPr>
              <a:t>92</a:t>
            </a:fld>
            <a:endParaRPr lang="en-GB" dirty="0"/>
          </a:p>
        </p:txBody>
      </p:sp>
      <p:sp>
        <p:nvSpPr>
          <p:cNvPr id="4" name="Rounded Rectangle 3"/>
          <p:cNvSpPr/>
          <p:nvPr/>
        </p:nvSpPr>
        <p:spPr>
          <a:xfrm>
            <a:off x="357188" y="160734"/>
            <a:ext cx="8286750" cy="1232297"/>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GB" sz="2400" dirty="0"/>
              <a:t>This type of processing is used to expand the values of dark pixels in an image while compressing the higher level values.</a:t>
            </a:r>
          </a:p>
        </p:txBody>
      </p:sp>
      <p:graphicFrame>
        <p:nvGraphicFramePr>
          <p:cNvPr id="4098" name="Object 2"/>
          <p:cNvGraphicFramePr>
            <a:graphicFrameLocks noChangeAspect="1"/>
          </p:cNvGraphicFramePr>
          <p:nvPr/>
        </p:nvGraphicFramePr>
        <p:xfrm>
          <a:off x="6038850" y="3371850"/>
          <a:ext cx="3105150" cy="1771650"/>
        </p:xfrm>
        <a:graphic>
          <a:graphicData uri="http://schemas.openxmlformats.org/presentationml/2006/ole">
            <mc:AlternateContent xmlns:mc="http://schemas.openxmlformats.org/markup-compatibility/2006">
              <mc:Choice xmlns:v="urn:schemas-microsoft-com:vml" Requires="v">
                <p:oleObj spid="_x0000_s188445" name="Picture Publisher Bild" r:id="rId4" imgW="3105000" imgH="2362320" progId="">
                  <p:embed/>
                </p:oleObj>
              </mc:Choice>
              <mc:Fallback>
                <p:oleObj name="Picture Publisher Bild" r:id="rId4" imgW="3105000" imgH="236232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371850"/>
                        <a:ext cx="310515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3143250" y="1446610"/>
          <a:ext cx="3105150" cy="1743075"/>
        </p:xfrm>
        <a:graphic>
          <a:graphicData uri="http://schemas.openxmlformats.org/presentationml/2006/ole">
            <mc:AlternateContent xmlns:mc="http://schemas.openxmlformats.org/markup-compatibility/2006">
              <mc:Choice xmlns:v="urn:schemas-microsoft-com:vml" Requires="v">
                <p:oleObj spid="_x0000_s188446" name="Picture Publisher Bild" r:id="rId6" imgW="3105000" imgH="2324160" progId="">
                  <p:embed/>
                </p:oleObj>
              </mc:Choice>
              <mc:Fallback>
                <p:oleObj name="Picture Publisher Bild" r:id="rId6" imgW="3105000" imgH="232416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0" y="1446610"/>
                        <a:ext cx="31051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214313" y="3400425"/>
          <a:ext cx="3124200" cy="1743075"/>
        </p:xfrm>
        <a:graphic>
          <a:graphicData uri="http://schemas.openxmlformats.org/presentationml/2006/ole">
            <mc:AlternateContent xmlns:mc="http://schemas.openxmlformats.org/markup-compatibility/2006">
              <mc:Choice xmlns:v="urn:schemas-microsoft-com:vml" Requires="v">
                <p:oleObj spid="_x0000_s188447" name="Picture Publisher Bild" r:id="rId8" imgW="3124080" imgH="2324160" progId="">
                  <p:embed/>
                </p:oleObj>
              </mc:Choice>
              <mc:Fallback>
                <p:oleObj name="Picture Publisher Bild" r:id="rId8" imgW="3124080" imgH="2324160" progId="">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3" y="3400425"/>
                        <a:ext cx="31242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4" name="Line 15"/>
          <p:cNvSpPr>
            <a:spLocks noChangeShapeType="1"/>
          </p:cNvSpPr>
          <p:nvPr/>
        </p:nvSpPr>
        <p:spPr bwMode="auto">
          <a:xfrm flipH="1">
            <a:off x="1785938" y="2143125"/>
            <a:ext cx="1295400" cy="1257300"/>
          </a:xfrm>
          <a:prstGeom prst="line">
            <a:avLst/>
          </a:prstGeom>
          <a:noFill/>
          <a:ln w="76200">
            <a:solidFill>
              <a:schemeClr val="accent1"/>
            </a:solidFill>
            <a:round/>
            <a:headEnd/>
            <a:tailEnd type="triangle" w="med" len="med"/>
          </a:ln>
        </p:spPr>
        <p:txBody>
          <a:bodyPr wrap="none" anchor="ctr"/>
          <a:lstStyle/>
          <a:p>
            <a:endParaRPr lang="en-US"/>
          </a:p>
        </p:txBody>
      </p:sp>
      <p:sp>
        <p:nvSpPr>
          <p:cNvPr id="4105" name="Line 16"/>
          <p:cNvSpPr>
            <a:spLocks noChangeShapeType="1"/>
          </p:cNvSpPr>
          <p:nvPr/>
        </p:nvSpPr>
        <p:spPr bwMode="auto">
          <a:xfrm>
            <a:off x="6286500" y="2035969"/>
            <a:ext cx="1295400" cy="1371600"/>
          </a:xfrm>
          <a:prstGeom prst="line">
            <a:avLst/>
          </a:prstGeom>
          <a:noFill/>
          <a:ln w="76200">
            <a:solidFill>
              <a:schemeClr val="accent1"/>
            </a:solidFill>
            <a:round/>
            <a:headEnd/>
            <a:tailEnd type="triangle" w="med" len="med"/>
          </a:ln>
        </p:spPr>
        <p:txBody>
          <a:bodyPr wrap="none" anchor="ctr"/>
          <a:lstStyle/>
          <a:p>
            <a:endParaRPr lang="en-US"/>
          </a:p>
        </p:txBody>
      </p:sp>
      <p:sp>
        <p:nvSpPr>
          <p:cNvPr id="4106" name="Text Box 17"/>
          <p:cNvSpPr txBox="1">
            <a:spLocks noChangeArrowheads="1"/>
          </p:cNvSpPr>
          <p:nvPr/>
        </p:nvSpPr>
        <p:spPr bwMode="auto">
          <a:xfrm>
            <a:off x="1285875" y="2464594"/>
            <a:ext cx="1148071" cy="461665"/>
          </a:xfrm>
          <a:prstGeom prst="rect">
            <a:avLst/>
          </a:prstGeom>
          <a:noFill/>
          <a:ln w="76200">
            <a:noFill/>
            <a:miter lim="800000"/>
            <a:headEnd/>
            <a:tailEnd/>
          </a:ln>
        </p:spPr>
        <p:txBody>
          <a:bodyPr wrap="none">
            <a:spAutoFit/>
          </a:bodyPr>
          <a:lstStyle/>
          <a:p>
            <a:r>
              <a:rPr lang="en-US" sz="2400">
                <a:solidFill>
                  <a:schemeClr val="accent6">
                    <a:lumMod val="75000"/>
                  </a:schemeClr>
                </a:solidFill>
                <a:latin typeface="+mn-lt"/>
              </a:rPr>
              <a:t>InvLog</a:t>
            </a:r>
          </a:p>
        </p:txBody>
      </p:sp>
      <p:sp>
        <p:nvSpPr>
          <p:cNvPr id="4107" name="Text Box 18"/>
          <p:cNvSpPr txBox="1">
            <a:spLocks noChangeArrowheads="1"/>
          </p:cNvSpPr>
          <p:nvPr/>
        </p:nvSpPr>
        <p:spPr bwMode="auto">
          <a:xfrm>
            <a:off x="7143750" y="2464594"/>
            <a:ext cx="699230" cy="461665"/>
          </a:xfrm>
          <a:prstGeom prst="rect">
            <a:avLst/>
          </a:prstGeom>
          <a:noFill/>
          <a:ln w="76200">
            <a:noFill/>
            <a:miter lim="800000"/>
            <a:headEnd/>
            <a:tailEnd/>
          </a:ln>
        </p:spPr>
        <p:txBody>
          <a:bodyPr wrap="none">
            <a:spAutoFit/>
          </a:bodyPr>
          <a:lstStyle/>
          <a:p>
            <a:r>
              <a:rPr lang="en-US" sz="2400" dirty="0">
                <a:solidFill>
                  <a:schemeClr val="accent6">
                    <a:lumMod val="75000"/>
                  </a:schemeClr>
                </a:solidFill>
                <a:latin typeface="+mn-lt"/>
              </a:rPr>
              <a:t>Log</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p:cNvPicPr>
            <a:picLocks noChangeAspect="1" noChangeArrowheads="1"/>
          </p:cNvPicPr>
          <p:nvPr/>
        </p:nvPicPr>
        <p:blipFill>
          <a:blip r:embed="rId3"/>
          <a:srcRect/>
          <a:stretch>
            <a:fillRect/>
          </a:stretch>
        </p:blipFill>
        <p:spPr bwMode="auto">
          <a:xfrm>
            <a:off x="179512" y="873701"/>
            <a:ext cx="4032448" cy="3858289"/>
          </a:xfrm>
          <a:prstGeom prst="rect">
            <a:avLst/>
          </a:prstGeom>
          <a:noFill/>
          <a:ln w="9525">
            <a:noFill/>
            <a:miter lim="800000"/>
            <a:headEnd/>
            <a:tailEnd/>
          </a:ln>
        </p:spPr>
      </p:pic>
      <p:sp>
        <p:nvSpPr>
          <p:cNvPr id="3" name="Slide Number Placeholder 2"/>
          <p:cNvSpPr>
            <a:spLocks noGrp="1"/>
          </p:cNvSpPr>
          <p:nvPr>
            <p:ph type="sldNum" idx="12"/>
          </p:nvPr>
        </p:nvSpPr>
        <p:spPr/>
        <p:txBody>
          <a:bodyPr/>
          <a:lstStyle/>
          <a:p>
            <a:fld id="{00000000-1234-1234-1234-123412341234}" type="slidenum">
              <a:rPr lang="en" smtClean="0"/>
              <a:pPr/>
              <a:t>93</a:t>
            </a:fld>
            <a:endParaRPr lang="en"/>
          </a:p>
        </p:txBody>
      </p:sp>
      <p:sp>
        <p:nvSpPr>
          <p:cNvPr id="4" name="Text Placeholder 1"/>
          <p:cNvSpPr txBox="1">
            <a:spLocks/>
          </p:cNvSpPr>
          <p:nvPr/>
        </p:nvSpPr>
        <p:spPr>
          <a:xfrm>
            <a:off x="755576" y="0"/>
            <a:ext cx="7848872" cy="519600"/>
          </a:xfrm>
          <a:prstGeom prst="rect">
            <a:avLst/>
          </a:prstGeom>
          <a:solidFill>
            <a:srgbClr val="E2AC00"/>
          </a:solidFill>
          <a:ln>
            <a:noFill/>
          </a:ln>
        </p:spPr>
        <p:txBody>
          <a:bodyPr spcFirstLastPara="1" wrap="square" lIns="91425" tIns="91425" rIns="91425" bIns="91425" anchor="ctr" anchorCtr="0">
            <a:noAutofit/>
          </a:bodyPr>
          <a:lstStyle/>
          <a:p>
            <a:pPr marL="457200" marR="0" lvl="0" indent="-228600" algn="ctr" defTabSz="914400" rtl="0" eaLnBrk="1" fontAlgn="auto" latinLnBrk="0" hangingPunct="1">
              <a:lnSpc>
                <a:spcPct val="100000"/>
              </a:lnSpc>
              <a:spcBef>
                <a:spcPts val="360"/>
              </a:spcBef>
              <a:spcAft>
                <a:spcPts val="0"/>
              </a:spcAft>
              <a:buClr>
                <a:srgbClr val="A1BECC"/>
              </a:buClr>
              <a:buSzPts val="1600"/>
              <a:buFont typeface="Varela Round"/>
              <a:buNone/>
              <a:tabLst/>
              <a:defRPr/>
            </a:pPr>
            <a:r>
              <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rPr>
              <a:t>3. </a:t>
            </a:r>
            <a:r>
              <a:rPr kumimoji="0" lang="en-IN" sz="2800" b="1" i="0" u="none" strike="noStrike" kern="0" cap="none" spc="0" normalizeH="0" baseline="0" noProof="0" dirty="0" err="1">
                <a:ln>
                  <a:noFill/>
                </a:ln>
                <a:solidFill>
                  <a:srgbClr val="C00000"/>
                </a:solidFill>
                <a:effectLst/>
                <a:uLnTx/>
                <a:uFillTx/>
                <a:latin typeface="+mn-lt"/>
                <a:ea typeface="Varela Round"/>
                <a:cs typeface="Varela Round"/>
                <a:sym typeface="Varela Round"/>
              </a:rPr>
              <a:t>PowerLaw</a:t>
            </a:r>
            <a:r>
              <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rPr>
              <a:t> (Gamma) Transformations</a:t>
            </a:r>
          </a:p>
        </p:txBody>
      </p:sp>
      <p:sp>
        <p:nvSpPr>
          <p:cNvPr id="5" name="TextBox 4"/>
          <p:cNvSpPr txBox="1"/>
          <p:nvPr/>
        </p:nvSpPr>
        <p:spPr>
          <a:xfrm>
            <a:off x="4857750" y="630436"/>
            <a:ext cx="3890714" cy="1323439"/>
          </a:xfrm>
          <a:prstGeom prst="rect">
            <a:avLst/>
          </a:prstGeom>
          <a:noFill/>
          <a:ln>
            <a:solidFill>
              <a:srgbClr val="C00000"/>
            </a:solidFill>
          </a:ln>
          <a:effectLst>
            <a:glow rad="101600">
              <a:schemeClr val="accent2">
                <a:satMod val="175000"/>
                <a:alpha val="40000"/>
              </a:schemeClr>
            </a:glow>
          </a:effectLst>
        </p:spPr>
        <p:txBody>
          <a:bodyPr wrap="square">
            <a:spAutoFit/>
          </a:bodyPr>
          <a:lstStyle/>
          <a:p>
            <a:pPr algn="ctr">
              <a:defRPr/>
            </a:pPr>
            <a:r>
              <a:rPr lang="en-GB" sz="2400" dirty="0">
                <a:latin typeface="+mn-lt"/>
              </a:rPr>
              <a:t>General form:</a:t>
            </a:r>
          </a:p>
          <a:p>
            <a:pPr algn="ctr">
              <a:defRPr/>
            </a:pPr>
            <a:r>
              <a:rPr lang="en-GB" sz="3200" dirty="0">
                <a:effectLst>
                  <a:glow rad="228600">
                    <a:srgbClr val="FFFF00">
                      <a:alpha val="40000"/>
                    </a:srgbClr>
                  </a:glow>
                  <a:outerShdw blurRad="38100" dist="38100" dir="2700000" algn="tl">
                    <a:srgbClr val="000000">
                      <a:alpha val="43137"/>
                    </a:srgbClr>
                  </a:outerShdw>
                </a:effectLst>
                <a:latin typeface="+mn-lt"/>
              </a:rPr>
              <a:t>s = c  r</a:t>
            </a:r>
            <a:r>
              <a:rPr lang="el-GR" sz="3200" baseline="30000" dirty="0">
                <a:effectLst>
                  <a:glow rad="228600">
                    <a:srgbClr val="FFFF00">
                      <a:alpha val="40000"/>
                    </a:srgbClr>
                  </a:glow>
                  <a:outerShdw blurRad="38100" dist="38100" dir="2700000" algn="tl">
                    <a:srgbClr val="000000">
                      <a:alpha val="43137"/>
                    </a:srgbClr>
                  </a:outerShdw>
                </a:effectLst>
                <a:latin typeface="+mn-lt"/>
              </a:rPr>
              <a:t>γ</a:t>
            </a:r>
            <a:endParaRPr lang="en-GB" sz="3200" dirty="0">
              <a:effectLst>
                <a:glow rad="228600">
                  <a:srgbClr val="FFFF00">
                    <a:alpha val="40000"/>
                  </a:srgbClr>
                </a:glow>
                <a:outerShdw blurRad="38100" dist="38100" dir="2700000" algn="tl">
                  <a:srgbClr val="000000">
                    <a:alpha val="43137"/>
                  </a:srgbClr>
                </a:outerShdw>
              </a:effectLst>
              <a:latin typeface="+mn-lt"/>
            </a:endParaRPr>
          </a:p>
          <a:p>
            <a:pPr>
              <a:defRPr/>
            </a:pPr>
            <a:r>
              <a:rPr lang="en-GB" sz="1800" dirty="0">
                <a:latin typeface="+mn-lt"/>
              </a:rPr>
              <a:t>Where c &amp; </a:t>
            </a:r>
            <a:r>
              <a:rPr lang="el-GR" sz="1800" dirty="0">
                <a:latin typeface="+mn-lt"/>
              </a:rPr>
              <a:t>γ</a:t>
            </a:r>
            <a:r>
              <a:rPr lang="en-GB" sz="1800" dirty="0">
                <a:latin typeface="+mn-lt"/>
              </a:rPr>
              <a:t> are positive constants</a:t>
            </a:r>
            <a:r>
              <a:rPr lang="en-GB" sz="2400" dirty="0">
                <a:latin typeface="+mn-lt"/>
              </a:rPr>
              <a:t>.</a:t>
            </a:r>
          </a:p>
        </p:txBody>
      </p:sp>
      <p:sp>
        <p:nvSpPr>
          <p:cNvPr id="6" name="TextBox 5"/>
          <p:cNvSpPr txBox="1"/>
          <p:nvPr/>
        </p:nvSpPr>
        <p:spPr bwMode="auto">
          <a:xfrm>
            <a:off x="4071938" y="2076301"/>
            <a:ext cx="5072062" cy="1384995"/>
          </a:xfrm>
          <a:prstGeom prst="rect">
            <a:avLst/>
          </a:prstGeom>
          <a:noFill/>
        </p:spPr>
        <p:txBody>
          <a:bodyPr>
            <a:spAutoFit/>
          </a:bodyPr>
          <a:lstStyle/>
          <a:p>
            <a:pPr algn="ctr">
              <a:defRPr/>
            </a:pPr>
            <a:r>
              <a:rPr lang="en-GB" sz="2400" dirty="0">
                <a:solidFill>
                  <a:schemeClr val="accent6">
                    <a:lumMod val="75000"/>
                  </a:schemeClr>
                </a:solidFill>
                <a:latin typeface="+mn-lt"/>
              </a:rPr>
              <a:t>When </a:t>
            </a:r>
            <a:r>
              <a:rPr lang="el-GR" sz="2400" dirty="0">
                <a:solidFill>
                  <a:schemeClr val="accent6">
                    <a:lumMod val="75000"/>
                  </a:schemeClr>
                </a:solidFill>
                <a:latin typeface="+mn-lt"/>
              </a:rPr>
              <a:t>γ</a:t>
            </a:r>
            <a:r>
              <a:rPr lang="en-GB" sz="2400" dirty="0">
                <a:solidFill>
                  <a:schemeClr val="accent6">
                    <a:lumMod val="75000"/>
                  </a:schemeClr>
                </a:solidFill>
                <a:latin typeface="+mn-lt"/>
              </a:rPr>
              <a:t> &lt; 1</a:t>
            </a:r>
          </a:p>
          <a:p>
            <a:pPr marL="354013" indent="-354013">
              <a:buFont typeface="Courier New" pitchFamily="49" charset="0"/>
              <a:buChar char="o"/>
              <a:defRPr/>
            </a:pPr>
            <a:r>
              <a:rPr lang="en-GB" sz="2000" dirty="0">
                <a:latin typeface="+mn-lt"/>
              </a:rPr>
              <a:t>map a narrow range of dark </a:t>
            </a:r>
            <a:r>
              <a:rPr lang="en-GB" sz="2000" dirty="0" err="1">
                <a:latin typeface="+mn-lt"/>
              </a:rPr>
              <a:t>i</a:t>
            </a:r>
            <a:r>
              <a:rPr lang="en-GB" sz="2000" dirty="0">
                <a:latin typeface="+mn-lt"/>
              </a:rPr>
              <a:t>/p values into wider range of o/p values.</a:t>
            </a:r>
          </a:p>
          <a:p>
            <a:pPr marL="354013" indent="-354013">
              <a:buFont typeface="Courier New" pitchFamily="49" charset="0"/>
              <a:buChar char="o"/>
              <a:defRPr/>
            </a:pPr>
            <a:r>
              <a:rPr lang="en-GB" sz="2000" dirty="0">
                <a:latin typeface="+mn-lt"/>
              </a:rPr>
              <a:t>Opposite is true for higher </a:t>
            </a:r>
            <a:r>
              <a:rPr lang="en-GB" sz="2000" dirty="0" err="1">
                <a:latin typeface="+mn-lt"/>
              </a:rPr>
              <a:t>i</a:t>
            </a:r>
            <a:r>
              <a:rPr lang="en-GB" sz="2000" dirty="0">
                <a:latin typeface="+mn-lt"/>
              </a:rPr>
              <a:t>/p values.</a:t>
            </a:r>
          </a:p>
        </p:txBody>
      </p:sp>
      <p:sp>
        <p:nvSpPr>
          <p:cNvPr id="7" name="TextBox 6"/>
          <p:cNvSpPr txBox="1"/>
          <p:nvPr/>
        </p:nvSpPr>
        <p:spPr bwMode="auto">
          <a:xfrm>
            <a:off x="4071938" y="3582764"/>
            <a:ext cx="5072062" cy="1077218"/>
          </a:xfrm>
          <a:prstGeom prst="rect">
            <a:avLst/>
          </a:prstGeom>
          <a:noFill/>
        </p:spPr>
        <p:txBody>
          <a:bodyPr>
            <a:spAutoFit/>
          </a:bodyPr>
          <a:lstStyle/>
          <a:p>
            <a:pPr algn="ctr">
              <a:defRPr/>
            </a:pPr>
            <a:r>
              <a:rPr lang="en-GB" sz="2400" dirty="0">
                <a:solidFill>
                  <a:schemeClr val="accent6">
                    <a:lumMod val="75000"/>
                  </a:schemeClr>
                </a:solidFill>
                <a:latin typeface="+mn-lt"/>
              </a:rPr>
              <a:t>When </a:t>
            </a:r>
            <a:r>
              <a:rPr lang="el-GR" sz="2400" dirty="0">
                <a:solidFill>
                  <a:schemeClr val="accent6">
                    <a:lumMod val="75000"/>
                  </a:schemeClr>
                </a:solidFill>
                <a:latin typeface="+mn-lt"/>
              </a:rPr>
              <a:t>γ</a:t>
            </a:r>
            <a:r>
              <a:rPr lang="en-GB" sz="2400" dirty="0">
                <a:solidFill>
                  <a:schemeClr val="accent6">
                    <a:lumMod val="75000"/>
                  </a:schemeClr>
                </a:solidFill>
                <a:latin typeface="+mn-lt"/>
              </a:rPr>
              <a:t> &gt; 1</a:t>
            </a:r>
          </a:p>
          <a:p>
            <a:pPr marL="354013" indent="-354013">
              <a:buFont typeface="Courier New" pitchFamily="49" charset="0"/>
              <a:buChar char="o"/>
              <a:defRPr/>
            </a:pPr>
            <a:r>
              <a:rPr lang="en-GB" sz="2000" dirty="0">
                <a:latin typeface="+mn-lt"/>
              </a:rPr>
              <a:t>Exactly the opposite effect as those generated with values of </a:t>
            </a:r>
            <a:r>
              <a:rPr lang="el-GR" sz="2000" dirty="0">
                <a:latin typeface="+mn-lt"/>
              </a:rPr>
              <a:t>γ</a:t>
            </a:r>
            <a:r>
              <a:rPr lang="en-GB" sz="2000" dirty="0">
                <a:latin typeface="+mn-lt"/>
              </a:rPr>
              <a:t> &lt; 1.</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a:t>Jan 10, 2022</a:t>
            </a:r>
            <a:endParaRPr lang="en-GB"/>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lgn="r">
              <a:defRPr/>
            </a:pPr>
            <a:fld id="{D6A8DD9C-8244-49EE-ABA3-3C5BA9796FCB}" type="slidenum">
              <a:rPr lang="en-GB" sz="2000" smtClean="0"/>
              <a:pPr algn="r">
                <a:defRPr/>
              </a:pPr>
              <a:t>94</a:t>
            </a:fld>
            <a:endParaRPr lang="en-GB" sz="2000" dirty="0"/>
          </a:p>
        </p:txBody>
      </p:sp>
      <p:sp>
        <p:nvSpPr>
          <p:cNvPr id="26628" name="Rectangle 8"/>
          <p:cNvSpPr>
            <a:spLocks noChangeArrowheads="1"/>
          </p:cNvSpPr>
          <p:nvPr/>
        </p:nvSpPr>
        <p:spPr bwMode="auto">
          <a:xfrm>
            <a:off x="971600" y="267891"/>
            <a:ext cx="7416824" cy="4661297"/>
          </a:xfrm>
          <a:prstGeom prst="rect">
            <a:avLst/>
          </a:prstGeom>
          <a:noFill/>
          <a:ln w="9525">
            <a:noFill/>
            <a:miter lim="800000"/>
            <a:headEnd/>
            <a:tailEnd/>
          </a:ln>
        </p:spPr>
        <p:txBody>
          <a:bodyPr/>
          <a:lstStyle/>
          <a:p>
            <a:pPr>
              <a:buClr>
                <a:schemeClr val="bg1"/>
              </a:buClr>
              <a:buSzPct val="125000"/>
            </a:pPr>
            <a:r>
              <a:rPr lang="en-GB" sz="2400" b="1" dirty="0">
                <a:solidFill>
                  <a:schemeClr val="tx1"/>
                </a:solidFill>
                <a:latin typeface="+mn-lt"/>
              </a:rPr>
              <a:t>Varying </a:t>
            </a:r>
            <a:r>
              <a:rPr lang="en-GB" sz="2400" b="1" i="1" dirty="0">
                <a:solidFill>
                  <a:schemeClr val="tx1"/>
                </a:solidFill>
                <a:latin typeface="+mn-lt"/>
              </a:rPr>
              <a:t>gamma </a:t>
            </a:r>
            <a:r>
              <a:rPr lang="en-GB" sz="2400" b="1" dirty="0">
                <a:solidFill>
                  <a:schemeClr val="tx1"/>
                </a:solidFill>
                <a:latin typeface="+mn-lt"/>
              </a:rPr>
              <a:t>(</a:t>
            </a:r>
            <a:r>
              <a:rPr lang="en-GB" sz="2400" b="1" dirty="0">
                <a:solidFill>
                  <a:schemeClr val="tx1"/>
                </a:solidFill>
                <a:latin typeface="+mn-lt"/>
                <a:sym typeface="Symbol" pitchFamily="18" charset="2"/>
              </a:rPr>
              <a:t></a:t>
            </a:r>
            <a:r>
              <a:rPr lang="en-GB" sz="2400" b="1" dirty="0">
                <a:solidFill>
                  <a:schemeClr val="tx1"/>
                </a:solidFill>
                <a:latin typeface="+mn-lt"/>
              </a:rPr>
              <a:t>) obtains family of possible transformation curves</a:t>
            </a:r>
            <a:br>
              <a:rPr lang="en-GB" sz="2400" b="1" dirty="0">
                <a:solidFill>
                  <a:schemeClr val="tx1"/>
                </a:solidFill>
                <a:latin typeface="+mn-lt"/>
              </a:rPr>
            </a:br>
            <a:endParaRPr lang="en-GB" sz="2400" b="1" dirty="0">
              <a:solidFill>
                <a:schemeClr val="tx1"/>
              </a:solidFill>
              <a:latin typeface="+mn-lt"/>
            </a:endParaRPr>
          </a:p>
          <a:p>
            <a:pPr marL="1143000" indent="-1143000">
              <a:buClr>
                <a:schemeClr val="bg1"/>
              </a:buClr>
              <a:buSzPct val="125000"/>
              <a:buFont typeface="Wingdings" pitchFamily="2" charset="2"/>
              <a:buChar char="q"/>
            </a:pPr>
            <a:r>
              <a:rPr lang="en-GB" sz="2400" b="1" dirty="0">
                <a:solidFill>
                  <a:schemeClr val="tx1"/>
                </a:solidFill>
                <a:latin typeface="+mn-lt"/>
                <a:sym typeface="Symbol" pitchFamily="18" charset="2"/>
              </a:rPr>
              <a:t></a:t>
            </a:r>
            <a:r>
              <a:rPr lang="en-GB" sz="2400" b="1" dirty="0">
                <a:solidFill>
                  <a:schemeClr val="tx1"/>
                </a:solidFill>
                <a:latin typeface="+mn-lt"/>
              </a:rPr>
              <a:t> &gt; 1 </a:t>
            </a:r>
          </a:p>
          <a:p>
            <a:pPr marL="1722438" lvl="1" indent="-579438">
              <a:buClr>
                <a:schemeClr val="bg1"/>
              </a:buClr>
              <a:buSzPct val="125000"/>
              <a:buFont typeface="Arial" charset="0"/>
              <a:buChar char="•"/>
            </a:pPr>
            <a:r>
              <a:rPr lang="en-GB" sz="2400" b="1" dirty="0">
                <a:solidFill>
                  <a:schemeClr val="tx1"/>
                </a:solidFill>
                <a:latin typeface="+mn-lt"/>
              </a:rPr>
              <a:t>Compresses dark values</a:t>
            </a:r>
          </a:p>
          <a:p>
            <a:pPr marL="1722438" lvl="1" indent="-579438">
              <a:buClr>
                <a:schemeClr val="bg1"/>
              </a:buClr>
              <a:buSzPct val="125000"/>
              <a:buFont typeface="Arial" charset="0"/>
              <a:buChar char="•"/>
            </a:pPr>
            <a:r>
              <a:rPr lang="en-GB" sz="2400" b="1" dirty="0">
                <a:solidFill>
                  <a:schemeClr val="tx1"/>
                </a:solidFill>
                <a:latin typeface="+mn-lt"/>
              </a:rPr>
              <a:t>Expands bright values</a:t>
            </a:r>
          </a:p>
          <a:p>
            <a:pPr marL="1143000" lvl="1" indent="-1143000">
              <a:buClr>
                <a:schemeClr val="bg1"/>
              </a:buClr>
              <a:buSzPct val="125000"/>
              <a:buFont typeface="Wingdings" pitchFamily="2" charset="2"/>
              <a:buChar char="q"/>
            </a:pPr>
            <a:endParaRPr lang="en-GB" sz="2400" b="1" dirty="0">
              <a:solidFill>
                <a:schemeClr val="tx1"/>
              </a:solidFill>
              <a:latin typeface="+mn-lt"/>
            </a:endParaRPr>
          </a:p>
          <a:p>
            <a:pPr marL="1143000" indent="-1143000">
              <a:buClr>
                <a:schemeClr val="bg1"/>
              </a:buClr>
              <a:buSzPct val="125000"/>
              <a:buFont typeface="Wingdings" pitchFamily="2" charset="2"/>
              <a:buChar char="q"/>
            </a:pPr>
            <a:r>
              <a:rPr lang="en-GB" sz="2400" b="1" dirty="0">
                <a:solidFill>
                  <a:schemeClr val="tx1"/>
                </a:solidFill>
                <a:latin typeface="+mn-lt"/>
                <a:sym typeface="Symbol" pitchFamily="18" charset="2"/>
              </a:rPr>
              <a:t></a:t>
            </a:r>
            <a:r>
              <a:rPr lang="en-GB" sz="2400" b="1" dirty="0">
                <a:solidFill>
                  <a:schemeClr val="tx1"/>
                </a:solidFill>
                <a:latin typeface="+mn-lt"/>
              </a:rPr>
              <a:t> &lt; 1 </a:t>
            </a:r>
          </a:p>
          <a:p>
            <a:pPr marL="1768475" lvl="1" indent="-625475">
              <a:buClr>
                <a:schemeClr val="bg1"/>
              </a:buClr>
              <a:buSzPct val="125000"/>
              <a:buFont typeface="Arial" charset="0"/>
              <a:buChar char="•"/>
            </a:pPr>
            <a:r>
              <a:rPr lang="en-GB" sz="2400" b="1" dirty="0">
                <a:solidFill>
                  <a:schemeClr val="tx1"/>
                </a:solidFill>
                <a:latin typeface="+mn-lt"/>
              </a:rPr>
              <a:t>Expands dark values</a:t>
            </a:r>
          </a:p>
          <a:p>
            <a:pPr marL="1768475" lvl="1" indent="-625475">
              <a:buClr>
                <a:schemeClr val="bg1"/>
              </a:buClr>
              <a:buSzPct val="125000"/>
              <a:buFont typeface="Arial" charset="0"/>
              <a:buChar char="•"/>
            </a:pPr>
            <a:r>
              <a:rPr lang="en-GB" sz="2400" b="1" dirty="0">
                <a:solidFill>
                  <a:schemeClr val="tx1"/>
                </a:solidFill>
                <a:latin typeface="+mn-lt"/>
              </a:rPr>
              <a:t>Compresses bright values</a:t>
            </a:r>
          </a:p>
        </p:txBody>
      </p:sp>
    </p:spTree>
  </p:cSld>
  <p:clrMapOvr>
    <a:masterClrMapping/>
  </p:clrMapOvr>
  <p:transition>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95</a:t>
            </a:fld>
            <a:endParaRPr lang="en" dirty="0"/>
          </a:p>
        </p:txBody>
      </p:sp>
      <p:pic>
        <p:nvPicPr>
          <p:cNvPr id="191490" name="Picture 2"/>
          <p:cNvPicPr>
            <a:picLocks noChangeAspect="1" noChangeArrowheads="1"/>
          </p:cNvPicPr>
          <p:nvPr/>
        </p:nvPicPr>
        <p:blipFill>
          <a:blip r:embed="rId2"/>
          <a:srcRect/>
          <a:stretch>
            <a:fillRect/>
          </a:stretch>
        </p:blipFill>
        <p:spPr bwMode="auto">
          <a:xfrm>
            <a:off x="902636" y="1"/>
            <a:ext cx="3965830" cy="5143500"/>
          </a:xfrm>
          <a:prstGeom prst="rect">
            <a:avLst/>
          </a:prstGeom>
          <a:noFill/>
          <a:ln w="9525">
            <a:noFill/>
            <a:miter lim="800000"/>
            <a:headEnd/>
            <a:tailEnd/>
          </a:ln>
        </p:spPr>
      </p:pic>
      <p:sp>
        <p:nvSpPr>
          <p:cNvPr id="4" name="TextBox 3"/>
          <p:cNvSpPr txBox="1"/>
          <p:nvPr/>
        </p:nvSpPr>
        <p:spPr>
          <a:xfrm>
            <a:off x="5220072" y="339502"/>
            <a:ext cx="3528392" cy="4154984"/>
          </a:xfrm>
          <a:prstGeom prst="rect">
            <a:avLst/>
          </a:prstGeom>
          <a:noFill/>
        </p:spPr>
        <p:txBody>
          <a:bodyPr wrap="square" rtlCol="0">
            <a:spAutoFit/>
          </a:bodyPr>
          <a:lstStyle/>
          <a:p>
            <a:r>
              <a:rPr lang="en-IN" sz="2400" dirty="0">
                <a:latin typeface="+mn-lt"/>
              </a:rPr>
              <a:t>(a) Magnetic resonance image (MRI) of a</a:t>
            </a:r>
          </a:p>
          <a:p>
            <a:r>
              <a:rPr lang="en-IN" sz="2400" dirty="0">
                <a:latin typeface="+mn-lt"/>
              </a:rPr>
              <a:t>fractured human spine (the region</a:t>
            </a:r>
          </a:p>
          <a:p>
            <a:r>
              <a:rPr lang="en-IN" sz="2400" dirty="0">
                <a:latin typeface="+mn-lt"/>
              </a:rPr>
              <a:t>of the fracture is enclosed by the circle).</a:t>
            </a:r>
          </a:p>
          <a:p>
            <a:r>
              <a:rPr lang="en-IN" sz="2400" dirty="0">
                <a:latin typeface="+mn-lt"/>
              </a:rPr>
              <a:t>(b)–(d) Results of applying the Gamma</a:t>
            </a:r>
          </a:p>
          <a:p>
            <a:r>
              <a:rPr lang="en-IN" sz="2400" dirty="0">
                <a:latin typeface="+mn-lt"/>
              </a:rPr>
              <a:t>Transformation with </a:t>
            </a:r>
            <a:r>
              <a:rPr lang="en-IN" sz="2400" i="1" dirty="0">
                <a:latin typeface="+mn-lt"/>
              </a:rPr>
              <a:t>c = 1 and </a:t>
            </a:r>
            <a:r>
              <a:rPr lang="el-GR" sz="2400" dirty="0">
                <a:latin typeface="+mn-lt"/>
              </a:rPr>
              <a:t>γ</a:t>
            </a:r>
            <a:r>
              <a:rPr lang="en-US" sz="2400" dirty="0">
                <a:latin typeface="+mn-lt"/>
              </a:rPr>
              <a:t> = 0.6 , 0.4, and </a:t>
            </a:r>
            <a:r>
              <a:rPr lang="en-IN" sz="2400" dirty="0">
                <a:latin typeface="+mn-lt"/>
              </a:rPr>
              <a:t>0.3, respectively.</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1246225" y="4177700"/>
            <a:ext cx="6651600" cy="519600"/>
          </a:xfrm>
        </p:spPr>
        <p:txBody>
          <a:bodyPr/>
          <a:lstStyle/>
          <a:p>
            <a:endParaRPr lang="en-IN"/>
          </a:p>
        </p:txBody>
      </p:sp>
      <p:sp>
        <p:nvSpPr>
          <p:cNvPr id="3" name="Slide Number Placeholder 2"/>
          <p:cNvSpPr>
            <a:spLocks noGrp="1"/>
          </p:cNvSpPr>
          <p:nvPr>
            <p:ph type="sldNum" idx="12"/>
          </p:nvPr>
        </p:nvSpPr>
        <p:spPr/>
        <p:txBody>
          <a:bodyPr/>
          <a:lstStyle/>
          <a:p>
            <a:fld id="{00000000-1234-1234-1234-123412341234}" type="slidenum">
              <a:rPr lang="en" smtClean="0"/>
              <a:pPr/>
              <a:t>96</a:t>
            </a:fld>
            <a:endParaRPr lang="en"/>
          </a:p>
        </p:txBody>
      </p:sp>
      <p:pic>
        <p:nvPicPr>
          <p:cNvPr id="189442" name="Picture 2"/>
          <p:cNvPicPr>
            <a:picLocks noChangeAspect="1" noChangeArrowheads="1"/>
          </p:cNvPicPr>
          <p:nvPr/>
        </p:nvPicPr>
        <p:blipFill>
          <a:blip r:embed="rId2"/>
          <a:srcRect/>
          <a:stretch>
            <a:fillRect/>
          </a:stretch>
        </p:blipFill>
        <p:spPr bwMode="auto">
          <a:xfrm>
            <a:off x="3203848" y="249215"/>
            <a:ext cx="5328591" cy="4894285"/>
          </a:xfrm>
          <a:prstGeom prst="rect">
            <a:avLst/>
          </a:prstGeom>
          <a:noFill/>
          <a:ln w="9525">
            <a:noFill/>
            <a:miter lim="800000"/>
            <a:headEnd/>
            <a:tailEnd/>
          </a:ln>
        </p:spPr>
      </p:pic>
      <p:sp>
        <p:nvSpPr>
          <p:cNvPr id="5" name="TextBox 4"/>
          <p:cNvSpPr txBox="1"/>
          <p:nvPr/>
        </p:nvSpPr>
        <p:spPr>
          <a:xfrm>
            <a:off x="179512" y="195486"/>
            <a:ext cx="3096344" cy="4893647"/>
          </a:xfrm>
          <a:prstGeom prst="rect">
            <a:avLst/>
          </a:prstGeom>
          <a:noFill/>
        </p:spPr>
        <p:txBody>
          <a:bodyPr wrap="square" rtlCol="0">
            <a:spAutoFit/>
          </a:bodyPr>
          <a:lstStyle/>
          <a:p>
            <a:pPr algn="ctr"/>
            <a:r>
              <a:rPr lang="en-US" sz="2400" dirty="0">
                <a:latin typeface="+mn-lt"/>
              </a:rPr>
              <a:t>Some basic intensity transformation functions. </a:t>
            </a:r>
          </a:p>
          <a:p>
            <a:pPr algn="ctr"/>
            <a:r>
              <a:rPr lang="en-US" sz="2400" dirty="0">
                <a:latin typeface="+mn-lt"/>
              </a:rPr>
              <a:t>Each curve was scaled independently so that all curves would fit in the same graph. </a:t>
            </a:r>
          </a:p>
          <a:p>
            <a:pPr algn="ctr"/>
            <a:r>
              <a:rPr lang="en-US" sz="2400" dirty="0">
                <a:latin typeface="+mn-lt"/>
              </a:rPr>
              <a:t>The interest here is on the shapes of the curves, not</a:t>
            </a:r>
          </a:p>
          <a:p>
            <a:pPr algn="ctr"/>
            <a:r>
              <a:rPr lang="en-US" sz="2400" dirty="0">
                <a:latin typeface="+mn-lt"/>
              </a:rPr>
              <a:t>on their relative values.</a:t>
            </a:r>
            <a:endParaRPr lang="en-IN" sz="2400" dirty="0">
              <a:latin typeface="+mn-lt"/>
            </a:endParaRPr>
          </a:p>
        </p:txBody>
      </p:sp>
    </p:spTree>
  </p:cSld>
  <p:clrMapOvr>
    <a:masterClrMapping/>
  </p:clrMapOvr>
  <p:transition>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a:t>Jan 10, 2022</a:t>
            </a:r>
            <a:endParaRPr lang="en-GB"/>
          </a:p>
        </p:txBody>
      </p:sp>
      <p:sp>
        <p:nvSpPr>
          <p:cNvPr id="3" name="Slide Number Placeholder 2"/>
          <p:cNvSpPr>
            <a:spLocks noGrp="1"/>
          </p:cNvSpPr>
          <p:nvPr>
            <p:ph type="sldNum" sz="quarter" idx="4294967295"/>
          </p:nvPr>
        </p:nvSpPr>
        <p:spPr>
          <a:xfrm>
            <a:off x="8019774" y="4800600"/>
            <a:ext cx="963513" cy="342900"/>
          </a:xfrm>
          <a:prstGeom prst="rect">
            <a:avLst/>
          </a:prstGeom>
        </p:spPr>
        <p:txBody>
          <a:bodyPr/>
          <a:lstStyle/>
          <a:p>
            <a:pPr>
              <a:defRPr/>
            </a:pPr>
            <a:fld id="{D717F9B1-B34D-4CAD-9070-75205C9B53BB}" type="slidenum">
              <a:rPr lang="en-GB" smtClean="0"/>
              <a:pPr>
                <a:defRPr/>
              </a:pPr>
              <a:t>97</a:t>
            </a:fld>
            <a:endParaRPr lang="en-GB" dirty="0"/>
          </a:p>
        </p:txBody>
      </p:sp>
      <p:sp>
        <p:nvSpPr>
          <p:cNvPr id="4" name="Rounded Rectangle 3"/>
          <p:cNvSpPr/>
          <p:nvPr/>
        </p:nvSpPr>
        <p:spPr>
          <a:xfrm>
            <a:off x="755576" y="267494"/>
            <a:ext cx="7676331" cy="589359"/>
          </a:xfrm>
          <a:prstGeom prst="roundRect">
            <a:avLst/>
          </a:prstGeom>
          <a:no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r>
              <a:rPr lang="en-GB"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Piecewise-Linear Transformation Functions</a:t>
            </a:r>
          </a:p>
        </p:txBody>
      </p:sp>
      <p:sp>
        <p:nvSpPr>
          <p:cNvPr id="5" name="Rectangle 4"/>
          <p:cNvSpPr/>
          <p:nvPr/>
        </p:nvSpPr>
        <p:spPr>
          <a:xfrm>
            <a:off x="1071539" y="1071552"/>
            <a:ext cx="6929437" cy="750094"/>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GB" sz="2800" dirty="0">
                <a:solidFill>
                  <a:schemeClr val="tx1"/>
                </a:solidFill>
              </a:rPr>
              <a:t>A complementary approach to the previous methods </a:t>
            </a:r>
          </a:p>
        </p:txBody>
      </p:sp>
      <p:sp>
        <p:nvSpPr>
          <p:cNvPr id="6" name="TextBox 5"/>
          <p:cNvSpPr txBox="1"/>
          <p:nvPr/>
        </p:nvSpPr>
        <p:spPr>
          <a:xfrm>
            <a:off x="214314" y="2143125"/>
            <a:ext cx="8643937" cy="172354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65125" indent="-365125" algn="just">
              <a:spcAft>
                <a:spcPts val="1200"/>
              </a:spcAft>
              <a:buFontTx/>
              <a:buBlip>
                <a:blip r:embed="rId3"/>
              </a:buBlip>
              <a:defRPr/>
            </a:pPr>
            <a:r>
              <a:rPr lang="en-GB" sz="2400" dirty="0">
                <a:solidFill>
                  <a:schemeClr val="accent6">
                    <a:lumMod val="75000"/>
                  </a:schemeClr>
                </a:solidFill>
              </a:rPr>
              <a:t>Form of piecewise functions can be arbitrarily complex.</a:t>
            </a:r>
          </a:p>
          <a:p>
            <a:pPr marL="365125" indent="-365125" algn="just">
              <a:spcAft>
                <a:spcPts val="1200"/>
              </a:spcAft>
              <a:buFontTx/>
              <a:buBlip>
                <a:blip r:embed="rId3"/>
              </a:buBlip>
              <a:defRPr/>
            </a:pPr>
            <a:r>
              <a:rPr lang="en-GB" sz="2400" dirty="0">
                <a:solidFill>
                  <a:schemeClr val="accent6">
                    <a:lumMod val="75000"/>
                  </a:schemeClr>
                </a:solidFill>
              </a:rPr>
              <a:t>Practical implementation of some important transformations can be formulated only as piecewise functions</a:t>
            </a:r>
          </a:p>
        </p:txBody>
      </p:sp>
      <p:sp>
        <p:nvSpPr>
          <p:cNvPr id="7" name="TextBox 6"/>
          <p:cNvSpPr txBox="1"/>
          <p:nvPr/>
        </p:nvSpPr>
        <p:spPr>
          <a:xfrm>
            <a:off x="285725" y="4395408"/>
            <a:ext cx="8501063" cy="461665"/>
          </a:xfrm>
          <a:prstGeom prst="rect">
            <a:avLst/>
          </a:prstGeom>
        </p:spPr>
        <p:style>
          <a:lnRef idx="1">
            <a:schemeClr val="accent6"/>
          </a:lnRef>
          <a:fillRef idx="3">
            <a:schemeClr val="accent6"/>
          </a:fillRef>
          <a:effectRef idx="2">
            <a:schemeClr val="accent6"/>
          </a:effectRef>
          <a:fontRef idx="minor">
            <a:schemeClr val="lt1"/>
          </a:fontRef>
        </p:style>
        <p:txBody>
          <a:bodyPr>
            <a:spAutoFit/>
          </a:bodyPr>
          <a:lstStyle/>
          <a:p>
            <a:pPr marL="274638" indent="-274638">
              <a:buFontTx/>
              <a:buBlip>
                <a:blip r:embed="rId4"/>
              </a:buBlip>
              <a:defRPr/>
            </a:pPr>
            <a:r>
              <a:rPr lang="en-GB" sz="2400" dirty="0">
                <a:solidFill>
                  <a:schemeClr val="bg1"/>
                </a:solidFill>
              </a:rPr>
              <a:t>Their specification requires considerably more user </a:t>
            </a:r>
            <a:r>
              <a:rPr lang="en-GB" sz="2400" dirty="0" err="1">
                <a:solidFill>
                  <a:schemeClr val="bg1"/>
                </a:solidFill>
              </a:rPr>
              <a:t>i</a:t>
            </a:r>
            <a:r>
              <a:rPr lang="en-GB" sz="2400" dirty="0">
                <a:solidFill>
                  <a:schemeClr val="bg1"/>
                </a:solidFill>
              </a:rPr>
              <a:t>/p.</a:t>
            </a:r>
          </a:p>
        </p:txBody>
      </p:sp>
      <p:pic>
        <p:nvPicPr>
          <p:cNvPr id="28680" name="Picture 2" descr="C:\Documents and Settings\SUPER\My Documents\My Pictures\Microsoft Clip Organizer\j0424466.wmf"/>
          <p:cNvPicPr>
            <a:picLocks noChangeAspect="1" noChangeArrowheads="1"/>
          </p:cNvPicPr>
          <p:nvPr/>
        </p:nvPicPr>
        <p:blipFill>
          <a:blip r:embed="rId5" cstate="print"/>
          <a:srcRect/>
          <a:stretch>
            <a:fillRect/>
          </a:stretch>
        </p:blipFill>
        <p:spPr bwMode="auto">
          <a:xfrm>
            <a:off x="7786689" y="1500188"/>
            <a:ext cx="1017587" cy="656035"/>
          </a:xfrm>
          <a:prstGeom prst="rect">
            <a:avLst/>
          </a:prstGeom>
          <a:noFill/>
          <a:ln w="9525">
            <a:noFill/>
            <a:miter lim="800000"/>
            <a:headEnd/>
            <a:tailEnd/>
          </a:ln>
        </p:spPr>
      </p:pic>
      <p:pic>
        <p:nvPicPr>
          <p:cNvPr id="28681" name="Picture 3" descr="C:\Documents and Settings\SUPER\My Documents\My Pictures\Microsoft Clip Organizer\j0424468.wmf"/>
          <p:cNvPicPr>
            <a:picLocks noChangeAspect="1" noChangeArrowheads="1"/>
          </p:cNvPicPr>
          <p:nvPr/>
        </p:nvPicPr>
        <p:blipFill>
          <a:blip r:embed="rId6" cstate="print"/>
          <a:srcRect/>
          <a:stretch>
            <a:fillRect/>
          </a:stretch>
        </p:blipFill>
        <p:spPr bwMode="auto">
          <a:xfrm>
            <a:off x="0" y="3750469"/>
            <a:ext cx="998538" cy="70485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98</a:t>
            </a:fld>
            <a:endParaRPr lang="en"/>
          </a:p>
        </p:txBody>
      </p:sp>
      <p:sp>
        <p:nvSpPr>
          <p:cNvPr id="4" name="Text Placeholder 1"/>
          <p:cNvSpPr txBox="1">
            <a:spLocks/>
          </p:cNvSpPr>
          <p:nvPr/>
        </p:nvSpPr>
        <p:spPr>
          <a:xfrm>
            <a:off x="1835696" y="0"/>
            <a:ext cx="5472608" cy="519600"/>
          </a:xfrm>
          <a:prstGeom prst="rect">
            <a:avLst/>
          </a:prstGeom>
          <a:solidFill>
            <a:srgbClr val="E2AC00"/>
          </a:solidFill>
          <a:ln>
            <a:noFill/>
          </a:ln>
        </p:spPr>
        <p:txBody>
          <a:bodyPr spcFirstLastPara="1" wrap="square" lIns="91425" tIns="91425" rIns="91425" bIns="91425" anchor="ctr" anchorCtr="0">
            <a:noAutofit/>
          </a:bodyPr>
          <a:lstStyle/>
          <a:p>
            <a:pPr marL="457200" marR="0" lvl="0" indent="-228600" algn="ctr" defTabSz="914400" rtl="0" eaLnBrk="1" fontAlgn="auto" latinLnBrk="0" hangingPunct="1">
              <a:lnSpc>
                <a:spcPct val="100000"/>
              </a:lnSpc>
              <a:spcBef>
                <a:spcPts val="360"/>
              </a:spcBef>
              <a:spcAft>
                <a:spcPts val="0"/>
              </a:spcAft>
              <a:buClr>
                <a:srgbClr val="A1BECC"/>
              </a:buClr>
              <a:buSzPts val="1600"/>
              <a:buFont typeface="Varela Round"/>
              <a:buNone/>
              <a:tabLst/>
              <a:defRPr/>
            </a:pPr>
            <a:r>
              <a:rPr kumimoji="0" lang="en-IN" sz="2800" b="1" i="0" u="none" strike="noStrike" kern="0" cap="none" spc="0" normalizeH="0" baseline="0" noProof="0" dirty="0">
                <a:ln>
                  <a:noFill/>
                </a:ln>
                <a:solidFill>
                  <a:srgbClr val="C00000"/>
                </a:solidFill>
                <a:effectLst/>
                <a:uLnTx/>
                <a:uFillTx/>
                <a:latin typeface="+mn-lt"/>
                <a:ea typeface="Varela Round"/>
                <a:cs typeface="Varela Round"/>
                <a:sym typeface="Varela Round"/>
              </a:rPr>
              <a:t>4. Contrast Stretching</a:t>
            </a:r>
          </a:p>
        </p:txBody>
      </p:sp>
      <p:sp>
        <p:nvSpPr>
          <p:cNvPr id="5" name="Rectangle 4"/>
          <p:cNvSpPr/>
          <p:nvPr/>
        </p:nvSpPr>
        <p:spPr>
          <a:xfrm>
            <a:off x="1043608" y="771550"/>
            <a:ext cx="7344816" cy="1431161"/>
          </a:xfrm>
          <a:prstGeom prst="rect">
            <a:avLst/>
          </a:prstGeom>
        </p:spPr>
        <p:txBody>
          <a:bodyPr wrap="square">
            <a:spAutoFit/>
          </a:bodyPr>
          <a:lstStyle/>
          <a:p>
            <a:pPr marL="361950" indent="-361950">
              <a:spcAft>
                <a:spcPts val="1800"/>
              </a:spcAft>
              <a:buClr>
                <a:srgbClr val="FF0066"/>
              </a:buClr>
              <a:buFont typeface="Wingdings" pitchFamily="2" charset="2"/>
              <a:buChar char="|"/>
              <a:defRPr/>
            </a:pPr>
            <a:r>
              <a:rPr lang="en-GB" sz="2400" dirty="0">
                <a:solidFill>
                  <a:schemeClr val="tx1"/>
                </a:solidFill>
                <a:latin typeface="+mn-lt"/>
              </a:rPr>
              <a:t>Simplest of piecewise linear functions.</a:t>
            </a:r>
          </a:p>
          <a:p>
            <a:pPr marL="361950" indent="-361950">
              <a:spcAft>
                <a:spcPts val="1800"/>
              </a:spcAft>
              <a:buClr>
                <a:srgbClr val="FF0066"/>
              </a:buClr>
              <a:buFont typeface="Wingdings" pitchFamily="2" charset="2"/>
              <a:buChar char="|"/>
              <a:defRPr/>
            </a:pPr>
            <a:r>
              <a:rPr lang="en-GB" sz="2400" dirty="0">
                <a:solidFill>
                  <a:schemeClr val="tx1"/>
                </a:solidFill>
                <a:latin typeface="+mn-lt"/>
              </a:rPr>
              <a:t>Basic idea – to increase the dynamic range of the gray levels in the image being processed.</a:t>
            </a:r>
          </a:p>
        </p:txBody>
      </p:sp>
      <p:sp>
        <p:nvSpPr>
          <p:cNvPr id="6" name="TextBox 5"/>
          <p:cNvSpPr txBox="1"/>
          <p:nvPr/>
        </p:nvSpPr>
        <p:spPr>
          <a:xfrm>
            <a:off x="467544" y="2787774"/>
            <a:ext cx="8215312" cy="190821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spcAft>
                <a:spcPts val="1200"/>
              </a:spcAft>
              <a:defRPr/>
            </a:pPr>
            <a:r>
              <a:rPr lang="en-GB" sz="2200" dirty="0"/>
              <a:t>During image acquisition, low contrast images may result due to</a:t>
            </a:r>
          </a:p>
          <a:p>
            <a:pPr marL="365125" indent="-365125">
              <a:spcAft>
                <a:spcPts val="1200"/>
              </a:spcAft>
              <a:buClrTx/>
              <a:buFont typeface="Book Antiqua" pitchFamily="18" charset="0"/>
              <a:buChar char="♦"/>
              <a:defRPr/>
            </a:pPr>
            <a:r>
              <a:rPr lang="en-GB" sz="2200" dirty="0"/>
              <a:t>Poor illumination</a:t>
            </a:r>
          </a:p>
          <a:p>
            <a:pPr marL="365125" indent="-365125">
              <a:spcAft>
                <a:spcPts val="1200"/>
              </a:spcAft>
              <a:buClrTx/>
              <a:buFont typeface="Book Antiqua" pitchFamily="18" charset="0"/>
              <a:buChar char="♦"/>
              <a:defRPr/>
            </a:pPr>
            <a:r>
              <a:rPr lang="en-GB" sz="2200" dirty="0"/>
              <a:t>Lack of dynamic range in image sensor</a:t>
            </a:r>
          </a:p>
          <a:p>
            <a:pPr marL="365125" indent="-365125">
              <a:spcAft>
                <a:spcPts val="1200"/>
              </a:spcAft>
              <a:buClrTx/>
              <a:buFont typeface="Book Antiqua" pitchFamily="18" charset="0"/>
              <a:buChar char="♦"/>
              <a:defRPr/>
            </a:pPr>
            <a:r>
              <a:rPr lang="en-GB" sz="2200" dirty="0"/>
              <a:t>Wrong setting of the lens aperture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4294967295"/>
          </p:nvPr>
        </p:nvSpPr>
        <p:spPr>
          <a:xfrm>
            <a:off x="0" y="4900612"/>
            <a:ext cx="1828800" cy="242888"/>
          </a:xfrm>
          <a:prstGeom prst="rect">
            <a:avLst/>
          </a:prstGeom>
        </p:spPr>
        <p:txBody>
          <a:bodyPr/>
          <a:lstStyle/>
          <a:p>
            <a:pPr>
              <a:defRPr/>
            </a:pPr>
            <a:r>
              <a:rPr lang="en-US"/>
              <a:t>Jan 10, 2022</a:t>
            </a:r>
            <a:endParaRPr lang="en-GB" dirty="0"/>
          </a:p>
        </p:txBody>
      </p:sp>
      <p:sp>
        <p:nvSpPr>
          <p:cNvPr id="3" name="Slide Number Placeholder 2"/>
          <p:cNvSpPr>
            <a:spLocks noGrp="1"/>
          </p:cNvSpPr>
          <p:nvPr>
            <p:ph type="sldNum" sz="quarter" idx="4294967295"/>
          </p:nvPr>
        </p:nvSpPr>
        <p:spPr>
          <a:xfrm>
            <a:off x="8215339" y="4800600"/>
            <a:ext cx="928662" cy="342900"/>
          </a:xfrm>
          <a:prstGeom prst="rect">
            <a:avLst/>
          </a:prstGeom>
        </p:spPr>
        <p:txBody>
          <a:bodyPr/>
          <a:lstStyle/>
          <a:p>
            <a:pPr algn="r">
              <a:defRPr/>
            </a:pPr>
            <a:fld id="{34EB0C8E-C1B7-473E-8E76-8FA4AD867B05}" type="slidenum">
              <a:rPr lang="en-GB" sz="2000" smtClean="0"/>
              <a:pPr algn="r">
                <a:defRPr/>
              </a:pPr>
              <a:t>99</a:t>
            </a:fld>
            <a:endParaRPr lang="en-GB" sz="2000" dirty="0"/>
          </a:p>
        </p:txBody>
      </p:sp>
      <p:pic>
        <p:nvPicPr>
          <p:cNvPr id="30724" name="Picture 2"/>
          <p:cNvPicPr>
            <a:picLocks noChangeAspect="1" noChangeArrowheads="1"/>
          </p:cNvPicPr>
          <p:nvPr/>
        </p:nvPicPr>
        <p:blipFill>
          <a:blip r:embed="rId3" cstate="print"/>
          <a:srcRect/>
          <a:stretch>
            <a:fillRect/>
          </a:stretch>
        </p:blipFill>
        <p:spPr bwMode="auto">
          <a:xfrm>
            <a:off x="0" y="0"/>
            <a:ext cx="4095750" cy="3168254"/>
          </a:xfrm>
          <a:prstGeom prst="rect">
            <a:avLst/>
          </a:prstGeom>
          <a:noFill/>
          <a:ln w="9525">
            <a:noFill/>
            <a:miter lim="800000"/>
            <a:headEnd/>
            <a:tailEnd/>
          </a:ln>
        </p:spPr>
      </p:pic>
      <p:sp>
        <p:nvSpPr>
          <p:cNvPr id="30725" name="TextBox 4"/>
          <p:cNvSpPr txBox="1">
            <a:spLocks noChangeArrowheads="1"/>
          </p:cNvSpPr>
          <p:nvPr/>
        </p:nvSpPr>
        <p:spPr bwMode="auto">
          <a:xfrm>
            <a:off x="1" y="3321844"/>
            <a:ext cx="4139951" cy="1200329"/>
          </a:xfrm>
          <a:prstGeom prst="rect">
            <a:avLst/>
          </a:prstGeom>
          <a:noFill/>
          <a:ln w="9525">
            <a:noFill/>
            <a:miter lim="800000"/>
            <a:headEnd/>
            <a:tailEnd/>
          </a:ln>
        </p:spPr>
        <p:txBody>
          <a:bodyPr wrap="square">
            <a:spAutoFit/>
          </a:bodyPr>
          <a:lstStyle/>
          <a:p>
            <a:pPr algn="ctr"/>
            <a:r>
              <a:rPr lang="en-GB" sz="2400" dirty="0">
                <a:latin typeface="+mn-lt"/>
              </a:rPr>
              <a:t>Typical transformation function used for contrast stretching</a:t>
            </a:r>
          </a:p>
        </p:txBody>
      </p:sp>
      <p:sp>
        <p:nvSpPr>
          <p:cNvPr id="6" name="TextBox 5"/>
          <p:cNvSpPr txBox="1"/>
          <p:nvPr/>
        </p:nvSpPr>
        <p:spPr>
          <a:xfrm>
            <a:off x="4214814" y="267891"/>
            <a:ext cx="4929187" cy="4662815"/>
          </a:xfrm>
          <a:prstGeom prst="rect">
            <a:avLst/>
          </a:prstGeom>
          <a:noFill/>
        </p:spPr>
        <p:txBody>
          <a:bodyPr>
            <a:spAutoFit/>
          </a:bodyPr>
          <a:lstStyle/>
          <a:p>
            <a:pPr algn="ctr">
              <a:defRPr/>
            </a:pPr>
            <a:r>
              <a:rPr lang="en-US" sz="2400" dirty="0">
                <a:solidFill>
                  <a:srgbClr val="C00000"/>
                </a:solidFill>
                <a:latin typeface="+mn-lt"/>
              </a:rPr>
              <a:t>The locations of (r</a:t>
            </a:r>
            <a:r>
              <a:rPr lang="en-US" sz="1800" dirty="0">
                <a:solidFill>
                  <a:srgbClr val="C00000"/>
                </a:solidFill>
                <a:latin typeface="+mn-lt"/>
              </a:rPr>
              <a:t>1</a:t>
            </a:r>
            <a:r>
              <a:rPr lang="en-US" sz="2400" dirty="0">
                <a:solidFill>
                  <a:srgbClr val="C00000"/>
                </a:solidFill>
                <a:latin typeface="+mn-lt"/>
              </a:rPr>
              <a:t>,s</a:t>
            </a:r>
            <a:r>
              <a:rPr lang="en-US" sz="1800" dirty="0">
                <a:solidFill>
                  <a:srgbClr val="C00000"/>
                </a:solidFill>
                <a:latin typeface="+mn-lt"/>
              </a:rPr>
              <a:t>1</a:t>
            </a:r>
            <a:r>
              <a:rPr lang="en-US" sz="2400" dirty="0">
                <a:solidFill>
                  <a:srgbClr val="C00000"/>
                </a:solidFill>
                <a:latin typeface="+mn-lt"/>
              </a:rPr>
              <a:t>) and (r</a:t>
            </a:r>
            <a:r>
              <a:rPr lang="en-US" sz="1800" dirty="0">
                <a:solidFill>
                  <a:srgbClr val="C00000"/>
                </a:solidFill>
                <a:latin typeface="+mn-lt"/>
              </a:rPr>
              <a:t>2</a:t>
            </a:r>
            <a:r>
              <a:rPr lang="en-US" sz="2400" dirty="0">
                <a:solidFill>
                  <a:srgbClr val="C00000"/>
                </a:solidFill>
                <a:latin typeface="+mn-lt"/>
              </a:rPr>
              <a:t>,s</a:t>
            </a:r>
            <a:r>
              <a:rPr lang="en-US" sz="1800" dirty="0">
                <a:solidFill>
                  <a:srgbClr val="C00000"/>
                </a:solidFill>
                <a:latin typeface="+mn-lt"/>
              </a:rPr>
              <a:t>2</a:t>
            </a:r>
            <a:r>
              <a:rPr lang="en-US" sz="2400" dirty="0">
                <a:solidFill>
                  <a:srgbClr val="C00000"/>
                </a:solidFill>
                <a:latin typeface="+mn-lt"/>
              </a:rPr>
              <a:t>) control the shape of the transformation function</a:t>
            </a:r>
            <a:endParaRPr lang="en-US" sz="2000" dirty="0">
              <a:solidFill>
                <a:srgbClr val="C00000"/>
              </a:solidFill>
              <a:latin typeface="+mn-lt"/>
            </a:endParaRPr>
          </a:p>
          <a:p>
            <a:pPr algn="ctr">
              <a:defRPr/>
            </a:pPr>
            <a:endParaRPr lang="en-US" sz="1800" dirty="0">
              <a:latin typeface="+mn-lt"/>
            </a:endParaRPr>
          </a:p>
          <a:p>
            <a:pPr marL="365125" indent="-365125">
              <a:spcAft>
                <a:spcPts val="1800"/>
              </a:spcAft>
              <a:buFont typeface="Wingdings" pitchFamily="2" charset="2"/>
              <a:buChar char="§"/>
              <a:defRPr/>
            </a:pPr>
            <a:r>
              <a:rPr lang="en-US" sz="2400" dirty="0">
                <a:latin typeface="+mn-lt"/>
              </a:rPr>
              <a:t>If r</a:t>
            </a:r>
            <a:r>
              <a:rPr lang="en-US" sz="1200" dirty="0">
                <a:latin typeface="+mn-lt"/>
              </a:rPr>
              <a:t>1 </a:t>
            </a:r>
            <a:r>
              <a:rPr lang="en-US" sz="2400" dirty="0">
                <a:latin typeface="+mn-lt"/>
              </a:rPr>
              <a:t>= s</a:t>
            </a:r>
            <a:r>
              <a:rPr lang="en-US" sz="1200" dirty="0">
                <a:latin typeface="+mn-lt"/>
              </a:rPr>
              <a:t>1 </a:t>
            </a:r>
            <a:r>
              <a:rPr lang="en-US" sz="2400" dirty="0">
                <a:latin typeface="+mn-lt"/>
              </a:rPr>
              <a:t>and r</a:t>
            </a:r>
            <a:r>
              <a:rPr lang="en-US" sz="1200" dirty="0">
                <a:latin typeface="+mn-lt"/>
              </a:rPr>
              <a:t>2 </a:t>
            </a:r>
            <a:r>
              <a:rPr lang="en-US" sz="2400" dirty="0">
                <a:latin typeface="+mn-lt"/>
              </a:rPr>
              <a:t>= s</a:t>
            </a:r>
            <a:r>
              <a:rPr lang="en-US" sz="1200" dirty="0">
                <a:latin typeface="+mn-lt"/>
              </a:rPr>
              <a:t>2 </a:t>
            </a:r>
            <a:r>
              <a:rPr lang="en-US" sz="2400" dirty="0">
                <a:latin typeface="+mn-lt"/>
              </a:rPr>
              <a:t>the transformation is a </a:t>
            </a:r>
            <a:r>
              <a:rPr lang="en-US" sz="2400" b="1" dirty="0">
                <a:solidFill>
                  <a:srgbClr val="00B0F0"/>
                </a:solidFill>
                <a:latin typeface="+mn-lt"/>
              </a:rPr>
              <a:t>linear function</a:t>
            </a:r>
            <a:r>
              <a:rPr lang="en-US" sz="2400" b="1" dirty="0">
                <a:solidFill>
                  <a:srgbClr val="0070C0"/>
                </a:solidFill>
                <a:latin typeface="+mn-lt"/>
              </a:rPr>
              <a:t> </a:t>
            </a:r>
            <a:r>
              <a:rPr lang="en-US" sz="2400" dirty="0">
                <a:latin typeface="+mn-lt"/>
              </a:rPr>
              <a:t>and produces no changes.</a:t>
            </a:r>
          </a:p>
          <a:p>
            <a:pPr marL="365125" indent="-365125">
              <a:spcAft>
                <a:spcPts val="1800"/>
              </a:spcAft>
              <a:buFont typeface="Wingdings" pitchFamily="2" charset="2"/>
              <a:buChar char="§"/>
              <a:defRPr/>
            </a:pPr>
            <a:r>
              <a:rPr lang="en-US" sz="2400" dirty="0">
                <a:latin typeface="+mn-lt"/>
              </a:rPr>
              <a:t>If r</a:t>
            </a:r>
            <a:r>
              <a:rPr lang="en-US" sz="1200" dirty="0">
                <a:latin typeface="+mn-lt"/>
              </a:rPr>
              <a:t>1 </a:t>
            </a:r>
            <a:r>
              <a:rPr lang="en-US" sz="2400" dirty="0">
                <a:latin typeface="+mn-lt"/>
              </a:rPr>
              <a:t>= r</a:t>
            </a:r>
            <a:r>
              <a:rPr lang="en-US" sz="1200" dirty="0">
                <a:latin typeface="+mn-lt"/>
              </a:rPr>
              <a:t>2</a:t>
            </a:r>
            <a:r>
              <a:rPr lang="en-US" sz="2400" dirty="0">
                <a:latin typeface="+mn-lt"/>
              </a:rPr>
              <a:t>, s</a:t>
            </a:r>
            <a:r>
              <a:rPr lang="en-US" sz="1200" dirty="0">
                <a:latin typeface="+mn-lt"/>
              </a:rPr>
              <a:t>1 </a:t>
            </a:r>
            <a:r>
              <a:rPr lang="en-US" sz="2400" dirty="0">
                <a:latin typeface="+mn-lt"/>
              </a:rPr>
              <a:t>= 0 and s</a:t>
            </a:r>
            <a:r>
              <a:rPr lang="en-US" sz="1200" dirty="0">
                <a:latin typeface="+mn-lt"/>
              </a:rPr>
              <a:t>2 </a:t>
            </a:r>
            <a:r>
              <a:rPr lang="en-US" sz="2400" dirty="0">
                <a:latin typeface="+mn-lt"/>
              </a:rPr>
              <a:t>= L-1, the transformation becomes a </a:t>
            </a:r>
            <a:r>
              <a:rPr lang="en-US" sz="2400" b="1" dirty="0">
                <a:solidFill>
                  <a:srgbClr val="00B0F0"/>
                </a:solidFill>
                <a:latin typeface="+mn-lt"/>
              </a:rPr>
              <a:t>thresholding function</a:t>
            </a:r>
            <a:r>
              <a:rPr lang="en-US" sz="2400" dirty="0">
                <a:latin typeface="+mn-lt"/>
              </a:rPr>
              <a:t> that creates a </a:t>
            </a:r>
            <a:r>
              <a:rPr lang="en-GB" sz="2400" dirty="0">
                <a:latin typeface="+mn-lt"/>
              </a:rPr>
              <a:t>binary image.</a:t>
            </a:r>
            <a:endParaRPr lang="en-GB" sz="1200" dirty="0">
              <a:latin typeface="+mn-lt"/>
            </a:endParaRPr>
          </a:p>
        </p:txBody>
      </p:sp>
      <p:sp>
        <p:nvSpPr>
          <p:cNvPr id="7" name="TextBox 6"/>
          <p:cNvSpPr txBox="1"/>
          <p:nvPr/>
        </p:nvSpPr>
        <p:spPr>
          <a:xfrm>
            <a:off x="4643438" y="1714494"/>
            <a:ext cx="3643338" cy="523220"/>
          </a:xfrm>
          <a:prstGeom prst="rect">
            <a:avLst/>
          </a:prstGeom>
          <a:noFill/>
        </p:spPr>
        <p:txBody>
          <a:bodyPr wrap="square" rtlCol="0">
            <a:spAutoFit/>
          </a:bodyPr>
          <a:lstStyle/>
          <a:p>
            <a:r>
              <a:rPr lang="en-US" sz="2800" dirty="0">
                <a:solidFill>
                  <a:schemeClr val="tx1"/>
                </a:solidFill>
                <a:latin typeface="Comic Sans MS"/>
              </a:rPr>
              <a:t>If r</a:t>
            </a:r>
            <a:r>
              <a:rPr lang="en-US" dirty="0">
                <a:solidFill>
                  <a:schemeClr val="tx1"/>
                </a:solidFill>
                <a:latin typeface="Comic Sans MS"/>
              </a:rPr>
              <a:t>1 </a:t>
            </a:r>
            <a:r>
              <a:rPr lang="en-US" sz="2800" dirty="0">
                <a:solidFill>
                  <a:schemeClr val="tx1"/>
                </a:solidFill>
                <a:latin typeface="Comic Sans MS"/>
              </a:rPr>
              <a:t>= s</a:t>
            </a:r>
            <a:r>
              <a:rPr lang="en-US" dirty="0">
                <a:solidFill>
                  <a:schemeClr val="tx1"/>
                </a:solidFill>
                <a:latin typeface="Comic Sans MS"/>
              </a:rPr>
              <a:t>1 </a:t>
            </a:r>
            <a:r>
              <a:rPr lang="en-US" sz="2800" dirty="0">
                <a:solidFill>
                  <a:schemeClr val="tx1"/>
                </a:solidFill>
                <a:latin typeface="Comic Sans MS"/>
              </a:rPr>
              <a:t>and r</a:t>
            </a:r>
            <a:r>
              <a:rPr lang="en-US" dirty="0">
                <a:solidFill>
                  <a:schemeClr val="tx1"/>
                </a:solidFill>
                <a:latin typeface="Comic Sans MS"/>
              </a:rPr>
              <a:t>2 </a:t>
            </a:r>
            <a:r>
              <a:rPr lang="en-US" sz="2800" dirty="0">
                <a:solidFill>
                  <a:schemeClr val="tx1"/>
                </a:solidFill>
                <a:latin typeface="Comic Sans MS"/>
              </a:rPr>
              <a:t>= s</a:t>
            </a:r>
            <a:r>
              <a:rPr lang="en-US" dirty="0">
                <a:solidFill>
                  <a:schemeClr val="tx1"/>
                </a:solidFill>
                <a:latin typeface="Comic Sans MS"/>
              </a:rPr>
              <a:t>2 ?</a:t>
            </a:r>
            <a:endParaRPr lang="en-US" dirty="0">
              <a:solidFill>
                <a:schemeClr val="tx1"/>
              </a:solidFill>
            </a:endParaRPr>
          </a:p>
        </p:txBody>
      </p:sp>
      <p:sp>
        <p:nvSpPr>
          <p:cNvPr id="8" name="TextBox 7"/>
          <p:cNvSpPr txBox="1"/>
          <p:nvPr/>
        </p:nvSpPr>
        <p:spPr>
          <a:xfrm>
            <a:off x="4714876" y="3107536"/>
            <a:ext cx="4000496" cy="954107"/>
          </a:xfrm>
          <a:prstGeom prst="rect">
            <a:avLst/>
          </a:prstGeom>
          <a:noFill/>
        </p:spPr>
        <p:txBody>
          <a:bodyPr wrap="square" rtlCol="0">
            <a:spAutoFit/>
          </a:bodyPr>
          <a:lstStyle/>
          <a:p>
            <a:r>
              <a:rPr lang="en-US" sz="2800" dirty="0">
                <a:solidFill>
                  <a:schemeClr val="tx1"/>
                </a:solidFill>
                <a:latin typeface="Comic Sans MS"/>
              </a:rPr>
              <a:t>If r</a:t>
            </a:r>
            <a:r>
              <a:rPr lang="en-US" dirty="0">
                <a:solidFill>
                  <a:schemeClr val="tx1"/>
                </a:solidFill>
                <a:latin typeface="Comic Sans MS"/>
              </a:rPr>
              <a:t>1 </a:t>
            </a:r>
            <a:r>
              <a:rPr lang="en-US" sz="2800" dirty="0">
                <a:solidFill>
                  <a:schemeClr val="tx1"/>
                </a:solidFill>
                <a:latin typeface="Comic Sans MS"/>
              </a:rPr>
              <a:t>= r</a:t>
            </a:r>
            <a:r>
              <a:rPr lang="en-US" dirty="0">
                <a:solidFill>
                  <a:schemeClr val="tx1"/>
                </a:solidFill>
                <a:latin typeface="Comic Sans MS"/>
              </a:rPr>
              <a:t>2</a:t>
            </a:r>
            <a:r>
              <a:rPr lang="en-US" sz="2800" dirty="0">
                <a:solidFill>
                  <a:schemeClr val="tx1"/>
                </a:solidFill>
                <a:latin typeface="Comic Sans MS"/>
              </a:rPr>
              <a:t>, s</a:t>
            </a:r>
            <a:r>
              <a:rPr lang="en-US" dirty="0">
                <a:solidFill>
                  <a:schemeClr val="tx1"/>
                </a:solidFill>
                <a:latin typeface="Comic Sans MS"/>
              </a:rPr>
              <a:t>1 </a:t>
            </a:r>
            <a:r>
              <a:rPr lang="en-US" sz="2800" dirty="0">
                <a:solidFill>
                  <a:schemeClr val="tx1"/>
                </a:solidFill>
                <a:latin typeface="Comic Sans MS"/>
              </a:rPr>
              <a:t>= 0 and</a:t>
            </a:r>
            <a:br>
              <a:rPr lang="en-US" sz="2800" dirty="0">
                <a:solidFill>
                  <a:schemeClr val="tx1"/>
                </a:solidFill>
                <a:latin typeface="Comic Sans MS"/>
              </a:rPr>
            </a:br>
            <a:r>
              <a:rPr lang="en-US" sz="2800" dirty="0">
                <a:solidFill>
                  <a:schemeClr val="tx1"/>
                </a:solidFill>
                <a:latin typeface="Comic Sans MS"/>
              </a:rPr>
              <a:t>s</a:t>
            </a:r>
            <a:r>
              <a:rPr lang="en-US" dirty="0">
                <a:solidFill>
                  <a:schemeClr val="tx1"/>
                </a:solidFill>
                <a:latin typeface="Comic Sans MS"/>
              </a:rPr>
              <a:t>2 </a:t>
            </a:r>
            <a:r>
              <a:rPr lang="en-US" sz="2800" dirty="0">
                <a:solidFill>
                  <a:schemeClr val="tx1"/>
                </a:solidFill>
                <a:latin typeface="Comic Sans MS"/>
              </a:rPr>
              <a:t>= L-1 ?</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linds(horizontal)">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3" presetClass="entr" presetSubtype="1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blinds(horizontal)">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theme/theme1.xml><?xml version="1.0" encoding="utf-8"?>
<a:theme xmlns:a="http://schemas.openxmlformats.org/drawingml/2006/main" name="Puck template">
  <a:themeElements>
    <a:clrScheme name="Custom 347">
      <a:dk1>
        <a:srgbClr val="212A2E"/>
      </a:dk1>
      <a:lt1>
        <a:srgbClr val="FFFFFF"/>
      </a:lt1>
      <a:dk2>
        <a:srgbClr val="617A86"/>
      </a:dk2>
      <a:lt2>
        <a:srgbClr val="A1BECC"/>
      </a:lt2>
      <a:accent1>
        <a:srgbClr val="00D1C6"/>
      </a:accent1>
      <a:accent2>
        <a:srgbClr val="00ACC3"/>
      </a:accent2>
      <a:accent3>
        <a:srgbClr val="BBCD00"/>
      </a:accent3>
      <a:accent4>
        <a:srgbClr val="65BB48"/>
      </a:accent4>
      <a:accent5>
        <a:srgbClr val="F8BB00"/>
      </a:accent5>
      <a:accent6>
        <a:srgbClr val="EF6222"/>
      </a:accent6>
      <a:hlink>
        <a:srgbClr val="617A86"/>
      </a:hlink>
      <a:folHlink>
        <a:srgbClr val="6611CC"/>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14086</TotalTime>
  <Words>17061</Words>
  <Application>Microsoft Office PowerPoint</Application>
  <PresentationFormat>On-screen Show (16:9)</PresentationFormat>
  <Paragraphs>2780</Paragraphs>
  <Slides>297</Slides>
  <Notes>159</Notes>
  <HiddenSlides>36</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3</vt:i4>
      </vt:variant>
      <vt:variant>
        <vt:lpstr>Slide Titles</vt:lpstr>
      </vt:variant>
      <vt:variant>
        <vt:i4>297</vt:i4>
      </vt:variant>
    </vt:vector>
  </HeadingPairs>
  <TitlesOfParts>
    <vt:vector size="322" baseType="lpstr">
      <vt:lpstr>Arial Black</vt:lpstr>
      <vt:lpstr>Wingdings 2</vt:lpstr>
      <vt:lpstr>Arial</vt:lpstr>
      <vt:lpstr>Georgia</vt:lpstr>
      <vt:lpstr>Comic Sans MS</vt:lpstr>
      <vt:lpstr>Webdings</vt:lpstr>
      <vt:lpstr>Arial Narrow</vt:lpstr>
      <vt:lpstr>Courier New</vt:lpstr>
      <vt:lpstr>Verdana</vt:lpstr>
      <vt:lpstr>Nixie One</vt:lpstr>
      <vt:lpstr>Trebuchet MS</vt:lpstr>
      <vt:lpstr>Constantia</vt:lpstr>
      <vt:lpstr>Times New Roman</vt:lpstr>
      <vt:lpstr>Cambria</vt:lpstr>
      <vt:lpstr>Wingdings</vt:lpstr>
      <vt:lpstr>Calibri</vt:lpstr>
      <vt:lpstr>Bookman Old Style</vt:lpstr>
      <vt:lpstr>Gigi</vt:lpstr>
      <vt:lpstr>Edwardian Script ITC</vt:lpstr>
      <vt:lpstr>Book Antiqua</vt:lpstr>
      <vt:lpstr>Varela Round</vt:lpstr>
      <vt:lpstr>Puck template</vt:lpstr>
      <vt:lpstr>Equation</vt:lpstr>
      <vt:lpstr>Picture Publisher Bild</vt:lpstr>
      <vt:lpstr>CorelPhotoPaint.Image.11</vt:lpstr>
      <vt:lpstr>BCSE 0101: Digital Image Processing</vt:lpstr>
      <vt:lpstr>PowerPoint Presentation</vt:lpstr>
      <vt:lpstr>PowerPoint Presentation</vt:lpstr>
      <vt:lpstr>Life started on earth about 3.7 billion years ago  Can you think of what big thing happened about 555 million years ago?</vt:lpstr>
      <vt:lpstr>PowerPoint Presentation</vt:lpstr>
      <vt:lpstr>A picture is worth a thousand words.</vt:lpstr>
      <vt:lpstr>PowerPoint Presentation</vt:lpstr>
      <vt:lpstr>PowerPoint Presentation</vt:lpstr>
      <vt:lpstr>PowerPoint Presentation</vt:lpstr>
      <vt:lpstr>PowerPoint Presentation</vt:lpstr>
      <vt:lpstr>Medicine</vt:lpstr>
      <vt:lpstr>Geographic Information Systems</vt:lpstr>
      <vt:lpstr>Industrial Inspection</vt:lpstr>
      <vt:lpstr>PCB Inspection</vt:lpstr>
      <vt:lpstr>Law Enforcement</vt:lpstr>
      <vt:lpstr>HCI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formation in the  Eye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image is a representation of a two-dimensional image using ones and zeros (binary). </vt:lpstr>
      <vt:lpstr>PowerPoint Presentation</vt:lpstr>
      <vt:lpstr>PowerPoint Presentation</vt:lpstr>
      <vt:lpstr>PowerPoint Presentation</vt:lpstr>
      <vt:lpstr>PowerPoint Presentation</vt:lpstr>
      <vt:lpstr>PowerPoint Presentation</vt:lpstr>
      <vt:lpstr>Pixels</vt:lpstr>
      <vt:lpstr>f( x, y ) gives the intensity at position ( x, 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BASIC RELATIONSHIPS BETWEEN PIXELS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 equalization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 Matching</vt:lpstr>
      <vt:lpstr>PowerPoint Presentation</vt:lpstr>
      <vt:lpstr>PowerPoint Presentation</vt:lpstr>
      <vt:lpstr>PowerPoint Presentation</vt:lpstr>
      <vt:lpstr>PowerPoint Presentation</vt:lpstr>
      <vt:lpstr>PowerPoint Presentation</vt:lpstr>
      <vt:lpstr>Enhancement using Arithmetic/Logic Operations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Filtering</vt:lpstr>
      <vt:lpstr>PowerPoint Presentation</vt:lpstr>
      <vt:lpstr>PowerPoint Presentation</vt:lpstr>
      <vt:lpstr>PowerPoint Presentation</vt:lpstr>
      <vt:lpstr>PowerPoint Presentation</vt:lpstr>
      <vt:lpstr>SPATIAL CORRELATION AND CONVOLUTION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LAPLACIAN USING THE SECOND DERIVATIVE FOR IMAGE SHARPENING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Jean Baptiste Joseph Fourier (1768-1830)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Want big impact? Use big image.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Ajit Singhal</cp:lastModifiedBy>
  <cp:revision>102</cp:revision>
  <dcterms:modified xsi:type="dcterms:W3CDTF">2022-10-08T02:20:58Z</dcterms:modified>
</cp:coreProperties>
</file>